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8" r:id="rId11"/>
    <p:sldId id="265" r:id="rId12"/>
    <p:sldId id="266" r:id="rId13"/>
    <p:sldId id="267" r:id="rId14"/>
    <p:sldId id="271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BC5441-7905-8F42-9210-1EF7645C380A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F94DA3-CD9A-D547-BB38-63922EFAE679}">
      <dgm:prSet phldrT="[Text]"/>
      <dgm:spPr/>
      <dgm:t>
        <a:bodyPr/>
        <a:lstStyle/>
        <a:p>
          <a:r>
            <a:rPr lang="en-US" dirty="0" smtClean="0"/>
            <a:t>OLAP CUBE</a:t>
          </a:r>
          <a:endParaRPr lang="en-US" dirty="0"/>
        </a:p>
      </dgm:t>
    </dgm:pt>
    <dgm:pt modelId="{4F560D09-0D1C-0D4F-A8FB-A6F179FBE590}" type="parTrans" cxnId="{63B5E610-C431-7C44-88B5-DB658008C0DD}">
      <dgm:prSet/>
      <dgm:spPr/>
      <dgm:t>
        <a:bodyPr/>
        <a:lstStyle/>
        <a:p>
          <a:endParaRPr lang="en-US"/>
        </a:p>
      </dgm:t>
    </dgm:pt>
    <dgm:pt modelId="{C36B42AE-1677-8445-87CA-C08318E6B5B8}" type="sibTrans" cxnId="{63B5E610-C431-7C44-88B5-DB658008C0DD}">
      <dgm:prSet/>
      <dgm:spPr/>
      <dgm:t>
        <a:bodyPr/>
        <a:lstStyle/>
        <a:p>
          <a:endParaRPr lang="en-US"/>
        </a:p>
      </dgm:t>
    </dgm:pt>
    <dgm:pt modelId="{B078B467-A92A-CA45-AD83-59CE507F6533}">
      <dgm:prSet phldrT="[Text]"/>
      <dgm:spPr/>
      <dgm:t>
        <a:bodyPr/>
        <a:lstStyle/>
        <a:p>
          <a:r>
            <a:rPr lang="en-US" dirty="0" smtClean="0"/>
            <a:t>MS Analysis Services</a:t>
          </a:r>
          <a:endParaRPr lang="en-US" dirty="0"/>
        </a:p>
      </dgm:t>
    </dgm:pt>
    <dgm:pt modelId="{1E1E8C04-57E8-CB45-8A68-93B6A5DDD8DD}" type="parTrans" cxnId="{78A3D697-FFA7-7543-9B02-4DD1EBA0DFDD}">
      <dgm:prSet/>
      <dgm:spPr/>
      <dgm:t>
        <a:bodyPr/>
        <a:lstStyle/>
        <a:p>
          <a:endParaRPr lang="en-US"/>
        </a:p>
      </dgm:t>
    </dgm:pt>
    <dgm:pt modelId="{FA0829BC-3FF8-0144-8BC8-C3D5C7C4361D}" type="sibTrans" cxnId="{78A3D697-FFA7-7543-9B02-4DD1EBA0DFDD}">
      <dgm:prSet/>
      <dgm:spPr/>
      <dgm:t>
        <a:bodyPr/>
        <a:lstStyle/>
        <a:p>
          <a:endParaRPr lang="en-US"/>
        </a:p>
      </dgm:t>
    </dgm:pt>
    <dgm:pt modelId="{A3916B2E-90D9-4140-860C-366F367AA0F0}">
      <dgm:prSet phldrT="[Text]"/>
      <dgm:spPr/>
      <dgm:t>
        <a:bodyPr/>
        <a:lstStyle/>
        <a:p>
          <a:r>
            <a:rPr lang="en-US" dirty="0" smtClean="0"/>
            <a:t>Excel</a:t>
          </a:r>
          <a:endParaRPr lang="en-US" dirty="0"/>
        </a:p>
      </dgm:t>
    </dgm:pt>
    <dgm:pt modelId="{B5F68F6F-B737-E241-B127-F96F9B379D79}" type="parTrans" cxnId="{DB69BE59-6D02-AF4B-8FFD-65649AA9837D}">
      <dgm:prSet/>
      <dgm:spPr/>
      <dgm:t>
        <a:bodyPr/>
        <a:lstStyle/>
        <a:p>
          <a:endParaRPr lang="en-US"/>
        </a:p>
      </dgm:t>
    </dgm:pt>
    <dgm:pt modelId="{9F7D34CE-54B2-E145-9976-2BAFF552F99B}" type="sibTrans" cxnId="{DB69BE59-6D02-AF4B-8FFD-65649AA9837D}">
      <dgm:prSet/>
      <dgm:spPr/>
      <dgm:t>
        <a:bodyPr/>
        <a:lstStyle/>
        <a:p>
          <a:endParaRPr lang="en-US"/>
        </a:p>
      </dgm:t>
    </dgm:pt>
    <dgm:pt modelId="{70AFA4A4-6D10-FE4F-8F50-A47AEA13F2D6}">
      <dgm:prSet phldrT="[Text]"/>
      <dgm:spPr/>
      <dgm:t>
        <a:bodyPr/>
        <a:lstStyle/>
        <a:p>
          <a:r>
            <a:rPr lang="en-US" dirty="0" smtClean="0"/>
            <a:t>PowerPivot</a:t>
          </a:r>
          <a:endParaRPr lang="en-US" dirty="0"/>
        </a:p>
      </dgm:t>
    </dgm:pt>
    <dgm:pt modelId="{CBEC1FF4-94C7-CA44-BAFA-6B09DC23D63E}" type="parTrans" cxnId="{50086BC8-50F9-6B4E-8D34-9BA8F979FB58}">
      <dgm:prSet/>
      <dgm:spPr/>
      <dgm:t>
        <a:bodyPr/>
        <a:lstStyle/>
        <a:p>
          <a:endParaRPr lang="en-US"/>
        </a:p>
      </dgm:t>
    </dgm:pt>
    <dgm:pt modelId="{46722CB1-62FE-8E4A-AA79-1EBDB52CA217}" type="sibTrans" cxnId="{50086BC8-50F9-6B4E-8D34-9BA8F979FB58}">
      <dgm:prSet/>
      <dgm:spPr/>
      <dgm:t>
        <a:bodyPr/>
        <a:lstStyle/>
        <a:p>
          <a:endParaRPr lang="en-US"/>
        </a:p>
      </dgm:t>
    </dgm:pt>
    <dgm:pt modelId="{94B2F3AF-2783-8A42-83E2-155F5CFEF8BE}">
      <dgm:prSet phldrT="[Text]"/>
      <dgm:spPr/>
      <dgm:t>
        <a:bodyPr/>
        <a:lstStyle/>
        <a:p>
          <a:r>
            <a:rPr lang="en-US" dirty="0" smtClean="0"/>
            <a:t>Tableau</a:t>
          </a:r>
          <a:endParaRPr lang="en-US" dirty="0"/>
        </a:p>
      </dgm:t>
    </dgm:pt>
    <dgm:pt modelId="{E1A839CE-C9A6-374C-B9C0-D97861A04B41}" type="parTrans" cxnId="{4D0ADE6B-B28B-1E46-921D-5FA2F56151B3}">
      <dgm:prSet/>
      <dgm:spPr/>
      <dgm:t>
        <a:bodyPr/>
        <a:lstStyle/>
        <a:p>
          <a:endParaRPr lang="en-US"/>
        </a:p>
      </dgm:t>
    </dgm:pt>
    <dgm:pt modelId="{12A5A2AE-60E0-CE45-AF02-1A570CB78B9A}" type="sibTrans" cxnId="{4D0ADE6B-B28B-1E46-921D-5FA2F56151B3}">
      <dgm:prSet/>
      <dgm:spPr/>
      <dgm:t>
        <a:bodyPr/>
        <a:lstStyle/>
        <a:p>
          <a:endParaRPr lang="en-US"/>
        </a:p>
      </dgm:t>
    </dgm:pt>
    <dgm:pt modelId="{26BBA3E4-1F97-E141-A406-D692770ABF34}" type="pres">
      <dgm:prSet presAssocID="{F7BC5441-7905-8F42-9210-1EF7645C380A}" presName="Name0" presStyleCnt="0">
        <dgm:presLayoutVars>
          <dgm:dir/>
          <dgm:resizeHandles val="exact"/>
        </dgm:presLayoutVars>
      </dgm:prSet>
      <dgm:spPr/>
    </dgm:pt>
    <dgm:pt modelId="{3DF08BFF-B810-9040-8166-DA418858E645}" type="pres">
      <dgm:prSet presAssocID="{F0F94DA3-CD9A-D547-BB38-63922EFAE679}" presName="composite" presStyleCnt="0"/>
      <dgm:spPr/>
    </dgm:pt>
    <dgm:pt modelId="{ECE8B1EB-2C96-B444-82EA-43F49B7F3008}" type="pres">
      <dgm:prSet presAssocID="{F0F94DA3-CD9A-D547-BB38-63922EFAE679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18483F-6FDD-5D46-A0B6-013CD55481FA}" type="pres">
      <dgm:prSet presAssocID="{F0F94DA3-CD9A-D547-BB38-63922EFAE679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08A04-085D-6F47-9179-3BC77E9B0064}" type="pres">
      <dgm:prSet presAssocID="{C36B42AE-1677-8445-87CA-C08318E6B5B8}" presName="sibTrans" presStyleLbl="sibTrans2D1" presStyleIdx="0" presStyleCnt="2"/>
      <dgm:spPr/>
    </dgm:pt>
    <dgm:pt modelId="{3D00318F-76E2-0742-A24C-406C6D864A04}" type="pres">
      <dgm:prSet presAssocID="{C36B42AE-1677-8445-87CA-C08318E6B5B8}" presName="connTx" presStyleLbl="sibTrans2D1" presStyleIdx="0" presStyleCnt="2"/>
      <dgm:spPr/>
    </dgm:pt>
    <dgm:pt modelId="{556C3358-13C8-A94D-BDC3-F4A7AFBAB724}" type="pres">
      <dgm:prSet presAssocID="{A3916B2E-90D9-4140-860C-366F367AA0F0}" presName="composite" presStyleCnt="0"/>
      <dgm:spPr/>
    </dgm:pt>
    <dgm:pt modelId="{252A383E-6EE8-6449-A7AE-8DB5E2427E98}" type="pres">
      <dgm:prSet presAssocID="{A3916B2E-90D9-4140-860C-366F367AA0F0}" presName="imagSh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18FC6CD-CF7D-CA41-BF47-FC2269FC128B}" type="pres">
      <dgm:prSet presAssocID="{A3916B2E-90D9-4140-860C-366F367AA0F0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0F514-987C-294B-BF2D-31E89009E5F4}" type="pres">
      <dgm:prSet presAssocID="{9F7D34CE-54B2-E145-9976-2BAFF552F99B}" presName="sibTrans" presStyleLbl="sibTrans2D1" presStyleIdx="1" presStyleCnt="2"/>
      <dgm:spPr/>
    </dgm:pt>
    <dgm:pt modelId="{F0799222-8BB5-6E45-9047-2E4FAFD2300E}" type="pres">
      <dgm:prSet presAssocID="{9F7D34CE-54B2-E145-9976-2BAFF552F99B}" presName="connTx" presStyleLbl="sibTrans2D1" presStyleIdx="1" presStyleCnt="2"/>
      <dgm:spPr/>
    </dgm:pt>
    <dgm:pt modelId="{12057F8C-68E3-F54E-AADD-21DFC6FF76FC}" type="pres">
      <dgm:prSet presAssocID="{94B2F3AF-2783-8A42-83E2-155F5CFEF8BE}" presName="composite" presStyleCnt="0"/>
      <dgm:spPr/>
    </dgm:pt>
    <dgm:pt modelId="{4AC79BA5-8E80-0F4F-B096-00D1F0F4C814}" type="pres">
      <dgm:prSet presAssocID="{94B2F3AF-2783-8A42-83E2-155F5CFEF8BE}" presName="imagSh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</dgm:pt>
    <dgm:pt modelId="{43C7D0AB-7C57-1947-9EB1-90EA487F2C92}" type="pres">
      <dgm:prSet presAssocID="{94B2F3AF-2783-8A42-83E2-155F5CFEF8BE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38495-B2CB-1D4D-B442-F9245254234D}" type="presOf" srcId="{C36B42AE-1677-8445-87CA-C08318E6B5B8}" destId="{3D00318F-76E2-0742-A24C-406C6D864A04}" srcOrd="1" destOrd="0" presId="urn:microsoft.com/office/officeart/2005/8/layout/hProcess10"/>
    <dgm:cxn modelId="{78A3D697-FFA7-7543-9B02-4DD1EBA0DFDD}" srcId="{F0F94DA3-CD9A-D547-BB38-63922EFAE679}" destId="{B078B467-A92A-CA45-AD83-59CE507F6533}" srcOrd="0" destOrd="0" parTransId="{1E1E8C04-57E8-CB45-8A68-93B6A5DDD8DD}" sibTransId="{FA0829BC-3FF8-0144-8BC8-C3D5C7C4361D}"/>
    <dgm:cxn modelId="{63B5E610-C431-7C44-88B5-DB658008C0DD}" srcId="{F7BC5441-7905-8F42-9210-1EF7645C380A}" destId="{F0F94DA3-CD9A-D547-BB38-63922EFAE679}" srcOrd="0" destOrd="0" parTransId="{4F560D09-0D1C-0D4F-A8FB-A6F179FBE590}" sibTransId="{C36B42AE-1677-8445-87CA-C08318E6B5B8}"/>
    <dgm:cxn modelId="{0E6D6C22-7B99-A546-BF5B-60FA516D4E00}" type="presOf" srcId="{C36B42AE-1677-8445-87CA-C08318E6B5B8}" destId="{37408A04-085D-6F47-9179-3BC77E9B0064}" srcOrd="0" destOrd="0" presId="urn:microsoft.com/office/officeart/2005/8/layout/hProcess10"/>
    <dgm:cxn modelId="{CBCBDD62-D5AC-2D4D-B7AC-29002213107B}" type="presOf" srcId="{70AFA4A4-6D10-FE4F-8F50-A47AEA13F2D6}" destId="{D18FC6CD-CF7D-CA41-BF47-FC2269FC128B}" srcOrd="0" destOrd="1" presId="urn:microsoft.com/office/officeart/2005/8/layout/hProcess10"/>
    <dgm:cxn modelId="{50086BC8-50F9-6B4E-8D34-9BA8F979FB58}" srcId="{A3916B2E-90D9-4140-860C-366F367AA0F0}" destId="{70AFA4A4-6D10-FE4F-8F50-A47AEA13F2D6}" srcOrd="0" destOrd="0" parTransId="{CBEC1FF4-94C7-CA44-BAFA-6B09DC23D63E}" sibTransId="{46722CB1-62FE-8E4A-AA79-1EBDB52CA217}"/>
    <dgm:cxn modelId="{E003F2D5-5741-5F4D-ADBE-55FAD6E1C85F}" type="presOf" srcId="{F0F94DA3-CD9A-D547-BB38-63922EFAE679}" destId="{4818483F-6FDD-5D46-A0B6-013CD55481FA}" srcOrd="0" destOrd="0" presId="urn:microsoft.com/office/officeart/2005/8/layout/hProcess10"/>
    <dgm:cxn modelId="{4D0ADE6B-B28B-1E46-921D-5FA2F56151B3}" srcId="{F7BC5441-7905-8F42-9210-1EF7645C380A}" destId="{94B2F3AF-2783-8A42-83E2-155F5CFEF8BE}" srcOrd="2" destOrd="0" parTransId="{E1A839CE-C9A6-374C-B9C0-D97861A04B41}" sibTransId="{12A5A2AE-60E0-CE45-AF02-1A570CB78B9A}"/>
    <dgm:cxn modelId="{99B3BE25-D707-FD44-B32F-84FEA01C82EE}" type="presOf" srcId="{B078B467-A92A-CA45-AD83-59CE507F6533}" destId="{4818483F-6FDD-5D46-A0B6-013CD55481FA}" srcOrd="0" destOrd="1" presId="urn:microsoft.com/office/officeart/2005/8/layout/hProcess10"/>
    <dgm:cxn modelId="{DB69BE59-6D02-AF4B-8FFD-65649AA9837D}" srcId="{F7BC5441-7905-8F42-9210-1EF7645C380A}" destId="{A3916B2E-90D9-4140-860C-366F367AA0F0}" srcOrd="1" destOrd="0" parTransId="{B5F68F6F-B737-E241-B127-F96F9B379D79}" sibTransId="{9F7D34CE-54B2-E145-9976-2BAFF552F99B}"/>
    <dgm:cxn modelId="{87F626A3-41F5-C04B-892A-E5F97D1E5B30}" type="presOf" srcId="{94B2F3AF-2783-8A42-83E2-155F5CFEF8BE}" destId="{43C7D0AB-7C57-1947-9EB1-90EA487F2C92}" srcOrd="0" destOrd="0" presId="urn:microsoft.com/office/officeart/2005/8/layout/hProcess10"/>
    <dgm:cxn modelId="{9BDD6B40-C0A1-6A41-8331-DDA7B07618D3}" type="presOf" srcId="{A3916B2E-90D9-4140-860C-366F367AA0F0}" destId="{D18FC6CD-CF7D-CA41-BF47-FC2269FC128B}" srcOrd="0" destOrd="0" presId="urn:microsoft.com/office/officeart/2005/8/layout/hProcess10"/>
    <dgm:cxn modelId="{662BF76C-F9B8-AE4F-912F-5A2ADD51163C}" type="presOf" srcId="{9F7D34CE-54B2-E145-9976-2BAFF552F99B}" destId="{F0799222-8BB5-6E45-9047-2E4FAFD2300E}" srcOrd="1" destOrd="0" presId="urn:microsoft.com/office/officeart/2005/8/layout/hProcess10"/>
    <dgm:cxn modelId="{03727A23-B212-EE40-9C8B-6B642E32AA30}" type="presOf" srcId="{9F7D34CE-54B2-E145-9976-2BAFF552F99B}" destId="{6200F514-987C-294B-BF2D-31E89009E5F4}" srcOrd="0" destOrd="0" presId="urn:microsoft.com/office/officeart/2005/8/layout/hProcess10"/>
    <dgm:cxn modelId="{7BC9FC7C-5132-3C44-B801-989771BB744D}" type="presOf" srcId="{F7BC5441-7905-8F42-9210-1EF7645C380A}" destId="{26BBA3E4-1F97-E141-A406-D692770ABF34}" srcOrd="0" destOrd="0" presId="urn:microsoft.com/office/officeart/2005/8/layout/hProcess10"/>
    <dgm:cxn modelId="{74609109-CCBD-9E42-BB23-ED836D2A1410}" type="presParOf" srcId="{26BBA3E4-1F97-E141-A406-D692770ABF34}" destId="{3DF08BFF-B810-9040-8166-DA418858E645}" srcOrd="0" destOrd="0" presId="urn:microsoft.com/office/officeart/2005/8/layout/hProcess10"/>
    <dgm:cxn modelId="{7226EF40-CED2-A54A-8A41-80AFAFB7BDCE}" type="presParOf" srcId="{3DF08BFF-B810-9040-8166-DA418858E645}" destId="{ECE8B1EB-2C96-B444-82EA-43F49B7F3008}" srcOrd="0" destOrd="0" presId="urn:microsoft.com/office/officeart/2005/8/layout/hProcess10"/>
    <dgm:cxn modelId="{33EDCE95-93C6-6141-B223-8123ED24B53A}" type="presParOf" srcId="{3DF08BFF-B810-9040-8166-DA418858E645}" destId="{4818483F-6FDD-5D46-A0B6-013CD55481FA}" srcOrd="1" destOrd="0" presId="urn:microsoft.com/office/officeart/2005/8/layout/hProcess10"/>
    <dgm:cxn modelId="{A8505720-7686-D247-8168-3509CDF6D969}" type="presParOf" srcId="{26BBA3E4-1F97-E141-A406-D692770ABF34}" destId="{37408A04-085D-6F47-9179-3BC77E9B0064}" srcOrd="1" destOrd="0" presId="urn:microsoft.com/office/officeart/2005/8/layout/hProcess10"/>
    <dgm:cxn modelId="{ED66E4AB-80CE-9A48-82B5-7829C32921DB}" type="presParOf" srcId="{37408A04-085D-6F47-9179-3BC77E9B0064}" destId="{3D00318F-76E2-0742-A24C-406C6D864A04}" srcOrd="0" destOrd="0" presId="urn:microsoft.com/office/officeart/2005/8/layout/hProcess10"/>
    <dgm:cxn modelId="{EDA89D2C-BB31-9649-AF6D-C1EED201766E}" type="presParOf" srcId="{26BBA3E4-1F97-E141-A406-D692770ABF34}" destId="{556C3358-13C8-A94D-BDC3-F4A7AFBAB724}" srcOrd="2" destOrd="0" presId="urn:microsoft.com/office/officeart/2005/8/layout/hProcess10"/>
    <dgm:cxn modelId="{9BDED3E9-424D-944A-8F76-5937865A7E28}" type="presParOf" srcId="{556C3358-13C8-A94D-BDC3-F4A7AFBAB724}" destId="{252A383E-6EE8-6449-A7AE-8DB5E2427E98}" srcOrd="0" destOrd="0" presId="urn:microsoft.com/office/officeart/2005/8/layout/hProcess10"/>
    <dgm:cxn modelId="{33807DC9-9A38-8849-8333-679B9E68E3B3}" type="presParOf" srcId="{556C3358-13C8-A94D-BDC3-F4A7AFBAB724}" destId="{D18FC6CD-CF7D-CA41-BF47-FC2269FC128B}" srcOrd="1" destOrd="0" presId="urn:microsoft.com/office/officeart/2005/8/layout/hProcess10"/>
    <dgm:cxn modelId="{1B952D08-6DA7-CB45-9031-AC325465F247}" type="presParOf" srcId="{26BBA3E4-1F97-E141-A406-D692770ABF34}" destId="{6200F514-987C-294B-BF2D-31E89009E5F4}" srcOrd="3" destOrd="0" presId="urn:microsoft.com/office/officeart/2005/8/layout/hProcess10"/>
    <dgm:cxn modelId="{957FCB1C-B598-DF4F-8F6B-CFEF89FDC0B4}" type="presParOf" srcId="{6200F514-987C-294B-BF2D-31E89009E5F4}" destId="{F0799222-8BB5-6E45-9047-2E4FAFD2300E}" srcOrd="0" destOrd="0" presId="urn:microsoft.com/office/officeart/2005/8/layout/hProcess10"/>
    <dgm:cxn modelId="{D0388226-375F-914E-BAFC-24C54D69A12B}" type="presParOf" srcId="{26BBA3E4-1F97-E141-A406-D692770ABF34}" destId="{12057F8C-68E3-F54E-AADD-21DFC6FF76FC}" srcOrd="4" destOrd="0" presId="urn:microsoft.com/office/officeart/2005/8/layout/hProcess10"/>
    <dgm:cxn modelId="{9B733D5B-3C3B-9E4C-8117-BF8959C9CAA6}" type="presParOf" srcId="{12057F8C-68E3-F54E-AADD-21DFC6FF76FC}" destId="{4AC79BA5-8E80-0F4F-B096-00D1F0F4C814}" srcOrd="0" destOrd="0" presId="urn:microsoft.com/office/officeart/2005/8/layout/hProcess10"/>
    <dgm:cxn modelId="{A146B54D-CC92-A248-9573-9642AB47C73E}" type="presParOf" srcId="{12057F8C-68E3-F54E-AADD-21DFC6FF76FC}" destId="{43C7D0AB-7C57-1947-9EB1-90EA487F2C92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8B1EB-2C96-B444-82EA-43F49B7F3008}">
      <dsp:nvSpPr>
        <dsp:cNvPr id="0" name=""/>
        <dsp:cNvSpPr/>
      </dsp:nvSpPr>
      <dsp:spPr>
        <a:xfrm>
          <a:off x="3182" y="886881"/>
          <a:ext cx="1499503" cy="1499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18483F-6FDD-5D46-A0B6-013CD55481FA}">
      <dsp:nvSpPr>
        <dsp:cNvPr id="0" name=""/>
        <dsp:cNvSpPr/>
      </dsp:nvSpPr>
      <dsp:spPr>
        <a:xfrm>
          <a:off x="247288" y="1786583"/>
          <a:ext cx="1499503" cy="1499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OLAP CUBE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MS Analysis Services</a:t>
          </a:r>
          <a:endParaRPr lang="en-US" sz="1600" kern="1200" dirty="0"/>
        </a:p>
      </dsp:txBody>
      <dsp:txXfrm>
        <a:off x="291207" y="1830502"/>
        <a:ext cx="1411665" cy="1411665"/>
      </dsp:txXfrm>
    </dsp:sp>
    <dsp:sp modelId="{37408A04-085D-6F47-9179-3BC77E9B0064}">
      <dsp:nvSpPr>
        <dsp:cNvPr id="0" name=""/>
        <dsp:cNvSpPr/>
      </dsp:nvSpPr>
      <dsp:spPr>
        <a:xfrm>
          <a:off x="1791523" y="1456478"/>
          <a:ext cx="288837" cy="3603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91523" y="1528540"/>
        <a:ext cx="202186" cy="216185"/>
      </dsp:txXfrm>
    </dsp:sp>
    <dsp:sp modelId="{252A383E-6EE8-6449-A7AE-8DB5E2427E98}">
      <dsp:nvSpPr>
        <dsp:cNvPr id="0" name=""/>
        <dsp:cNvSpPr/>
      </dsp:nvSpPr>
      <dsp:spPr>
        <a:xfrm>
          <a:off x="2327936" y="886881"/>
          <a:ext cx="1499503" cy="1499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8FC6CD-CF7D-CA41-BF47-FC2269FC128B}">
      <dsp:nvSpPr>
        <dsp:cNvPr id="0" name=""/>
        <dsp:cNvSpPr/>
      </dsp:nvSpPr>
      <dsp:spPr>
        <a:xfrm>
          <a:off x="2572041" y="1786583"/>
          <a:ext cx="1499503" cy="1499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Excel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PowerPivot</a:t>
          </a:r>
          <a:endParaRPr lang="en-US" sz="1600" kern="1200" dirty="0"/>
        </a:p>
      </dsp:txBody>
      <dsp:txXfrm>
        <a:off x="2615960" y="1830502"/>
        <a:ext cx="1411665" cy="1411665"/>
      </dsp:txXfrm>
    </dsp:sp>
    <dsp:sp modelId="{6200F514-987C-294B-BF2D-31E89009E5F4}">
      <dsp:nvSpPr>
        <dsp:cNvPr id="0" name=""/>
        <dsp:cNvSpPr/>
      </dsp:nvSpPr>
      <dsp:spPr>
        <a:xfrm>
          <a:off x="4116277" y="1456478"/>
          <a:ext cx="288837" cy="3603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116277" y="1528540"/>
        <a:ext cx="202186" cy="216185"/>
      </dsp:txXfrm>
    </dsp:sp>
    <dsp:sp modelId="{4AC79BA5-8E80-0F4F-B096-00D1F0F4C814}">
      <dsp:nvSpPr>
        <dsp:cNvPr id="0" name=""/>
        <dsp:cNvSpPr/>
      </dsp:nvSpPr>
      <dsp:spPr>
        <a:xfrm>
          <a:off x="4652689" y="886881"/>
          <a:ext cx="1499503" cy="14995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C7D0AB-7C57-1947-9EB1-90EA487F2C92}">
      <dsp:nvSpPr>
        <dsp:cNvPr id="0" name=""/>
        <dsp:cNvSpPr/>
      </dsp:nvSpPr>
      <dsp:spPr>
        <a:xfrm>
          <a:off x="4896794" y="1786583"/>
          <a:ext cx="1499503" cy="1499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Tableau</a:t>
          </a:r>
          <a:endParaRPr lang="en-US" sz="2100" kern="1200" dirty="0"/>
        </a:p>
      </dsp:txBody>
      <dsp:txXfrm>
        <a:off x="4940713" y="1830502"/>
        <a:ext cx="1411665" cy="1411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577C-2F0F-634F-8736-1626C520AFC7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B53D4-3638-504E-AC80-32D990E5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sir.sdsu.edu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pasternak@mail.sd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Visualization for Actionable Intelligence in STEM Retention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135" y="5556662"/>
            <a:ext cx="64720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Presented by: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Arthur Pasternak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Research Analyst, Analytic Studies &amp; Institutional Research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San Diego State University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63" y="245906"/>
            <a:ext cx="3242954" cy="65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PowerPivot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48" y="1364201"/>
            <a:ext cx="7481454" cy="53481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the Excel PowerPivot (basically an Excel workbook) create two sets of data:</a:t>
            </a:r>
          </a:p>
          <a:p>
            <a:pPr lvl="1"/>
            <a:r>
              <a:rPr lang="en-US" dirty="0" smtClean="0"/>
              <a:t>One has the actual student entry and graduation data, along with a “link” column repeated for every row.</a:t>
            </a:r>
          </a:p>
          <a:p>
            <a:pPr lvl="1"/>
            <a:r>
              <a:rPr lang="en-US" dirty="0" smtClean="0"/>
              <a:t>The other has the data used to help Tableau draw the flow lines in the visualization.</a:t>
            </a:r>
          </a:p>
          <a:p>
            <a:r>
              <a:rPr lang="en-US" dirty="0" smtClean="0"/>
              <a:t>Combine these two data sets in Tableau by creating a join on “link” column.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this approach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connection, can use a data extract to load the data into Tableau.</a:t>
            </a:r>
          </a:p>
          <a:p>
            <a:pPr lvl="1"/>
            <a:r>
              <a:rPr lang="en-US" dirty="0" smtClean="0"/>
              <a:t>Normally we use an OLAP Cube connection to create our dashboards, but the more complex the dashboard, the slower they are. This avoids that problem.</a:t>
            </a:r>
          </a:p>
          <a:p>
            <a:r>
              <a:rPr lang="en-US" dirty="0" smtClean="0"/>
              <a:t>Data is aggregated from the outset, we’re not accessing individual student records in the data model, so no issues with data security per se.</a:t>
            </a:r>
          </a:p>
          <a:p>
            <a:r>
              <a:rPr lang="en-US" dirty="0" smtClean="0"/>
              <a:t>Relatively easy to maintain the data once the Excel file structure is set.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add more data points (such as different grad rate measures), a bit more cumbersome to modify the data model so as to not break the visualization.</a:t>
            </a:r>
          </a:p>
          <a:p>
            <a:r>
              <a:rPr lang="en-US" dirty="0" smtClean="0"/>
              <a:t>Data densification</a:t>
            </a:r>
            <a:r>
              <a:rPr lang="is-IS" dirty="0" smtClean="0"/>
              <a:t>… the more rows of data you add, the data model in Tableau gets exponentially bigger. </a:t>
            </a:r>
            <a:endParaRPr lang="en-US" dirty="0" smtClean="0"/>
          </a:p>
          <a:p>
            <a:r>
              <a:rPr lang="en-US" dirty="0" smtClean="0"/>
              <a:t>Initial learning curve for end-users on how to use and interpret the dashboard.</a:t>
            </a:r>
          </a:p>
          <a:p>
            <a:r>
              <a:rPr lang="en-US" dirty="0" smtClean="0"/>
              <a:t>Squeezing in many departments and/or majors makes it hard to fit all the data into one view.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the visualization as part of the revamped academic program review and student advising dashboards developed by ASIR.</a:t>
            </a:r>
          </a:p>
          <a:p>
            <a:r>
              <a:rPr lang="en-US" dirty="0" smtClean="0"/>
              <a:t>Positive feedback from users such as department advisors, department chairs, and college deans regarding the value of the information.</a:t>
            </a:r>
          </a:p>
          <a:p>
            <a:r>
              <a:rPr lang="en-US" dirty="0" smtClean="0"/>
              <a:t>Gets at the question of “where did they go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Identify programs that have a lot of attrition.</a:t>
            </a:r>
            <a:endParaRPr lang="en-US" dirty="0" smtClean="0"/>
          </a:p>
          <a:p>
            <a:r>
              <a:rPr lang="en-US" dirty="0" smtClean="0"/>
              <a:t>Starting a conversation about how to improve program efficacy.</a:t>
            </a:r>
          </a:p>
          <a:p>
            <a:r>
              <a:rPr lang="en-US" dirty="0" smtClean="0"/>
              <a:t>Starting a conversation about how to “catch” students who are struggling early, and perhaps advising them into other study options. Improve graduation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585" y="1988347"/>
            <a:ext cx="8596668" cy="1826581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Arthur Pasternak</a:t>
            </a:r>
          </a:p>
          <a:p>
            <a:pPr marL="0" indent="0">
              <a:buNone/>
            </a:pPr>
            <a:r>
              <a:rPr lang="en-US" dirty="0" smtClean="0"/>
              <a:t>Research Analyst, Analytic Studies &amp; Institutional Research</a:t>
            </a:r>
          </a:p>
          <a:p>
            <a:pPr marL="0" indent="0">
              <a:buNone/>
            </a:pPr>
            <a:r>
              <a:rPr lang="en-US" dirty="0" smtClean="0"/>
              <a:t>San Diego State University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>
                <a:hlinkClick r:id="rId2"/>
              </a:rPr>
              <a:t>apasternak@mail.sdsu.edu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Analytic Studies &amp; Institutional Research Website: </a:t>
            </a:r>
            <a:r>
              <a:rPr lang="en-US" dirty="0" smtClean="0">
                <a:hlinkClick r:id="rId3"/>
              </a:rPr>
              <a:t>https://asir.sdsu.edu/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494646"/>
            <a:ext cx="3597783" cy="72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6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the students that start in our department, how many graduate?</a:t>
            </a:r>
          </a:p>
          <a:p>
            <a:r>
              <a:rPr lang="en-US" dirty="0" smtClean="0"/>
              <a:t>Out of those who graduate, did they graduate in our department?</a:t>
            </a:r>
          </a:p>
          <a:p>
            <a:pPr lvl="1"/>
            <a:r>
              <a:rPr lang="en-US" dirty="0" smtClean="0"/>
              <a:t>If they didn’t graduate in our department, where did they end up?</a:t>
            </a:r>
          </a:p>
          <a:p>
            <a:r>
              <a:rPr lang="en-US" dirty="0" smtClean="0"/>
              <a:t>Commonly asked by administrators, deans, department chairs.</a:t>
            </a:r>
          </a:p>
          <a:p>
            <a:r>
              <a:rPr lang="en-US" dirty="0" smtClean="0"/>
              <a:t>Graduation rates didn’t tell the whole picture</a:t>
            </a:r>
          </a:p>
          <a:p>
            <a:pPr lvl="1"/>
            <a:r>
              <a:rPr lang="en-US" dirty="0" smtClean="0"/>
              <a:t>Rates only tell whether student graduates from the University, not if they graduate from the given college/department.</a:t>
            </a:r>
          </a:p>
          <a:p>
            <a:pPr lvl="1"/>
            <a:r>
              <a:rPr lang="en-US" dirty="0" smtClean="0"/>
              <a:t>Individual within-department graduation rates were poor.</a:t>
            </a:r>
          </a:p>
          <a:p>
            <a:pPr lvl="2"/>
            <a:r>
              <a:rPr lang="en-US" dirty="0" smtClean="0"/>
              <a:t>Likely reflects student movement.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Initiatives Spur 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program initiatives led to further study of this common question.</a:t>
            </a:r>
          </a:p>
          <a:p>
            <a:pPr lvl="1"/>
            <a:r>
              <a:rPr lang="en-US" dirty="0" smtClean="0"/>
              <a:t>Academic Program Reviews.</a:t>
            </a:r>
          </a:p>
          <a:p>
            <a:pPr lvl="2"/>
            <a:r>
              <a:rPr lang="en-US" dirty="0" smtClean="0"/>
              <a:t>Need to figure out why grad rates are low.</a:t>
            </a:r>
          </a:p>
          <a:p>
            <a:pPr lvl="1"/>
            <a:r>
              <a:rPr lang="en-US" dirty="0" smtClean="0"/>
              <a:t>Focus on STEM recruitment, retention, and persistence.</a:t>
            </a:r>
          </a:p>
          <a:p>
            <a:pPr lvl="2"/>
            <a:r>
              <a:rPr lang="en-US" dirty="0" smtClean="0"/>
              <a:t>Need to figure out which programs pose challenges for students.</a:t>
            </a:r>
          </a:p>
          <a:p>
            <a:r>
              <a:rPr lang="en-US" dirty="0" smtClean="0"/>
              <a:t>How do we improve?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Conceptualize This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1288"/>
            <a:ext cx="8596668" cy="50470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Excel?</a:t>
            </a:r>
          </a:p>
          <a:p>
            <a:pPr lvl="1"/>
            <a:r>
              <a:rPr lang="en-US" dirty="0" smtClean="0"/>
              <a:t>Go to piece of software.</a:t>
            </a:r>
          </a:p>
          <a:p>
            <a:pPr lvl="1"/>
            <a:r>
              <a:rPr lang="en-US" dirty="0" smtClean="0"/>
              <a:t>Too focused on tabular presentation.</a:t>
            </a:r>
          </a:p>
          <a:p>
            <a:pPr lvl="1"/>
            <a:r>
              <a:rPr lang="en-US" dirty="0" smtClean="0"/>
              <a:t>Hard to share findings with large audience.</a:t>
            </a:r>
          </a:p>
          <a:p>
            <a:pPr lvl="1"/>
            <a:r>
              <a:rPr lang="en-US" dirty="0" smtClean="0"/>
              <a:t>Not a good choice given others available and other initiatives already underway.</a:t>
            </a:r>
          </a:p>
          <a:p>
            <a:r>
              <a:rPr lang="en-US" dirty="0" smtClean="0"/>
              <a:t>JavaScript and D3?</a:t>
            </a:r>
          </a:p>
          <a:p>
            <a:pPr lvl="1"/>
            <a:r>
              <a:rPr lang="en-US" dirty="0" smtClean="0"/>
              <a:t>Lots of good innovative visualizations out there.</a:t>
            </a:r>
          </a:p>
          <a:p>
            <a:pPr lvl="1"/>
            <a:r>
              <a:rPr lang="en-US" dirty="0" smtClean="0"/>
              <a:t>Requires programming, can get very technical.</a:t>
            </a:r>
          </a:p>
          <a:p>
            <a:pPr lvl="1"/>
            <a:r>
              <a:rPr lang="en-US" dirty="0" smtClean="0"/>
              <a:t>Unclear how to maintain.</a:t>
            </a:r>
          </a:p>
          <a:p>
            <a:r>
              <a:rPr lang="en-US" dirty="0" smtClean="0"/>
              <a:t>Tableau?</a:t>
            </a:r>
          </a:p>
          <a:p>
            <a:pPr lvl="1"/>
            <a:r>
              <a:rPr lang="en-US" dirty="0" smtClean="0"/>
              <a:t>Data visualization software.</a:t>
            </a:r>
          </a:p>
          <a:p>
            <a:pPr lvl="1"/>
            <a:r>
              <a:rPr lang="en-US" dirty="0" smtClean="0"/>
              <a:t>Already being used for transforming Program Review documents.</a:t>
            </a:r>
          </a:p>
          <a:p>
            <a:pPr lvl="1"/>
            <a:r>
              <a:rPr lang="en-US" dirty="0" smtClean="0"/>
              <a:t>Already have Tableau Server at SDSU that can be leveraged to share visualization and findings with large campus audience.</a:t>
            </a:r>
          </a:p>
          <a:p>
            <a:r>
              <a:rPr lang="en-US" dirty="0" smtClean="0"/>
              <a:t>Decided to go with Tableau.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0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Using Tableau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built-in visualizations that could present “flow” between one department and another.</a:t>
            </a:r>
          </a:p>
          <a:p>
            <a:r>
              <a:rPr lang="en-US" dirty="0" smtClean="0"/>
              <a:t>Needed to build custom visualization.</a:t>
            </a:r>
          </a:p>
          <a:p>
            <a:pPr lvl="1"/>
            <a:r>
              <a:rPr lang="en-US" dirty="0" smtClean="0"/>
              <a:t>Discovered resources on the web on how to build “Sankey” diagrams using Tableau – These are diagrams that effectively show flow lines between start and endpoints.</a:t>
            </a:r>
          </a:p>
          <a:p>
            <a:pPr lvl="1"/>
            <a:r>
              <a:rPr lang="en-US" dirty="0" smtClean="0"/>
              <a:t>Tableau Community – Olivier Catherin</a:t>
            </a:r>
          </a:p>
          <a:p>
            <a:pPr lvl="1"/>
            <a:r>
              <a:rPr lang="en-US" dirty="0" smtClean="0"/>
              <a:t>Data + Science – Jeffrey Shaffer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before we begin the technical stuff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Using Tableau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problem though</a:t>
            </a:r>
            <a:r>
              <a:rPr lang="is-IS" dirty="0"/>
              <a:t>…</a:t>
            </a:r>
          </a:p>
          <a:p>
            <a:pPr lvl="1"/>
            <a:r>
              <a:rPr lang="en-US" dirty="0"/>
              <a:t>All online examples on how to build this use a relational data source.</a:t>
            </a:r>
          </a:p>
          <a:p>
            <a:pPr lvl="1"/>
            <a:r>
              <a:rPr lang="en-US" dirty="0"/>
              <a:t>We use an OLAP cube data source at ASIR!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4319"/>
            <a:ext cx="8596668" cy="3880773"/>
          </a:xfrm>
        </p:spPr>
        <p:txBody>
          <a:bodyPr/>
          <a:lstStyle/>
          <a:p>
            <a:r>
              <a:rPr lang="en-US" dirty="0" smtClean="0"/>
              <a:t>Figured out that instead of directly connecting to a cube data source, could use Excel’s PowerPivot feature to act as a middle-man.</a:t>
            </a:r>
          </a:p>
          <a:p>
            <a:r>
              <a:rPr lang="en-US" dirty="0" smtClean="0"/>
              <a:t>Basically, extract OLAP cube data from our MS Analysis Services data server and create a PowerPivot data model in Excel that acts as a “flat-file”.</a:t>
            </a:r>
          </a:p>
          <a:p>
            <a:r>
              <a:rPr lang="en-US" dirty="0" smtClean="0"/>
              <a:t>Connect Tableau to this Excel PowerPivot file, and use that data to build the visualization from there.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8875888"/>
              </p:ext>
            </p:extLst>
          </p:nvPr>
        </p:nvGraphicFramePr>
        <p:xfrm>
          <a:off x="1775927" y="2940353"/>
          <a:ext cx="6399481" cy="417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PowerPivot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427" y="1270000"/>
            <a:ext cx="7588332" cy="54360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93" y="152182"/>
            <a:ext cx="2272335" cy="4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858</Words>
  <Application>Microsoft Macintosh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Trebuchet MS</vt:lpstr>
      <vt:lpstr>Wingdings 3</vt:lpstr>
      <vt:lpstr>Arial</vt:lpstr>
      <vt:lpstr>Facet</vt:lpstr>
      <vt:lpstr>Program Migration</vt:lpstr>
      <vt:lpstr>Common Questions</vt:lpstr>
      <vt:lpstr>Program Initiatives Spur Further Study</vt:lpstr>
      <vt:lpstr>Tools to Conceptualize This Question</vt:lpstr>
      <vt:lpstr>Challenges Using Tableau</vt:lpstr>
      <vt:lpstr>But before we begin the technical stuff…</vt:lpstr>
      <vt:lpstr>Challenges Using Tableau Cont’d</vt:lpstr>
      <vt:lpstr>Excel to the Rescue!</vt:lpstr>
      <vt:lpstr>Excel PowerPivot</vt:lpstr>
      <vt:lpstr>Excel PowerPivot Model</vt:lpstr>
      <vt:lpstr>The Data</vt:lpstr>
      <vt:lpstr>Advantages of using this approach…</vt:lpstr>
      <vt:lpstr>Disadvantages…</vt:lpstr>
      <vt:lpstr>Reaction</vt:lpstr>
      <vt:lpstr>Questions?</vt:lpstr>
      <vt:lpstr>Thank You!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Migration</dc:title>
  <dc:creator>Arthur Pasternak</dc:creator>
  <cp:lastModifiedBy>Arthur Pasternak</cp:lastModifiedBy>
  <cp:revision>15</cp:revision>
  <dcterms:created xsi:type="dcterms:W3CDTF">2016-11-16T00:32:11Z</dcterms:created>
  <dcterms:modified xsi:type="dcterms:W3CDTF">2016-11-17T06:25:29Z</dcterms:modified>
</cp:coreProperties>
</file>