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49D02A5-4D91-41DF-8F97-C25400BEEA5F}">
  <a:tblStyle styleId="{849D02A5-4D91-41DF-8F97-C25400BEEA5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0. Cannot stress enough that Machine Learning approach as sensitive to badly structured / erroneous data (garbage in – garbage out). Really recommend cleaning and structuring your data BEFORE loading it into your machine learning package. SPSS Modeler and STATISTICA do provide similar data manipulation tools, but they only work well with star schema data warehouses.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What are the variables/columns/dimensions you are including?  Make sure there are no nulls in your dimensions’ attributes.</a:t>
            </a:r>
          </a:p>
          <a:p>
            <a:pPr indent="-228600" lvl="0" marL="228600" marR="0" rtl="0" algn="l">
              <a:spcBef>
                <a:spcPts val="0"/>
              </a:spcBef>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155" name="Shape 1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Balancing refers to increasing the share of a rare outcome in the sample. Needs to be a trade-off between your desire to learn more about the factors influencing the outcome that is more rare and the loss of information about the outcome that is more common.</a:t>
            </a:r>
          </a:p>
        </p:txBody>
      </p:sp>
      <p:sp>
        <p:nvSpPr>
          <p:cNvPr id="164" name="Shape 16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We need to partition the sample to allow for model evaluation. If we use the entire sample for training, we have no idea how our model may classify the new data. That is why we out aside a subsample to use for evaluation. Trade-off between precision and variance.</a:t>
            </a:r>
          </a:p>
        </p:txBody>
      </p:sp>
      <p:sp>
        <p:nvSpPr>
          <p:cNvPr id="174" name="Shape 17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First group includes measures that are a given – never change or change slowly over time. There is little you can do about these variables.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Day-to-day academic performance in various courses. Normally, faculty is responsible for the evaluation with all the problems that are often related to that.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Independent proctored assessments – from entrance exams to independent assessments students take over the course of their academic progress to the VATI preparation course designed for graduates. </a:t>
            </a:r>
          </a:p>
        </p:txBody>
      </p:sp>
      <p:sp>
        <p:nvSpPr>
          <p:cNvPr id="182" name="Shape 1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Predictor importance evaluates how strongly each of the predictors affects the outcome. It can be an F statistic (how F changes if you drop a predictor) or a p-value when comparing different groups of observations formed during the classification process. Similar results. You can easily see that the number of failed ATI assessments is the best predictor followed by VATI.</a:t>
            </a:r>
          </a:p>
        </p:txBody>
      </p:sp>
      <p:sp>
        <p:nvSpPr>
          <p:cNvPr id="190" name="Shape 1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Here is the distribution of graduates by the number of failed ATI assessments.</a:t>
            </a:r>
          </a:p>
        </p:txBody>
      </p:sp>
      <p:sp>
        <p:nvSpPr>
          <p:cNvPr id="198" name="Shape 1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6" name="Shape 2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5" name="Shape 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NCSBN Board of Directors voted in December 2012 to raise the passing standard for the NCLEX-RN. The passing standard was revised from -0.16 logits to 0.00 logit. This passing standard was implemented April 1, 2013, in conjunction with the 2013 NCLEX-RN Test Plan.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1" name="Shape 10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5" name="Shape 3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46" name="Shape 34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2" name="Shape 35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NCSBN Board of Directors voted in December 2012 to raise the passing standard for the NCLEX-RN. The passing standard was revised from -0.16 logits to 0.00 logit. This passing standard was implemented April 1, 2013, in conjunction with the 2013 NCLEX-RN Test Plan. </a:t>
            </a:r>
          </a:p>
        </p:txBody>
      </p:sp>
      <p:sp>
        <p:nvSpPr>
          <p:cNvPr id="353" name="Shape 35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1" name="Shape 36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62" name="Shape 36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0" name="Shape 1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0" name="Shape 12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Explanatory and especially causal models emphasize all variables that contribute to the outcome. Some of the effects, however, are very small. Predictive models focus on variables and their interactive effects that have decisive influence on outcomes.  </a:t>
            </a:r>
          </a:p>
        </p:txBody>
      </p:sp>
      <p:sp>
        <p:nvSpPr>
          <p:cNvPr id="126" name="Shape 12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png"/><Relationship Id="rId4" Type="http://schemas.openxmlformats.org/officeDocument/2006/relationships/image" Target="../media/image08.jpg"/><Relationship Id="rId5"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89" name="Shape 89"/>
          <p:cNvSpPr txBox="1"/>
          <p:nvPr>
            <p:ph idx="1" type="body"/>
          </p:nvPr>
        </p:nvSpPr>
        <p:spPr>
          <a:xfrm>
            <a:off x="1250737" y="990600"/>
            <a:ext cx="7055063" cy="1904999"/>
          </a:xfrm>
          <a:prstGeom prst="rect">
            <a:avLst/>
          </a:prstGeom>
          <a:solidFill>
            <a:srgbClr val="1E7E7E"/>
          </a:solid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Trebuchet MS"/>
                <a:ea typeface="Trebuchet MS"/>
                <a:cs typeface="Trebuchet MS"/>
                <a:sym typeface="Trebuchet MS"/>
              </a:rPr>
              <a:t>Using SPSS Modeler and STATISTICA to Predict Student Success on High-Stakes Examinations</a:t>
            </a:r>
          </a:p>
        </p:txBody>
      </p:sp>
      <p:sp>
        <p:nvSpPr>
          <p:cNvPr id="90" name="Shape 90"/>
          <p:cNvSpPr/>
          <p:nvPr/>
        </p:nvSpPr>
        <p:spPr>
          <a:xfrm>
            <a:off x="5181600" y="3746955"/>
            <a:ext cx="2913489" cy="138499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800" u="none" cap="none" strike="noStrike">
                <a:solidFill>
                  <a:schemeClr val="dk1"/>
                </a:solidFill>
                <a:latin typeface="Calibri"/>
                <a:ea typeface="Calibri"/>
                <a:cs typeface="Calibri"/>
                <a:sym typeface="Calibri"/>
              </a:rPr>
              <a:t>Dr. Chiarina Piazza</a:t>
            </a:r>
          </a:p>
          <a:p>
            <a:pPr indent="0" lvl="0" marL="0" marR="0" rtl="0" algn="l">
              <a:spcBef>
                <a:spcPts val="0"/>
              </a:spcBef>
              <a:buSzPct val="25000"/>
              <a:buNone/>
            </a:pPr>
            <a:r>
              <a:rPr lang="en-US" sz="2800">
                <a:solidFill>
                  <a:schemeClr val="dk1"/>
                </a:solidFill>
                <a:latin typeface="Calibri"/>
                <a:ea typeface="Calibri"/>
                <a:cs typeface="Calibri"/>
                <a:sym typeface="Calibri"/>
              </a:rPr>
              <a:t>Associate Dean, </a:t>
            </a:r>
          </a:p>
          <a:p>
            <a:pPr indent="0" lvl="0" marL="0" marR="0" rtl="0" algn="l">
              <a:spcBef>
                <a:spcPts val="0"/>
              </a:spcBef>
              <a:buSzPct val="25000"/>
              <a:buNone/>
            </a:pPr>
            <a:r>
              <a:rPr lang="en-US" sz="2800">
                <a:solidFill>
                  <a:schemeClr val="dk1"/>
                </a:solidFill>
                <a:latin typeface="Calibri"/>
                <a:ea typeface="Calibri"/>
                <a:cs typeface="Calibri"/>
                <a:sym typeface="Calibri"/>
              </a:rPr>
              <a:t>College of Nursing </a:t>
            </a:r>
          </a:p>
        </p:txBody>
      </p:sp>
      <p:sp>
        <p:nvSpPr>
          <p:cNvPr id="91" name="Shape 91"/>
          <p:cNvSpPr/>
          <p:nvPr/>
        </p:nvSpPr>
        <p:spPr>
          <a:xfrm>
            <a:off x="1447800" y="3733800"/>
            <a:ext cx="3346237" cy="138499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dk1"/>
                </a:solidFill>
                <a:latin typeface="Calibri"/>
                <a:ea typeface="Calibri"/>
                <a:cs typeface="Calibri"/>
                <a:sym typeface="Calibri"/>
              </a:rPr>
              <a:t>Dr. Galina Belokurova</a:t>
            </a:r>
          </a:p>
          <a:p>
            <a:pPr indent="0" lvl="0" marL="0" marR="0" rtl="0" algn="l">
              <a:spcBef>
                <a:spcPts val="0"/>
              </a:spcBef>
              <a:buSzPct val="25000"/>
              <a:buNone/>
            </a:pPr>
            <a:r>
              <a:rPr lang="en-US" sz="2800">
                <a:solidFill>
                  <a:schemeClr val="dk1"/>
                </a:solidFill>
                <a:latin typeface="Calibri"/>
                <a:ea typeface="Calibri"/>
                <a:cs typeface="Calibri"/>
                <a:sym typeface="Calibri"/>
              </a:rPr>
              <a:t>Assistant Director, </a:t>
            </a:r>
          </a:p>
          <a:p>
            <a:pPr indent="0" lvl="0" marL="0" marR="0" rtl="0" algn="l">
              <a:spcBef>
                <a:spcPts val="0"/>
              </a:spcBef>
              <a:buSzPct val="25000"/>
              <a:buNone/>
            </a:pPr>
            <a:r>
              <a:rPr lang="en-US" sz="2800">
                <a:solidFill>
                  <a:schemeClr val="dk1"/>
                </a:solidFill>
                <a:latin typeface="Calibri"/>
                <a:ea typeface="Calibri"/>
                <a:cs typeface="Calibri"/>
                <a:sym typeface="Calibri"/>
              </a:rPr>
              <a:t>Institutional Research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6" name="Shape 156"/>
        <p:cNvGrpSpPr/>
        <p:nvPr/>
      </p:nvGrpSpPr>
      <p:grpSpPr>
        <a:xfrm>
          <a:off x="0" y="0"/>
          <a:ext cx="0" cy="0"/>
          <a:chOff x="0" y="0"/>
          <a:chExt cx="0" cy="0"/>
        </a:xfrm>
      </p:grpSpPr>
      <p:pic>
        <p:nvPicPr>
          <p:cNvPr id="157" name="Shape 157"/>
          <p:cNvPicPr preferRelativeResize="0"/>
          <p:nvPr>
            <p:ph idx="1" type="body"/>
          </p:nvPr>
        </p:nvPicPr>
        <p:blipFill rotWithShape="1">
          <a:blip r:embed="rId3">
            <a:alphaModFix/>
          </a:blip>
          <a:srcRect b="0" l="0" r="0" t="0"/>
          <a:stretch/>
        </p:blipFill>
        <p:spPr>
          <a:xfrm>
            <a:off x="1676400" y="-11430"/>
            <a:ext cx="5791200" cy="2593928"/>
          </a:xfrm>
          <a:prstGeom prst="rect">
            <a:avLst/>
          </a:prstGeom>
          <a:noFill/>
          <a:ln>
            <a:noFill/>
          </a:ln>
        </p:spPr>
      </p:pic>
      <p:sp>
        <p:nvSpPr>
          <p:cNvPr id="158" name="Shape 15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0.1 Data</a:t>
            </a:r>
          </a:p>
        </p:txBody>
      </p:sp>
      <p:sp>
        <p:nvSpPr>
          <p:cNvPr id="159" name="Shape 1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60" name="Shape 160"/>
          <p:cNvSpPr txBox="1"/>
          <p:nvPr/>
        </p:nvSpPr>
        <p:spPr>
          <a:xfrm>
            <a:off x="810441" y="2667000"/>
            <a:ext cx="7826828" cy="3416319"/>
          </a:xfrm>
          <a:prstGeom prst="rect">
            <a:avLst/>
          </a:prstGeom>
          <a:noFill/>
          <a:ln>
            <a:noFill/>
          </a:ln>
        </p:spPr>
        <p:txBody>
          <a:bodyPr anchorCtr="0" anchor="t" bIns="45700" lIns="91425" rIns="91425" tIns="45700">
            <a:noAutofit/>
          </a:bodyPr>
          <a:lstStyle/>
          <a:p>
            <a:pPr lvl="0" marR="0" rtl="0" algn="l">
              <a:spcBef>
                <a:spcPts val="0"/>
              </a:spcBef>
              <a:buNone/>
            </a:pPr>
            <a:r>
              <a:rPr b="1" lang="en-US" sz="2400">
                <a:solidFill>
                  <a:schemeClr val="dk1"/>
                </a:solidFill>
                <a:latin typeface="Calibri"/>
                <a:ea typeface="Calibri"/>
                <a:cs typeface="Calibri"/>
                <a:sym typeface="Calibri"/>
              </a:rPr>
              <a:t>1. </a:t>
            </a:r>
            <a:r>
              <a:rPr b="1" lang="en-US" sz="2400">
                <a:solidFill>
                  <a:schemeClr val="dk1"/>
                </a:solidFill>
                <a:latin typeface="Calibri"/>
                <a:ea typeface="Calibri"/>
                <a:cs typeface="Calibri"/>
                <a:sym typeface="Calibri"/>
              </a:rPr>
              <a:t>Data Profiling (column/structure/business rules studies)</a:t>
            </a:r>
          </a:p>
          <a:p>
            <a:pPr indent="0" lvl="0" marL="0" marR="0" rtl="0" algn="l">
              <a:spcBef>
                <a:spcPts val="0"/>
              </a:spcBef>
              <a:buNone/>
            </a:pPr>
            <a:r>
              <a:t/>
            </a:r>
            <a:endParaRPr b="1" sz="2400">
              <a:solidFill>
                <a:schemeClr val="dk1"/>
              </a:solidFill>
              <a:latin typeface="Calibri"/>
              <a:ea typeface="Calibri"/>
              <a:cs typeface="Calibri"/>
              <a:sym typeface="Calibri"/>
            </a:endParaRPr>
          </a:p>
          <a:p>
            <a:pPr indent="0" lvl="0" marL="0" marR="0" rtl="0" algn="l">
              <a:spcBef>
                <a:spcPts val="0"/>
              </a:spcBef>
              <a:buSzPct val="25000"/>
              <a:buNone/>
            </a:pPr>
            <a:r>
              <a:rPr b="1" lang="en-US" sz="2400">
                <a:solidFill>
                  <a:schemeClr val="dk1"/>
                </a:solidFill>
                <a:latin typeface="Calibri"/>
                <a:ea typeface="Calibri"/>
                <a:cs typeface="Calibri"/>
                <a:sym typeface="Calibri"/>
              </a:rPr>
              <a:t>2. Data Quality (empty source tables / columns, nulls, inconsistent / invalid values, coding)</a:t>
            </a:r>
          </a:p>
          <a:p>
            <a:pPr indent="0" lvl="0" marL="0" marR="0" rtl="0" algn="l">
              <a:spcBef>
                <a:spcPts val="0"/>
              </a:spcBef>
              <a:buSzPct val="25000"/>
              <a:buNone/>
            </a:pPr>
            <a:r>
              <a:rPr b="1" lang="en-US" sz="2400">
                <a:solidFill>
                  <a:schemeClr val="dk1"/>
                </a:solidFill>
                <a:latin typeface="Calibri"/>
                <a:ea typeface="Calibri"/>
                <a:cs typeface="Calibri"/>
                <a:sym typeface="Calibri"/>
              </a:rPr>
              <a:t> </a:t>
            </a:r>
          </a:p>
          <a:p>
            <a:pPr indent="0" lvl="0" marL="0" marR="0" rtl="0" algn="l">
              <a:spcBef>
                <a:spcPts val="0"/>
              </a:spcBef>
              <a:buSzPct val="25000"/>
              <a:buNone/>
            </a:pPr>
            <a:r>
              <a:rPr b="1" lang="en-US" sz="2400">
                <a:solidFill>
                  <a:schemeClr val="dk1"/>
                </a:solidFill>
                <a:latin typeface="Calibri"/>
                <a:ea typeface="Calibri"/>
                <a:cs typeface="Calibri"/>
                <a:sym typeface="Calibri"/>
              </a:rPr>
              <a:t>3. Data Warehouse: Star Schema (fact table and dimensions)</a:t>
            </a:r>
          </a:p>
          <a:p>
            <a:pPr indent="0" lvl="0" marL="0" marR="0" rtl="0" algn="l">
              <a:spcBef>
                <a:spcPts val="0"/>
              </a:spcBef>
              <a:buNone/>
            </a:pPr>
            <a:r>
              <a:t/>
            </a:r>
            <a:endParaRPr b="1" sz="2400">
              <a:solidFill>
                <a:schemeClr val="dk1"/>
              </a:solidFill>
              <a:latin typeface="Calibri"/>
              <a:ea typeface="Calibri"/>
              <a:cs typeface="Calibri"/>
              <a:sym typeface="Calibri"/>
            </a:endParaRPr>
          </a:p>
          <a:p>
            <a:pPr indent="0" lvl="0" marL="0" marR="0" rtl="0" algn="l">
              <a:spcBef>
                <a:spcPts val="0"/>
              </a:spcBef>
              <a:buSzPct val="25000"/>
              <a:buNone/>
            </a:pPr>
            <a:r>
              <a:rPr b="1" lang="en-US" sz="2400">
                <a:solidFill>
                  <a:schemeClr val="dk1"/>
                </a:solidFill>
                <a:latin typeface="Calibri"/>
                <a:ea typeface="Calibri"/>
                <a:cs typeface="Calibri"/>
                <a:sym typeface="Calibri"/>
              </a:rPr>
              <a:t>4. Meaningful Data Input (each row is a graduate,</a:t>
            </a:r>
          </a:p>
          <a:p>
            <a:pPr indent="0" lvl="0" marL="0" marR="0" rtl="0" algn="l">
              <a:spcBef>
                <a:spcPts val="0"/>
              </a:spcBef>
              <a:buSzPct val="25000"/>
              <a:buNone/>
            </a:pPr>
            <a:r>
              <a:rPr b="1" lang="en-US" sz="2400">
                <a:solidFill>
                  <a:schemeClr val="dk1"/>
                </a:solidFill>
                <a:latin typeface="Calibri"/>
                <a:ea typeface="Calibri"/>
                <a:cs typeface="Calibri"/>
                <a:sym typeface="Calibri"/>
              </a:rPr>
              <a:t>no duplicates)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0.2 Why do we need balancing?</a:t>
            </a:r>
          </a:p>
        </p:txBody>
      </p:sp>
      <p:sp>
        <p:nvSpPr>
          <p:cNvPr id="167" name="Shape 1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68" name="Shape 168"/>
          <p:cNvPicPr preferRelativeResize="0"/>
          <p:nvPr>
            <p:ph idx="1" type="body"/>
          </p:nvPr>
        </p:nvPicPr>
        <p:blipFill rotWithShape="1">
          <a:blip r:embed="rId3">
            <a:alphaModFix/>
          </a:blip>
          <a:srcRect b="0" l="0" r="0" t="0"/>
          <a:stretch/>
        </p:blipFill>
        <p:spPr>
          <a:xfrm>
            <a:off x="1295400" y="1981200"/>
            <a:ext cx="6588448" cy="3628230"/>
          </a:xfrm>
          <a:prstGeom prst="rect">
            <a:avLst/>
          </a:prstGeom>
          <a:noFill/>
          <a:ln>
            <a:noFill/>
          </a:ln>
        </p:spPr>
      </p:pic>
      <p:sp>
        <p:nvSpPr>
          <p:cNvPr id="169" name="Shape 169"/>
          <p:cNvSpPr txBox="1"/>
          <p:nvPr/>
        </p:nvSpPr>
        <p:spPr>
          <a:xfrm>
            <a:off x="1371600" y="1600200"/>
            <a:ext cx="394159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Relatively few NCLEX failures in the data</a:t>
            </a:r>
          </a:p>
        </p:txBody>
      </p:sp>
      <p:sp>
        <p:nvSpPr>
          <p:cNvPr id="170" name="Shape 170"/>
          <p:cNvSpPr txBox="1"/>
          <p:nvPr/>
        </p:nvSpPr>
        <p:spPr>
          <a:xfrm>
            <a:off x="1371600" y="5867400"/>
            <a:ext cx="571547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We know more about why students pass than why they fail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0.3 Why do we need partition?</a:t>
            </a:r>
          </a:p>
        </p:txBody>
      </p:sp>
      <p:sp>
        <p:nvSpPr>
          <p:cNvPr id="177" name="Shape 17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0" i="1" lang="en-US" sz="3200" u="none" cap="none" strike="noStrike">
                <a:solidFill>
                  <a:schemeClr val="dk1"/>
                </a:solidFill>
                <a:latin typeface="Calibri"/>
                <a:ea typeface="Calibri"/>
                <a:cs typeface="Calibri"/>
                <a:sym typeface="Calibri"/>
              </a:rPr>
              <a:t>Training and Testing Subsamples</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Training → use for grouping</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Testing → helps check model’s accuracy and precision </a:t>
            </a: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Models are built on different training and testing subsamples on each run. This is the source of variance.</a:t>
            </a:r>
          </a:p>
        </p:txBody>
      </p:sp>
      <p:sp>
        <p:nvSpPr>
          <p:cNvPr id="178" name="Shape 1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3" name="Shape 183"/>
        <p:cNvGrpSpPr/>
        <p:nvPr/>
      </p:nvGrpSpPr>
      <p:grpSpPr>
        <a:xfrm>
          <a:off x="0" y="0"/>
          <a:ext cx="0" cy="0"/>
          <a:chOff x="0" y="0"/>
          <a:chExt cx="0" cy="0"/>
        </a:xfrm>
      </p:grpSpPr>
      <p:sp>
        <p:nvSpPr>
          <p:cNvPr id="184" name="Shape 18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1. Predictors</a:t>
            </a:r>
          </a:p>
        </p:txBody>
      </p:sp>
      <p:sp>
        <p:nvSpPr>
          <p:cNvPr id="185" name="Shape 185"/>
          <p:cNvSpPr txBox="1"/>
          <p:nvPr>
            <p:ph idx="1" type="body"/>
          </p:nvPr>
        </p:nvSpPr>
        <p:spPr>
          <a:xfrm>
            <a:off x="457200" y="1447800"/>
            <a:ext cx="8153399" cy="48307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2"/>
              </a:buClr>
              <a:buSzPct val="100000"/>
              <a:buFont typeface="Arial"/>
              <a:buChar char="•"/>
            </a:pPr>
            <a:r>
              <a:rPr b="1" i="0" lang="en-US" sz="2800" u="none" cap="none" strike="noStrike">
                <a:solidFill>
                  <a:schemeClr val="dk2"/>
                </a:solidFill>
                <a:latin typeface="Calibri"/>
                <a:ea typeface="Calibri"/>
                <a:cs typeface="Calibri"/>
                <a:sym typeface="Calibri"/>
              </a:rPr>
              <a:t>Demographic</a:t>
            </a:r>
            <a:r>
              <a:rPr b="0" i="0" lang="en-US" sz="2800" u="none" cap="none" strike="noStrike">
                <a:solidFill>
                  <a:schemeClr val="dk1"/>
                </a:solidFill>
                <a:latin typeface="Calibri"/>
                <a:ea typeface="Calibri"/>
                <a:cs typeface="Calibri"/>
                <a:sym typeface="Calibri"/>
              </a:rPr>
              <a:t> </a:t>
            </a:r>
          </a:p>
          <a:p>
            <a:pPr indent="-342900" lvl="0" marL="342900" marR="0" rtl="0" algn="l">
              <a:spcBef>
                <a:spcPts val="560"/>
              </a:spcBef>
              <a:spcAft>
                <a:spcPts val="0"/>
              </a:spcAft>
              <a:buClr>
                <a:schemeClr val="dk2"/>
              </a:buClr>
              <a:buSzPct val="100000"/>
              <a:buFont typeface="Arial"/>
              <a:buChar char="•"/>
            </a:pPr>
            <a:r>
              <a:rPr b="1" i="0" lang="en-US" sz="2800" u="none" cap="none" strike="noStrike">
                <a:solidFill>
                  <a:schemeClr val="dk2"/>
                </a:solidFill>
                <a:latin typeface="Calibri"/>
                <a:ea typeface="Calibri"/>
                <a:cs typeface="Calibri"/>
                <a:sym typeface="Calibri"/>
              </a:rPr>
              <a:t>Institutional</a:t>
            </a:r>
            <a:r>
              <a:rPr b="1" i="0" lang="en-US" sz="2800" u="none" cap="none" strike="noStrike">
                <a:solidFill>
                  <a:srgbClr val="00B050"/>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(program track, campus, status)</a:t>
            </a:r>
          </a:p>
          <a:p>
            <a:pPr indent="-342900" lvl="0" marL="342900" marR="0" rtl="0" algn="l">
              <a:spcBef>
                <a:spcPts val="560"/>
              </a:spcBef>
              <a:spcAft>
                <a:spcPts val="0"/>
              </a:spcAft>
              <a:buClr>
                <a:srgbClr val="00B050"/>
              </a:buClr>
              <a:buSzPct val="100000"/>
              <a:buFont typeface="Arial"/>
              <a:buChar char="•"/>
            </a:pPr>
            <a:r>
              <a:rPr b="1" i="0" lang="en-US" sz="2800" u="none" cap="none" strike="noStrike">
                <a:solidFill>
                  <a:srgbClr val="00B050"/>
                </a:solidFill>
                <a:latin typeface="Calibri"/>
                <a:ea typeface="Calibri"/>
                <a:cs typeface="Calibri"/>
                <a:sym typeface="Calibri"/>
              </a:rPr>
              <a:t>Course performance details </a:t>
            </a:r>
            <a:r>
              <a:rPr b="0" i="0" lang="en-US" sz="2800" u="none" cap="none" strike="noStrike">
                <a:solidFill>
                  <a:schemeClr val="dk1"/>
                </a:solidFill>
                <a:latin typeface="Calibri"/>
                <a:ea typeface="Calibri"/>
                <a:cs typeface="Calibri"/>
                <a:sym typeface="Calibri"/>
              </a:rPr>
              <a:t>(min and max grade)</a:t>
            </a:r>
          </a:p>
          <a:p>
            <a:pPr indent="-342900" lvl="0" marL="342900" marR="0" rtl="0" algn="l">
              <a:spcBef>
                <a:spcPts val="560"/>
              </a:spcBef>
              <a:spcAft>
                <a:spcPts val="0"/>
              </a:spcAft>
              <a:buClr>
                <a:srgbClr val="00B050"/>
              </a:buClr>
              <a:buSzPct val="100000"/>
              <a:buFont typeface="Arial"/>
              <a:buChar char="•"/>
            </a:pPr>
            <a:r>
              <a:rPr b="1" i="0" lang="en-US" sz="2800" u="none" cap="none" strike="noStrike">
                <a:solidFill>
                  <a:srgbClr val="00B050"/>
                </a:solidFill>
                <a:latin typeface="Calibri"/>
                <a:ea typeface="Calibri"/>
                <a:cs typeface="Calibri"/>
                <a:sym typeface="Calibri"/>
              </a:rPr>
              <a:t>Aggregate measures of academic performance</a:t>
            </a:r>
          </a:p>
          <a:p>
            <a:pPr indent="-342900" lvl="0" marL="342900" marR="0" rtl="0" algn="l">
              <a:spcBef>
                <a:spcPts val="560"/>
              </a:spcBef>
              <a:spcAft>
                <a:spcPts val="0"/>
              </a:spcAft>
              <a:buClr>
                <a:srgbClr val="C00000"/>
              </a:buClr>
              <a:buSzPct val="100000"/>
              <a:buFont typeface="Arial"/>
              <a:buChar char="•"/>
            </a:pPr>
            <a:r>
              <a:rPr b="1" i="0" lang="en-US" sz="2800" u="none" cap="none" strike="noStrike">
                <a:solidFill>
                  <a:srgbClr val="C00000"/>
                </a:solidFill>
                <a:latin typeface="Calibri"/>
                <a:ea typeface="Calibri"/>
                <a:cs typeface="Calibri"/>
                <a:sym typeface="Calibri"/>
              </a:rPr>
              <a:t>Entrance exams </a:t>
            </a:r>
            <a:r>
              <a:rPr b="0" i="0" lang="en-US" sz="2800" u="none" cap="none" strike="noStrike">
                <a:solidFill>
                  <a:schemeClr val="dk1"/>
                </a:solidFill>
                <a:latin typeface="Calibri"/>
                <a:ea typeface="Calibri"/>
                <a:cs typeface="Calibri"/>
                <a:sym typeface="Calibri"/>
              </a:rPr>
              <a:t>(min and max)</a:t>
            </a:r>
          </a:p>
          <a:p>
            <a:pPr indent="-342900" lvl="0" marL="342900" marR="0" rtl="0" algn="l">
              <a:spcBef>
                <a:spcPts val="560"/>
              </a:spcBef>
              <a:spcAft>
                <a:spcPts val="0"/>
              </a:spcAft>
              <a:buClr>
                <a:srgbClr val="C00000"/>
              </a:buClr>
              <a:buSzPct val="100000"/>
              <a:buFont typeface="Arial"/>
              <a:buChar char="•"/>
            </a:pPr>
            <a:r>
              <a:rPr b="1" i="0" lang="en-US" sz="2800" u="none" cap="none" strike="noStrike">
                <a:solidFill>
                  <a:srgbClr val="C00000"/>
                </a:solidFill>
                <a:latin typeface="Calibri"/>
                <a:ea typeface="Calibri"/>
                <a:cs typeface="Calibri"/>
                <a:sym typeface="Calibri"/>
              </a:rPr>
              <a:t>Independent ATI Assessments </a:t>
            </a:r>
            <a:r>
              <a:rPr b="0" i="0" lang="en-US" sz="2800" u="none" cap="none" strike="noStrike">
                <a:solidFill>
                  <a:schemeClr val="dk1"/>
                </a:solidFill>
                <a:latin typeface="Calibri"/>
                <a:ea typeface="Calibri"/>
                <a:cs typeface="Calibri"/>
                <a:sym typeface="Calibri"/>
              </a:rPr>
              <a:t>(min and max)</a:t>
            </a:r>
          </a:p>
          <a:p>
            <a:pPr indent="-342900" lvl="0" marL="342900" marR="0" rtl="0" algn="l">
              <a:spcBef>
                <a:spcPts val="560"/>
              </a:spcBef>
              <a:spcAft>
                <a:spcPts val="0"/>
              </a:spcAft>
              <a:buClr>
                <a:srgbClr val="C00000"/>
              </a:buClr>
              <a:buSzPct val="100000"/>
              <a:buFont typeface="Arial"/>
              <a:buChar char="•"/>
            </a:pPr>
            <a:r>
              <a:rPr b="1" i="0" lang="en-US" sz="2800" u="none" cap="none" strike="noStrike">
                <a:solidFill>
                  <a:srgbClr val="C00000"/>
                </a:solidFill>
                <a:latin typeface="Calibri"/>
                <a:ea typeface="Calibri"/>
                <a:cs typeface="Calibri"/>
                <a:sym typeface="Calibri"/>
              </a:rPr>
              <a:t>Virtual Coach</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86" name="Shape 18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Predictor Importance</a:t>
            </a:r>
          </a:p>
        </p:txBody>
      </p:sp>
      <p:sp>
        <p:nvSpPr>
          <p:cNvPr id="193" name="Shape 19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94" name="Shape 194"/>
          <p:cNvPicPr preferRelativeResize="0"/>
          <p:nvPr>
            <p:ph idx="1" type="body"/>
          </p:nvPr>
        </p:nvPicPr>
        <p:blipFill rotWithShape="1">
          <a:blip r:embed="rId3">
            <a:alphaModFix/>
          </a:blip>
          <a:srcRect b="0" l="0" r="0" t="0"/>
          <a:stretch/>
        </p:blipFill>
        <p:spPr>
          <a:xfrm>
            <a:off x="381000" y="1143000"/>
            <a:ext cx="8256555" cy="42074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9" name="Shape 199"/>
        <p:cNvGrpSpPr/>
        <p:nvPr/>
      </p:nvGrpSpPr>
      <p:grpSpPr>
        <a:xfrm>
          <a:off x="0" y="0"/>
          <a:ext cx="0" cy="0"/>
          <a:chOff x="0" y="0"/>
          <a:chExt cx="0" cy="0"/>
        </a:xfrm>
      </p:grpSpPr>
      <p:sp>
        <p:nvSpPr>
          <p:cNvPr id="200" name="Shape 20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Failed ATI Assessments</a:t>
            </a:r>
          </a:p>
        </p:txBody>
      </p:sp>
      <p:sp>
        <p:nvSpPr>
          <p:cNvPr id="201" name="Shape 20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02" name="Shape 202"/>
          <p:cNvPicPr preferRelativeResize="0"/>
          <p:nvPr>
            <p:ph idx="1" type="body"/>
          </p:nvPr>
        </p:nvPicPr>
        <p:blipFill rotWithShape="1">
          <a:blip r:embed="rId3">
            <a:alphaModFix/>
          </a:blip>
          <a:srcRect b="0" l="0" r="0" t="0"/>
          <a:stretch/>
        </p:blipFill>
        <p:spPr>
          <a:xfrm>
            <a:off x="609600" y="1524000"/>
            <a:ext cx="7772398" cy="47058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7" name="Shape 207"/>
        <p:cNvGrpSpPr/>
        <p:nvPr/>
      </p:nvGrpSpPr>
      <p:grpSpPr>
        <a:xfrm>
          <a:off x="0" y="0"/>
          <a:ext cx="0" cy="0"/>
          <a:chOff x="0" y="0"/>
          <a:chExt cx="0" cy="0"/>
        </a:xfrm>
      </p:grpSpPr>
      <p:sp>
        <p:nvSpPr>
          <p:cNvPr id="208" name="Shape 20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Classification and Regression Tree I</a:t>
            </a:r>
          </a:p>
        </p:txBody>
      </p:sp>
      <p:sp>
        <p:nvSpPr>
          <p:cNvPr id="209" name="Shape 20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10" name="Shape 210"/>
          <p:cNvPicPr preferRelativeResize="0"/>
          <p:nvPr>
            <p:ph idx="1" type="body"/>
          </p:nvPr>
        </p:nvPicPr>
        <p:blipFill rotWithShape="1">
          <a:blip r:embed="rId3">
            <a:alphaModFix/>
          </a:blip>
          <a:srcRect b="0" l="0" r="0" t="0"/>
          <a:stretch/>
        </p:blipFill>
        <p:spPr>
          <a:xfrm>
            <a:off x="1828800" y="1371600"/>
            <a:ext cx="5026157" cy="45259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 Closer Look</a:t>
            </a:r>
          </a:p>
        </p:txBody>
      </p:sp>
      <p:sp>
        <p:nvSpPr>
          <p:cNvPr id="216" name="Shape 2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17" name="Shape 217"/>
          <p:cNvPicPr preferRelativeResize="0"/>
          <p:nvPr/>
        </p:nvPicPr>
        <p:blipFill rotWithShape="1">
          <a:blip r:embed="rId3">
            <a:alphaModFix/>
          </a:blip>
          <a:srcRect b="0" l="0" r="0" t="0"/>
          <a:stretch/>
        </p:blipFill>
        <p:spPr>
          <a:xfrm>
            <a:off x="914400" y="1143000"/>
            <a:ext cx="7133967" cy="4876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1" name="Shape 221"/>
        <p:cNvGrpSpPr/>
        <p:nvPr/>
      </p:nvGrpSpPr>
      <p:grpSpPr>
        <a:xfrm>
          <a:off x="0" y="0"/>
          <a:ext cx="0" cy="0"/>
          <a:chOff x="0" y="0"/>
          <a:chExt cx="0" cy="0"/>
        </a:xfrm>
      </p:grpSpPr>
      <p:sp>
        <p:nvSpPr>
          <p:cNvPr id="222" name="Shape 22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C&amp;R Tree II</a:t>
            </a:r>
          </a:p>
        </p:txBody>
      </p:sp>
      <p:sp>
        <p:nvSpPr>
          <p:cNvPr id="223" name="Shape 22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24" name="Shape 224"/>
          <p:cNvPicPr preferRelativeResize="0"/>
          <p:nvPr>
            <p:ph idx="1" type="body"/>
          </p:nvPr>
        </p:nvPicPr>
        <p:blipFill rotWithShape="1">
          <a:blip r:embed="rId3">
            <a:alphaModFix/>
          </a:blip>
          <a:srcRect b="0" l="0" r="0" t="0"/>
          <a:stretch/>
        </p:blipFill>
        <p:spPr>
          <a:xfrm>
            <a:off x="2057400" y="1371600"/>
            <a:ext cx="4754545" cy="45259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8" name="Shape 228"/>
        <p:cNvGrpSpPr/>
        <p:nvPr/>
      </p:nvGrpSpPr>
      <p:grpSpPr>
        <a:xfrm>
          <a:off x="0" y="0"/>
          <a:ext cx="0" cy="0"/>
          <a:chOff x="0" y="0"/>
          <a:chExt cx="0" cy="0"/>
        </a:xfrm>
      </p:grpSpPr>
      <p:sp>
        <p:nvSpPr>
          <p:cNvPr id="229" name="Shape 22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 Closer Look</a:t>
            </a:r>
          </a:p>
        </p:txBody>
      </p:sp>
      <p:sp>
        <p:nvSpPr>
          <p:cNvPr id="230" name="Shape 2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31" name="Shape 231"/>
          <p:cNvPicPr preferRelativeResize="0"/>
          <p:nvPr/>
        </p:nvPicPr>
        <p:blipFill rotWithShape="1">
          <a:blip r:embed="rId3">
            <a:alphaModFix/>
          </a:blip>
          <a:srcRect b="0" l="0" r="0" t="0"/>
          <a:stretch/>
        </p:blipFill>
        <p:spPr>
          <a:xfrm>
            <a:off x="1524000" y="1295400"/>
            <a:ext cx="6024561" cy="50856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p:nvPr/>
        </p:nvSpPr>
        <p:spPr>
          <a:xfrm>
            <a:off x="2057400" y="2133600"/>
            <a:ext cx="5302798" cy="95410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dk1"/>
                </a:solidFill>
                <a:latin typeface="Calibri"/>
                <a:ea typeface="Calibri"/>
                <a:cs typeface="Calibri"/>
                <a:sym typeface="Calibri"/>
              </a:rPr>
              <a:t>Dr. Chiarina Piazza</a:t>
            </a:r>
          </a:p>
          <a:p>
            <a:pPr indent="0" lvl="0" marL="0" marR="0" rtl="0" algn="l">
              <a:spcBef>
                <a:spcPts val="0"/>
              </a:spcBef>
              <a:buSzPct val="25000"/>
              <a:buNone/>
            </a:pPr>
            <a:r>
              <a:rPr lang="en-US" sz="2800">
                <a:solidFill>
                  <a:schemeClr val="dk1"/>
                </a:solidFill>
                <a:latin typeface="Calibri"/>
                <a:ea typeface="Calibri"/>
                <a:cs typeface="Calibri"/>
                <a:sym typeface="Calibri"/>
              </a:rPr>
              <a:t>Associate Dean, College of Nursing </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Model Evaluation</a:t>
            </a:r>
          </a:p>
        </p:txBody>
      </p:sp>
      <p:graphicFrame>
        <p:nvGraphicFramePr>
          <p:cNvPr id="237" name="Shape 237"/>
          <p:cNvGraphicFramePr/>
          <p:nvPr/>
        </p:nvGraphicFramePr>
        <p:xfrm>
          <a:off x="609600" y="4343400"/>
          <a:ext cx="3000000" cy="3000000"/>
        </p:xfrm>
        <a:graphic>
          <a:graphicData uri="http://schemas.openxmlformats.org/drawingml/2006/table">
            <a:tbl>
              <a:tblPr bandRow="1" firstRow="1">
                <a:noFill/>
                <a:tableStyleId>{849D02A5-4D91-41DF-8F97-C25400BEEA5F}</a:tableStyleId>
              </a:tblPr>
              <a:tblGrid>
                <a:gridCol w="1645925"/>
                <a:gridCol w="1645925"/>
                <a:gridCol w="1645925"/>
                <a:gridCol w="1645925"/>
                <a:gridCol w="1645925"/>
              </a:tblGrid>
              <a:tr h="332750">
                <a:tc>
                  <a:txBody>
                    <a:bodyPr>
                      <a:noAutofit/>
                    </a:bodyPr>
                    <a:lstStyle/>
                    <a:p>
                      <a:pPr indent="0" lvl="0" marL="0" marR="0" rtl="0" algn="ctr">
                        <a:spcBef>
                          <a:spcPts val="0"/>
                        </a:spcBef>
                        <a:buSzPct val="25000"/>
                        <a:buNone/>
                      </a:pPr>
                      <a:r>
                        <a:rPr lang="en-US" sz="1800" u="none" cap="none" strike="noStrike"/>
                        <a:t>Partition</a:t>
                      </a:r>
                    </a:p>
                  </a:txBody>
                  <a:tcPr marT="45725" marB="45725" marR="91450" marL="91450"/>
                </a:tc>
                <a:tc>
                  <a:txBody>
                    <a:bodyPr>
                      <a:noAutofit/>
                    </a:bodyPr>
                    <a:lstStyle/>
                    <a:p>
                      <a:pPr indent="0" lvl="0" marL="0" marR="0" rtl="0" algn="ctr">
                        <a:spcBef>
                          <a:spcPts val="0"/>
                        </a:spcBef>
                        <a:buSzPct val="25000"/>
                        <a:buNone/>
                      </a:pPr>
                      <a:r>
                        <a:rPr lang="en-US" sz="1800" u="none" cap="none" strike="noStrike"/>
                        <a:t>Training</a:t>
                      </a:r>
                    </a:p>
                  </a:txBody>
                  <a:tcPr marT="45725" marB="45725" marR="91450" marL="91450"/>
                </a:tc>
                <a:tc>
                  <a:txBody>
                    <a:bodyPr>
                      <a:noAutofit/>
                    </a:bodyPr>
                    <a:lstStyle/>
                    <a:p>
                      <a:pPr indent="0" lvl="0" marL="0" marR="0" rtl="0" algn="ctr">
                        <a:spcBef>
                          <a:spcPts val="0"/>
                        </a:spcBef>
                        <a:buSzPct val="25000"/>
                        <a:buNone/>
                      </a:pPr>
                      <a:r>
                        <a:rPr lang="en-US" sz="1800" u="none" cap="none" strike="noStrike"/>
                        <a:t>% in Training</a:t>
                      </a:r>
                    </a:p>
                  </a:txBody>
                  <a:tcPr marT="45725" marB="45725" marR="91450" marL="91450"/>
                </a:tc>
                <a:tc>
                  <a:txBody>
                    <a:bodyPr>
                      <a:noAutofit/>
                    </a:bodyPr>
                    <a:lstStyle/>
                    <a:p>
                      <a:pPr indent="0" lvl="0" marL="0" marR="0" rtl="0" algn="ctr">
                        <a:spcBef>
                          <a:spcPts val="0"/>
                        </a:spcBef>
                        <a:buSzPct val="25000"/>
                        <a:buNone/>
                      </a:pPr>
                      <a:r>
                        <a:rPr lang="en-US" sz="1800" u="none" cap="none" strike="noStrike"/>
                        <a:t>Testing</a:t>
                      </a:r>
                    </a:p>
                  </a:txBody>
                  <a:tcPr marT="45725" marB="45725" marR="91450" marL="91450"/>
                </a:tc>
                <a:tc>
                  <a:txBody>
                    <a:bodyPr>
                      <a:noAutofit/>
                    </a:bodyPr>
                    <a:lstStyle/>
                    <a:p>
                      <a:pPr indent="0" lvl="0" marL="0" marR="0" rtl="0" algn="ctr">
                        <a:spcBef>
                          <a:spcPts val="0"/>
                        </a:spcBef>
                        <a:buSzPct val="25000"/>
                        <a:buNone/>
                      </a:pPr>
                      <a:r>
                        <a:rPr lang="en-US" sz="1800" u="none" cap="none" strike="noStrike"/>
                        <a:t>% in Testing</a:t>
                      </a:r>
                    </a:p>
                  </a:txBody>
                  <a:tcPr marT="45725" marB="45725" marR="91450" marL="91450"/>
                </a:tc>
              </a:tr>
              <a:tr h="332750">
                <a:tc>
                  <a:txBody>
                    <a:bodyPr>
                      <a:noAutofit/>
                    </a:bodyPr>
                    <a:lstStyle/>
                    <a:p>
                      <a:pPr indent="0" lvl="0" marL="0" marR="0" rtl="0" algn="ctr">
                        <a:spcBef>
                          <a:spcPts val="0"/>
                        </a:spcBef>
                        <a:buSzPct val="25000"/>
                        <a:buNone/>
                      </a:pPr>
                      <a:r>
                        <a:rPr lang="en-US" sz="1800" u="none" cap="none" strike="noStrike"/>
                        <a:t>Correct</a:t>
                      </a:r>
                    </a:p>
                  </a:txBody>
                  <a:tcPr marT="45725" marB="45725" marR="91450" marL="91450"/>
                </a:tc>
                <a:tc>
                  <a:txBody>
                    <a:bodyPr>
                      <a:noAutofit/>
                    </a:bodyPr>
                    <a:lstStyle/>
                    <a:p>
                      <a:pPr indent="0" lvl="0" marL="0" marR="0" rtl="0" algn="ctr">
                        <a:spcBef>
                          <a:spcPts val="0"/>
                        </a:spcBef>
                        <a:buSzPct val="25000"/>
                        <a:buNone/>
                      </a:pPr>
                      <a:r>
                        <a:rPr lang="en-US" sz="1800" u="none" cap="none" strike="noStrike"/>
                        <a:t>511</a:t>
                      </a:r>
                    </a:p>
                  </a:txBody>
                  <a:tcPr marT="45725" marB="45725" marR="91450" marL="91450"/>
                </a:tc>
                <a:tc>
                  <a:txBody>
                    <a:bodyPr>
                      <a:noAutofit/>
                    </a:bodyPr>
                    <a:lstStyle/>
                    <a:p>
                      <a:pPr indent="0" lvl="0" marL="0" marR="0" rtl="0" algn="ctr">
                        <a:spcBef>
                          <a:spcPts val="0"/>
                        </a:spcBef>
                        <a:buSzPct val="25000"/>
                        <a:buNone/>
                      </a:pPr>
                      <a:r>
                        <a:rPr lang="en-US" sz="1800" u="none" cap="none" strike="noStrike"/>
                        <a:t>88</a:t>
                      </a:r>
                    </a:p>
                  </a:txBody>
                  <a:tcPr marT="45725" marB="45725" marR="91450" marL="91450"/>
                </a:tc>
                <a:tc>
                  <a:txBody>
                    <a:bodyPr>
                      <a:noAutofit/>
                    </a:bodyPr>
                    <a:lstStyle/>
                    <a:p>
                      <a:pPr indent="0" lvl="0" marL="0" marR="0" rtl="0" algn="ctr">
                        <a:spcBef>
                          <a:spcPts val="0"/>
                        </a:spcBef>
                        <a:buSzPct val="25000"/>
                        <a:buNone/>
                      </a:pPr>
                      <a:r>
                        <a:rPr lang="en-US" sz="1800" u="none" cap="none" strike="noStrike"/>
                        <a:t>552</a:t>
                      </a:r>
                    </a:p>
                  </a:txBody>
                  <a:tcPr marT="45725" marB="45725" marR="91450" marL="91450"/>
                </a:tc>
                <a:tc>
                  <a:txBody>
                    <a:bodyPr>
                      <a:noAutofit/>
                    </a:bodyPr>
                    <a:lstStyle/>
                    <a:p>
                      <a:pPr indent="0" lvl="0" marL="0" marR="0" rtl="0" algn="ctr">
                        <a:spcBef>
                          <a:spcPts val="0"/>
                        </a:spcBef>
                        <a:buSzPct val="25000"/>
                        <a:buNone/>
                      </a:pPr>
                      <a:r>
                        <a:rPr lang="en-US" sz="1800" u="none" cap="none" strike="noStrike"/>
                        <a:t>91</a:t>
                      </a:r>
                    </a:p>
                  </a:txBody>
                  <a:tcPr marT="45725" marB="45725" marR="91450" marL="91450"/>
                </a:tc>
              </a:tr>
              <a:tr h="332750">
                <a:tc>
                  <a:txBody>
                    <a:bodyPr>
                      <a:noAutofit/>
                    </a:bodyPr>
                    <a:lstStyle/>
                    <a:p>
                      <a:pPr indent="0" lvl="0" marL="0" marR="0" rtl="0" algn="ctr">
                        <a:spcBef>
                          <a:spcPts val="0"/>
                        </a:spcBef>
                        <a:buSzPct val="25000"/>
                        <a:buNone/>
                      </a:pPr>
                      <a:r>
                        <a:rPr lang="en-US" sz="1800" u="none" cap="none" strike="noStrike"/>
                        <a:t>Wrong</a:t>
                      </a:r>
                    </a:p>
                  </a:txBody>
                  <a:tcPr marT="45725" marB="45725" marR="91450" marL="91450"/>
                </a:tc>
                <a:tc>
                  <a:txBody>
                    <a:bodyPr>
                      <a:noAutofit/>
                    </a:bodyPr>
                    <a:lstStyle/>
                    <a:p>
                      <a:pPr indent="0" lvl="0" marL="0" marR="0" rtl="0" algn="ctr">
                        <a:spcBef>
                          <a:spcPts val="0"/>
                        </a:spcBef>
                        <a:buSzPct val="25000"/>
                        <a:buNone/>
                      </a:pPr>
                      <a:r>
                        <a:rPr lang="en-US" sz="1800" u="none" cap="none" strike="noStrike"/>
                        <a:t>67</a:t>
                      </a:r>
                    </a:p>
                  </a:txBody>
                  <a:tcPr marT="45725" marB="45725" marR="91450" marL="91450"/>
                </a:tc>
                <a:tc>
                  <a:txBody>
                    <a:bodyPr>
                      <a:noAutofit/>
                    </a:bodyPr>
                    <a:lstStyle/>
                    <a:p>
                      <a:pPr indent="0" lvl="0" marL="0" marR="0" rtl="0" algn="ctr">
                        <a:spcBef>
                          <a:spcPts val="0"/>
                        </a:spcBef>
                        <a:buSzPct val="25000"/>
                        <a:buNone/>
                      </a:pPr>
                      <a:r>
                        <a:rPr lang="en-US" sz="1800" u="none" cap="none" strike="noStrike"/>
                        <a:t>12</a:t>
                      </a:r>
                    </a:p>
                  </a:txBody>
                  <a:tcPr marT="45725" marB="45725" marR="91450" marL="91450"/>
                </a:tc>
                <a:tc>
                  <a:txBody>
                    <a:bodyPr>
                      <a:noAutofit/>
                    </a:bodyPr>
                    <a:lstStyle/>
                    <a:p>
                      <a:pPr indent="0" lvl="0" marL="0" marR="0" rtl="0" algn="ctr">
                        <a:spcBef>
                          <a:spcPts val="0"/>
                        </a:spcBef>
                        <a:buSzPct val="25000"/>
                        <a:buNone/>
                      </a:pPr>
                      <a:r>
                        <a:rPr lang="en-US" sz="1800" u="none" cap="none" strike="noStrike"/>
                        <a:t>56</a:t>
                      </a:r>
                    </a:p>
                  </a:txBody>
                  <a:tcPr marT="45725" marB="45725" marR="91450" marL="91450"/>
                </a:tc>
                <a:tc>
                  <a:txBody>
                    <a:bodyPr>
                      <a:noAutofit/>
                    </a:bodyPr>
                    <a:lstStyle/>
                    <a:p>
                      <a:pPr indent="0" lvl="0" marL="0" marR="0" rtl="0" algn="ctr">
                        <a:spcBef>
                          <a:spcPts val="0"/>
                        </a:spcBef>
                        <a:buSzPct val="25000"/>
                        <a:buNone/>
                      </a:pPr>
                      <a:r>
                        <a:rPr lang="en-US" sz="1800" u="none" cap="none" strike="noStrike"/>
                        <a:t>9</a:t>
                      </a:r>
                    </a:p>
                  </a:txBody>
                  <a:tcPr marT="45725" marB="45725" marR="91450" marL="91450"/>
                </a:tc>
              </a:tr>
              <a:tr h="332750">
                <a:tc>
                  <a:txBody>
                    <a:bodyPr>
                      <a:noAutofit/>
                    </a:bodyPr>
                    <a:lstStyle/>
                    <a:p>
                      <a:pPr indent="0" lvl="0" marL="0" marR="0" rtl="0" algn="ctr">
                        <a:spcBef>
                          <a:spcPts val="0"/>
                        </a:spcBef>
                        <a:buSzPct val="25000"/>
                        <a:buNone/>
                      </a:pPr>
                      <a:r>
                        <a:rPr lang="en-US" sz="1800" u="none" cap="none" strike="noStrike"/>
                        <a:t>Total</a:t>
                      </a:r>
                    </a:p>
                  </a:txBody>
                  <a:tcPr marT="45725" marB="45725" marR="91450" marL="91450"/>
                </a:tc>
                <a:tc>
                  <a:txBody>
                    <a:bodyPr>
                      <a:noAutofit/>
                    </a:bodyPr>
                    <a:lstStyle/>
                    <a:p>
                      <a:pPr indent="0" lvl="0" marL="0" marR="0" rtl="0" algn="ctr">
                        <a:spcBef>
                          <a:spcPts val="0"/>
                        </a:spcBef>
                        <a:buSzPct val="25000"/>
                        <a:buNone/>
                      </a:pPr>
                      <a:r>
                        <a:rPr lang="en-US" sz="1800" u="none" cap="none" strike="noStrike"/>
                        <a:t>578</a:t>
                      </a:r>
                    </a:p>
                  </a:txBody>
                  <a:tcPr marT="45725" marB="45725" marR="91450" marL="91450"/>
                </a:tc>
                <a:tc>
                  <a:txBody>
                    <a:bodyPr>
                      <a:noAutofit/>
                    </a:bodyPr>
                    <a:lstStyle/>
                    <a:p>
                      <a:pPr indent="0" lvl="0" marL="0" marR="0" rtl="0" algn="ctr">
                        <a:spcBef>
                          <a:spcPts val="0"/>
                        </a:spcBef>
                        <a:buSzPct val="25000"/>
                        <a:buNone/>
                      </a:pPr>
                      <a:r>
                        <a:rPr lang="en-US" sz="1800" u="none" cap="none" strike="noStrike"/>
                        <a:t>100</a:t>
                      </a:r>
                    </a:p>
                  </a:txBody>
                  <a:tcPr marT="45725" marB="45725" marR="91450" marL="91450"/>
                </a:tc>
                <a:tc>
                  <a:txBody>
                    <a:bodyPr>
                      <a:noAutofit/>
                    </a:bodyPr>
                    <a:lstStyle/>
                    <a:p>
                      <a:pPr indent="0" lvl="0" marL="0" marR="0" rtl="0" algn="ctr">
                        <a:spcBef>
                          <a:spcPts val="0"/>
                        </a:spcBef>
                        <a:buSzPct val="25000"/>
                        <a:buNone/>
                      </a:pPr>
                      <a:r>
                        <a:rPr lang="en-US" sz="1800" u="none" cap="none" strike="noStrike"/>
                        <a:t>608</a:t>
                      </a:r>
                    </a:p>
                  </a:txBody>
                  <a:tcPr marT="45725" marB="45725" marR="91450" marL="91450"/>
                </a:tc>
                <a:tc>
                  <a:txBody>
                    <a:bodyPr>
                      <a:noAutofit/>
                    </a:bodyPr>
                    <a:lstStyle/>
                    <a:p>
                      <a:pPr indent="0" lvl="0" marL="0" marR="0" rtl="0" algn="ctr">
                        <a:spcBef>
                          <a:spcPts val="0"/>
                        </a:spcBef>
                        <a:buSzPct val="25000"/>
                        <a:buNone/>
                      </a:pPr>
                      <a:r>
                        <a:rPr lang="en-US" sz="1800" u="none" cap="none" strike="noStrike"/>
                        <a:t>100</a:t>
                      </a:r>
                    </a:p>
                  </a:txBody>
                  <a:tcPr marT="45725" marB="45725" marR="91450" marL="91450"/>
                </a:tc>
              </a:tr>
            </a:tbl>
          </a:graphicData>
        </a:graphic>
      </p:graphicFrame>
      <p:sp>
        <p:nvSpPr>
          <p:cNvPr id="238" name="Shape 23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graphicFrame>
        <p:nvGraphicFramePr>
          <p:cNvPr id="239" name="Shape 239"/>
          <p:cNvGraphicFramePr/>
          <p:nvPr/>
        </p:nvGraphicFramePr>
        <p:xfrm>
          <a:off x="1905000" y="2054875"/>
          <a:ext cx="3000000" cy="3000000"/>
        </p:xfrm>
        <a:graphic>
          <a:graphicData uri="http://schemas.openxmlformats.org/drawingml/2006/table">
            <a:tbl>
              <a:tblPr bandRow="1" firstRow="1">
                <a:noFill/>
                <a:tableStyleId>{849D02A5-4D91-41DF-8F97-C25400BEEA5F}</a:tableStyleId>
              </a:tblPr>
              <a:tblGrid>
                <a:gridCol w="2032000"/>
                <a:gridCol w="1549400"/>
                <a:gridCol w="1819325"/>
              </a:tblGrid>
              <a:tr h="370850">
                <a:tc>
                  <a:txBody>
                    <a:bodyPr>
                      <a:noAutofit/>
                    </a:bodyPr>
                    <a:lstStyle/>
                    <a:p>
                      <a:pPr indent="0" lvl="0" marL="0" marR="0" rtl="0" algn="l">
                        <a:spcBef>
                          <a:spcPts val="0"/>
                        </a:spcBef>
                        <a:buSzPct val="25000"/>
                        <a:buNone/>
                      </a:pPr>
                      <a:r>
                        <a:rPr lang="en-US" sz="1800" u="none" cap="none" strike="noStrike"/>
                        <a:t>New Data</a:t>
                      </a:r>
                    </a:p>
                  </a:txBody>
                  <a:tcPr marT="45725" marB="45725" marR="91450" marL="91450"/>
                </a:tc>
                <a:tc>
                  <a:txBody>
                    <a:bodyPr>
                      <a:noAutofit/>
                    </a:bodyPr>
                    <a:lstStyle/>
                    <a:p>
                      <a:pPr indent="0" lvl="0" marL="0" marR="0" rtl="0" algn="l">
                        <a:spcBef>
                          <a:spcPts val="0"/>
                        </a:spcBef>
                        <a:buSzPct val="25000"/>
                        <a:buNone/>
                      </a:pPr>
                      <a:r>
                        <a:rPr lang="en-US" sz="1800"/>
                        <a:t>Predicted Fail</a:t>
                      </a:r>
                    </a:p>
                  </a:txBody>
                  <a:tcPr marT="45725" marB="45725" marR="91450" marL="91450"/>
                </a:tc>
                <a:tc>
                  <a:txBody>
                    <a:bodyPr>
                      <a:noAutofit/>
                    </a:bodyPr>
                    <a:lstStyle/>
                    <a:p>
                      <a:pPr indent="0" lvl="0" marL="0" marR="0" rtl="0" algn="l">
                        <a:spcBef>
                          <a:spcPts val="0"/>
                        </a:spcBef>
                        <a:buSzPct val="25000"/>
                        <a:buNone/>
                      </a:pPr>
                      <a:r>
                        <a:rPr lang="en-US" sz="1800"/>
                        <a:t>Predicted Pass</a:t>
                      </a:r>
                    </a:p>
                  </a:txBody>
                  <a:tcPr marT="45725" marB="45725" marR="91450" marL="91450"/>
                </a:tc>
              </a:tr>
              <a:tr h="370850">
                <a:tc>
                  <a:txBody>
                    <a:bodyPr>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Actual Fail</a:t>
                      </a:r>
                    </a:p>
                  </a:txBody>
                  <a:tcPr marT="45725" marB="45725" marR="91450" marL="91450"/>
                </a:tc>
                <a:tc>
                  <a:txBody>
                    <a:bodyPr>
                      <a:noAutofit/>
                    </a:bodyPr>
                    <a:lstStyle/>
                    <a:p>
                      <a:pPr indent="0" lvl="0" marL="0" marR="0" rtl="0" algn="ctr">
                        <a:spcBef>
                          <a:spcPts val="0"/>
                        </a:spcBef>
                        <a:buSzPct val="25000"/>
                        <a:buNone/>
                      </a:pPr>
                      <a:r>
                        <a:rPr lang="en-US" sz="1800">
                          <a:solidFill>
                            <a:schemeClr val="dk1"/>
                          </a:solidFill>
                          <a:latin typeface="Calibri"/>
                          <a:ea typeface="Calibri"/>
                          <a:cs typeface="Calibri"/>
                          <a:sym typeface="Calibri"/>
                        </a:rPr>
                        <a:t>70</a:t>
                      </a:r>
                    </a:p>
                  </a:txBody>
                  <a:tcPr marT="45725" marB="45725" marR="91450" marL="91450">
                    <a:solidFill>
                      <a:srgbClr val="6AA84F"/>
                    </a:solidFill>
                  </a:tcPr>
                </a:tc>
                <a:tc>
                  <a:txBody>
                    <a:bodyPr>
                      <a:noAutofit/>
                    </a:bodyPr>
                    <a:lstStyle/>
                    <a:p>
                      <a:pPr indent="0" lvl="0" marL="0" marR="0" rtl="0" algn="ctr">
                        <a:spcBef>
                          <a:spcPts val="0"/>
                        </a:spcBef>
                        <a:buSzPct val="25000"/>
                        <a:buNone/>
                      </a:pPr>
                      <a:r>
                        <a:rPr lang="en-US" sz="1800">
                          <a:solidFill>
                            <a:schemeClr val="dk1"/>
                          </a:solidFill>
                          <a:latin typeface="Calibri"/>
                          <a:ea typeface="Calibri"/>
                          <a:cs typeface="Calibri"/>
                          <a:sym typeface="Calibri"/>
                        </a:rPr>
                        <a:t>35</a:t>
                      </a:r>
                    </a:p>
                  </a:txBody>
                  <a:tcPr marT="45725" marB="45725" marR="91450" marL="91450"/>
                </a:tc>
              </a:tr>
              <a:tr h="370850">
                <a:tc>
                  <a:txBody>
                    <a:bodyPr>
                      <a:noAutofit/>
                    </a:bodyPr>
                    <a:lstStyle/>
                    <a:p>
                      <a:pPr indent="0" lvl="0" marL="0" marR="0" rtl="0" algn="l">
                        <a:spcBef>
                          <a:spcPts val="0"/>
                        </a:spcBef>
                        <a:buSzPct val="25000"/>
                        <a:buNone/>
                      </a:pPr>
                      <a:r>
                        <a:rPr lang="en-US" sz="1800"/>
                        <a:t>Actual Pass</a:t>
                      </a:r>
                    </a:p>
                  </a:txBody>
                  <a:tcPr marT="45725" marB="45725" marR="91450" marL="91450"/>
                </a:tc>
                <a:tc>
                  <a:txBody>
                    <a:bodyPr>
                      <a:noAutofit/>
                    </a:bodyPr>
                    <a:lstStyle/>
                    <a:p>
                      <a:pPr indent="0" lvl="0" marL="0" marR="0" rtl="0" algn="ctr">
                        <a:spcBef>
                          <a:spcPts val="0"/>
                        </a:spcBef>
                        <a:buSzPct val="25000"/>
                        <a:buNone/>
                      </a:pPr>
                      <a:r>
                        <a:rPr lang="en-US" sz="1800"/>
                        <a:t>21</a:t>
                      </a:r>
                    </a:p>
                  </a:txBody>
                  <a:tcPr marT="45725" marB="45725" marR="91450" marL="91450"/>
                </a:tc>
                <a:tc>
                  <a:txBody>
                    <a:bodyPr>
                      <a:noAutofit/>
                    </a:bodyPr>
                    <a:lstStyle/>
                    <a:p>
                      <a:pPr indent="0" lvl="0" marL="0" marR="0" rtl="0" algn="ctr">
                        <a:spcBef>
                          <a:spcPts val="0"/>
                        </a:spcBef>
                        <a:buSzPct val="25000"/>
                        <a:buNone/>
                      </a:pPr>
                      <a:r>
                        <a:rPr lang="en-US" sz="1800">
                          <a:solidFill>
                            <a:schemeClr val="dk1"/>
                          </a:solidFill>
                          <a:latin typeface="Calibri"/>
                          <a:ea typeface="Calibri"/>
                          <a:cs typeface="Calibri"/>
                          <a:sym typeface="Calibri"/>
                        </a:rPr>
                        <a:t>482</a:t>
                      </a:r>
                    </a:p>
                  </a:txBody>
                  <a:tcPr marT="45725" marB="45725" marR="91450" marL="91450">
                    <a:solidFill>
                      <a:srgbClr val="6AA84F"/>
                    </a:solidFill>
                  </a:tcPr>
                </a:tc>
              </a:tr>
            </a:tbl>
          </a:graphicData>
        </a:graphic>
      </p:graphicFrame>
      <p:sp>
        <p:nvSpPr>
          <p:cNvPr id="240" name="Shape 240"/>
          <p:cNvSpPr txBox="1"/>
          <p:nvPr/>
        </p:nvSpPr>
        <p:spPr>
          <a:xfrm>
            <a:off x="1066800" y="1676400"/>
            <a:ext cx="438376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What are a correct and a wrong predictions?</a:t>
            </a:r>
          </a:p>
        </p:txBody>
      </p:sp>
      <p:sp>
        <p:nvSpPr>
          <p:cNvPr id="241" name="Shape 241"/>
          <p:cNvSpPr txBox="1"/>
          <p:nvPr/>
        </p:nvSpPr>
        <p:spPr>
          <a:xfrm>
            <a:off x="896112" y="3850885"/>
            <a:ext cx="617207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How do we evaluate C&amp;R Trees and other classification models?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5" name="Shape 245"/>
        <p:cNvGrpSpPr/>
        <p:nvPr/>
      </p:nvGrpSpPr>
      <p:grpSpPr>
        <a:xfrm>
          <a:off x="0" y="0"/>
          <a:ext cx="0" cy="0"/>
          <a:chOff x="0" y="0"/>
          <a:chExt cx="0" cy="0"/>
        </a:xfrm>
      </p:grpSpPr>
      <p:pic>
        <p:nvPicPr>
          <p:cNvPr id="246" name="Shape 246"/>
          <p:cNvPicPr preferRelativeResize="0"/>
          <p:nvPr>
            <p:ph idx="1" type="body"/>
          </p:nvPr>
        </p:nvPicPr>
        <p:blipFill rotWithShape="1">
          <a:blip r:embed="rId3">
            <a:alphaModFix/>
          </a:blip>
          <a:srcRect b="0" l="0" r="0" t="0"/>
          <a:stretch/>
        </p:blipFill>
        <p:spPr>
          <a:xfrm>
            <a:off x="1066800" y="152400"/>
            <a:ext cx="7572920" cy="6400799"/>
          </a:xfrm>
          <a:prstGeom prst="rect">
            <a:avLst/>
          </a:prstGeom>
          <a:noFill/>
          <a:ln>
            <a:noFill/>
          </a:ln>
        </p:spPr>
      </p:pic>
      <p:sp>
        <p:nvSpPr>
          <p:cNvPr id="247" name="Shape 247"/>
          <p:cNvSpPr txBox="1"/>
          <p:nvPr>
            <p:ph type="title"/>
          </p:nvPr>
        </p:nvSpPr>
        <p:spPr>
          <a:xfrm>
            <a:off x="914400" y="533400"/>
            <a:ext cx="7772400" cy="944561"/>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Improving Model Accuracy/Stability</a:t>
            </a:r>
          </a:p>
        </p:txBody>
      </p:sp>
      <p:sp>
        <p:nvSpPr>
          <p:cNvPr id="248" name="Shape 2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249" name="Shape 249"/>
          <p:cNvSpPr/>
          <p:nvPr/>
        </p:nvSpPr>
        <p:spPr>
          <a:xfrm>
            <a:off x="2514600" y="3962400"/>
            <a:ext cx="3505200" cy="457200"/>
          </a:xfrm>
          <a:prstGeom prst="rect">
            <a:avLst/>
          </a:prstGeom>
          <a:noFill/>
          <a:ln cap="flat" cmpd="sng" w="38100">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buNone/>
            </a:pPr>
            <a:r>
              <a:t/>
            </a:r>
            <a:endParaRPr b="1"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3" name="Shape 253"/>
        <p:cNvGrpSpPr/>
        <p:nvPr/>
      </p:nvGrpSpPr>
      <p:grpSpPr>
        <a:xfrm>
          <a:off x="0" y="0"/>
          <a:ext cx="0" cy="0"/>
          <a:chOff x="0" y="0"/>
          <a:chExt cx="0" cy="0"/>
        </a:xfrm>
      </p:grpSpPr>
      <p:pic>
        <p:nvPicPr>
          <p:cNvPr id="254" name="Shape 254"/>
          <p:cNvPicPr preferRelativeResize="0"/>
          <p:nvPr>
            <p:ph idx="1" type="body"/>
          </p:nvPr>
        </p:nvPicPr>
        <p:blipFill rotWithShape="1">
          <a:blip r:embed="rId3">
            <a:alphaModFix/>
          </a:blip>
          <a:srcRect b="0" l="0" r="0" t="0"/>
          <a:stretch/>
        </p:blipFill>
        <p:spPr>
          <a:xfrm>
            <a:off x="609822" y="838200"/>
            <a:ext cx="8499529" cy="5447506"/>
          </a:xfrm>
          <a:prstGeom prst="rect">
            <a:avLst/>
          </a:prstGeom>
          <a:noFill/>
          <a:ln>
            <a:noFill/>
          </a:ln>
        </p:spPr>
      </p:pic>
      <p:sp>
        <p:nvSpPr>
          <p:cNvPr id="255" name="Shape 255"/>
          <p:cNvSpPr txBox="1"/>
          <p:nvPr>
            <p:ph type="title"/>
          </p:nvPr>
        </p:nvSpPr>
        <p:spPr>
          <a:xfrm>
            <a:off x="533400" y="228600"/>
            <a:ext cx="8001000" cy="731838"/>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Accuracy (Bias): Boosting</a:t>
            </a:r>
          </a:p>
        </p:txBody>
      </p:sp>
      <p:sp>
        <p:nvSpPr>
          <p:cNvPr id="256" name="Shape 25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257" name="Shape 257"/>
          <p:cNvSpPr txBox="1"/>
          <p:nvPr/>
        </p:nvSpPr>
        <p:spPr>
          <a:xfrm>
            <a:off x="910590" y="773668"/>
            <a:ext cx="789799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Combine different models in one to improve accuracy. Can be prone to overfitting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pic>
        <p:nvPicPr>
          <p:cNvPr id="262" name="Shape 262"/>
          <p:cNvPicPr preferRelativeResize="0"/>
          <p:nvPr>
            <p:ph idx="1" type="body"/>
          </p:nvPr>
        </p:nvPicPr>
        <p:blipFill rotWithShape="1">
          <a:blip r:embed="rId3">
            <a:alphaModFix/>
          </a:blip>
          <a:srcRect b="0" l="0" r="0" t="0"/>
          <a:stretch/>
        </p:blipFill>
        <p:spPr>
          <a:xfrm>
            <a:off x="1447800" y="152400"/>
            <a:ext cx="5837414" cy="6515667"/>
          </a:xfrm>
          <a:prstGeom prst="rect">
            <a:avLst/>
          </a:prstGeom>
          <a:noFill/>
          <a:ln>
            <a:noFill/>
          </a:ln>
        </p:spPr>
      </p:pic>
      <p:sp>
        <p:nvSpPr>
          <p:cNvPr id="263" name="Shape 263"/>
          <p:cNvSpPr txBox="1"/>
          <p:nvPr>
            <p:ph type="title"/>
          </p:nvPr>
        </p:nvSpPr>
        <p:spPr>
          <a:xfrm>
            <a:off x="1066800" y="274637"/>
            <a:ext cx="6934199" cy="868362"/>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Boosting Models’ Details</a:t>
            </a:r>
          </a:p>
        </p:txBody>
      </p:sp>
      <p:sp>
        <p:nvSpPr>
          <p:cNvPr id="264" name="Shape 2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8" name="Shape 268"/>
        <p:cNvGrpSpPr/>
        <p:nvPr/>
      </p:nvGrpSpPr>
      <p:grpSpPr>
        <a:xfrm>
          <a:off x="0" y="0"/>
          <a:ext cx="0" cy="0"/>
          <a:chOff x="0" y="0"/>
          <a:chExt cx="0" cy="0"/>
        </a:xfrm>
      </p:grpSpPr>
      <p:pic>
        <p:nvPicPr>
          <p:cNvPr id="269" name="Shape 269"/>
          <p:cNvPicPr preferRelativeResize="0"/>
          <p:nvPr/>
        </p:nvPicPr>
        <p:blipFill rotWithShape="1">
          <a:blip r:embed="rId3">
            <a:alphaModFix/>
          </a:blip>
          <a:srcRect b="0" l="0" r="0" t="0"/>
          <a:stretch/>
        </p:blipFill>
        <p:spPr>
          <a:xfrm>
            <a:off x="685800" y="1281623"/>
            <a:ext cx="7931086" cy="5019675"/>
          </a:xfrm>
          <a:prstGeom prst="rect">
            <a:avLst/>
          </a:prstGeom>
          <a:noFill/>
          <a:ln>
            <a:noFill/>
          </a:ln>
        </p:spPr>
      </p:pic>
      <p:sp>
        <p:nvSpPr>
          <p:cNvPr id="270" name="Shape 270"/>
          <p:cNvSpPr txBox="1"/>
          <p:nvPr>
            <p:ph type="title"/>
          </p:nvPr>
        </p:nvSpPr>
        <p:spPr>
          <a:xfrm>
            <a:off x="1143000" y="274637"/>
            <a:ext cx="6934199" cy="8683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Reduce Variance: Bagging</a:t>
            </a:r>
          </a:p>
        </p:txBody>
      </p:sp>
      <p:sp>
        <p:nvSpPr>
          <p:cNvPr id="271" name="Shape 2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272" name="Shape 272"/>
          <p:cNvSpPr txBox="1"/>
          <p:nvPr/>
        </p:nvSpPr>
        <p:spPr>
          <a:xfrm>
            <a:off x="1295400" y="948230"/>
            <a:ext cx="388728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Bagging is basically bootstrap averaging</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6" name="Shape 276"/>
        <p:cNvGrpSpPr/>
        <p:nvPr/>
      </p:nvGrpSpPr>
      <p:grpSpPr>
        <a:xfrm>
          <a:off x="0" y="0"/>
          <a:ext cx="0" cy="0"/>
          <a:chOff x="0" y="0"/>
          <a:chExt cx="0" cy="0"/>
        </a:xfrm>
      </p:grpSpPr>
      <p:pic>
        <p:nvPicPr>
          <p:cNvPr id="277" name="Shape 277"/>
          <p:cNvPicPr preferRelativeResize="0"/>
          <p:nvPr>
            <p:ph idx="1" type="body"/>
          </p:nvPr>
        </p:nvPicPr>
        <p:blipFill rotWithShape="1">
          <a:blip r:embed="rId3">
            <a:alphaModFix/>
          </a:blip>
          <a:srcRect b="0" l="0" r="0" t="0"/>
          <a:stretch/>
        </p:blipFill>
        <p:spPr>
          <a:xfrm>
            <a:off x="1295400" y="210921"/>
            <a:ext cx="5867400" cy="6540096"/>
          </a:xfrm>
          <a:prstGeom prst="rect">
            <a:avLst/>
          </a:prstGeom>
          <a:noFill/>
          <a:ln>
            <a:noFill/>
          </a:ln>
        </p:spPr>
      </p:pic>
      <p:sp>
        <p:nvSpPr>
          <p:cNvPr id="278" name="Shape 278"/>
          <p:cNvSpPr txBox="1"/>
          <p:nvPr>
            <p:ph type="title"/>
          </p:nvPr>
        </p:nvSpPr>
        <p:spPr>
          <a:xfrm>
            <a:off x="1143000" y="228600"/>
            <a:ext cx="6400799" cy="944561"/>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Bagging Models’ Details</a:t>
            </a:r>
          </a:p>
        </p:txBody>
      </p:sp>
      <p:sp>
        <p:nvSpPr>
          <p:cNvPr id="279" name="Shape 2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Predictor Importance in Ensemble</a:t>
            </a:r>
          </a:p>
        </p:txBody>
      </p:sp>
      <p:sp>
        <p:nvSpPr>
          <p:cNvPr id="285" name="Shape 28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86" name="Shape 286"/>
          <p:cNvPicPr preferRelativeResize="0"/>
          <p:nvPr/>
        </p:nvPicPr>
        <p:blipFill rotWithShape="1">
          <a:blip r:embed="rId3">
            <a:alphaModFix/>
          </a:blip>
          <a:srcRect b="0" l="0" r="0" t="0"/>
          <a:stretch/>
        </p:blipFill>
        <p:spPr>
          <a:xfrm>
            <a:off x="304662" y="1524000"/>
            <a:ext cx="8805047" cy="38099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0" name="Shape 290"/>
        <p:cNvGrpSpPr/>
        <p:nvPr/>
      </p:nvGrpSpPr>
      <p:grpSpPr>
        <a:xfrm>
          <a:off x="0" y="0"/>
          <a:ext cx="0" cy="0"/>
          <a:chOff x="0" y="0"/>
          <a:chExt cx="0" cy="0"/>
        </a:xfrm>
      </p:grpSpPr>
      <p:sp>
        <p:nvSpPr>
          <p:cNvPr id="291" name="Shape 2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Other Ensembles</a:t>
            </a:r>
          </a:p>
        </p:txBody>
      </p:sp>
      <p:sp>
        <p:nvSpPr>
          <p:cNvPr id="292" name="Shape 29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93" name="Shape 293"/>
          <p:cNvPicPr preferRelativeResize="0"/>
          <p:nvPr>
            <p:ph idx="1" type="body"/>
          </p:nvPr>
        </p:nvPicPr>
        <p:blipFill rotWithShape="1">
          <a:blip r:embed="rId3">
            <a:alphaModFix/>
          </a:blip>
          <a:srcRect b="0" l="0" r="0" t="0"/>
          <a:stretch/>
        </p:blipFill>
        <p:spPr>
          <a:xfrm>
            <a:off x="530054" y="1600200"/>
            <a:ext cx="8581289" cy="2529681"/>
          </a:xfrm>
          <a:prstGeom prst="rect">
            <a:avLst/>
          </a:prstGeom>
          <a:noFill/>
          <a:ln>
            <a:noFill/>
          </a:ln>
        </p:spPr>
      </p:pic>
      <p:sp>
        <p:nvSpPr>
          <p:cNvPr id="294" name="Shape 294"/>
          <p:cNvSpPr txBox="1"/>
          <p:nvPr/>
        </p:nvSpPr>
        <p:spPr>
          <a:xfrm>
            <a:off x="914400" y="4876800"/>
            <a:ext cx="648324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SPSS Modeler offers an automatic routine for creating an ensemble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8" name="Shape 298"/>
        <p:cNvGrpSpPr/>
        <p:nvPr/>
      </p:nvGrpSpPr>
      <p:grpSpPr>
        <a:xfrm>
          <a:off x="0" y="0"/>
          <a:ext cx="0" cy="0"/>
          <a:chOff x="0" y="0"/>
          <a:chExt cx="0" cy="0"/>
        </a:xfrm>
      </p:grpSpPr>
      <p:pic>
        <p:nvPicPr>
          <p:cNvPr id="299" name="Shape 299"/>
          <p:cNvPicPr preferRelativeResize="0"/>
          <p:nvPr>
            <p:ph idx="1" type="body"/>
          </p:nvPr>
        </p:nvPicPr>
        <p:blipFill rotWithShape="1">
          <a:blip r:embed="rId3">
            <a:alphaModFix/>
          </a:blip>
          <a:srcRect b="0" l="0" r="0" t="0"/>
          <a:stretch/>
        </p:blipFill>
        <p:spPr>
          <a:xfrm>
            <a:off x="1706880" y="152400"/>
            <a:ext cx="5943599" cy="2444142"/>
          </a:xfrm>
          <a:prstGeom prst="rect">
            <a:avLst/>
          </a:prstGeom>
          <a:noFill/>
          <a:ln>
            <a:noFill/>
          </a:ln>
          <a:effectLst>
            <a:outerShdw blurRad="50799" rotWithShape="0" algn="ctr" dir="5400000" dist="50800">
              <a:schemeClr val="lt1"/>
            </a:outerShdw>
          </a:effectLst>
        </p:spPr>
      </p:pic>
      <p:sp>
        <p:nvSpPr>
          <p:cNvPr id="300" name="Shape 300"/>
          <p:cNvSpPr txBox="1"/>
          <p:nvPr>
            <p:ph type="title"/>
          </p:nvPr>
        </p:nvSpPr>
        <p:spPr>
          <a:xfrm>
            <a:off x="579120" y="2286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Output</a:t>
            </a:r>
          </a:p>
        </p:txBody>
      </p:sp>
      <p:sp>
        <p:nvSpPr>
          <p:cNvPr id="301" name="Shape 30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302" name="Shape 302"/>
          <p:cNvSpPr txBox="1"/>
          <p:nvPr/>
        </p:nvSpPr>
        <p:spPr>
          <a:xfrm>
            <a:off x="762000" y="2362200"/>
            <a:ext cx="8138159" cy="3785651"/>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AutoNum type="arabicPeriod"/>
            </a:pPr>
            <a:r>
              <a:rPr b="1" lang="en-US" sz="2400">
                <a:solidFill>
                  <a:schemeClr val="dk1"/>
                </a:solidFill>
                <a:latin typeface="Calibri"/>
                <a:ea typeface="Calibri"/>
                <a:cs typeface="Calibri"/>
                <a:sym typeface="Calibri"/>
              </a:rPr>
              <a:t>The output includes predicted outcome (Pass/Fail) and the probability of it occurring</a:t>
            </a:r>
          </a:p>
          <a:p>
            <a:pPr indent="0" lvl="0" marL="0" marR="0" rtl="0" algn="l">
              <a:spcBef>
                <a:spcPts val="0"/>
              </a:spcBef>
              <a:buNone/>
            </a:pPr>
            <a:r>
              <a:t/>
            </a:r>
            <a:endParaRPr b="1" sz="2400">
              <a:solidFill>
                <a:schemeClr val="dk1"/>
              </a:solidFill>
              <a:latin typeface="Calibri"/>
              <a:ea typeface="Calibri"/>
              <a:cs typeface="Calibri"/>
              <a:sym typeface="Calibri"/>
            </a:endParaRPr>
          </a:p>
          <a:p>
            <a:pPr indent="0" lvl="0" marL="0" marR="0" rtl="0" algn="l">
              <a:spcBef>
                <a:spcPts val="0"/>
              </a:spcBef>
              <a:buSzPct val="25000"/>
              <a:buNone/>
            </a:pPr>
            <a:r>
              <a:rPr b="1" lang="en-US" sz="2400">
                <a:solidFill>
                  <a:schemeClr val="dk1"/>
                </a:solidFill>
                <a:latin typeface="Calibri"/>
                <a:ea typeface="Calibri"/>
                <a:cs typeface="Calibri"/>
                <a:sym typeface="Calibri"/>
              </a:rPr>
              <a:t>2. Practitioners can decide how to assign costs of certain outcomes occurring</a:t>
            </a:r>
          </a:p>
          <a:p>
            <a:pPr indent="0" lvl="0" marL="0" marR="0" rtl="0" algn="l">
              <a:spcBef>
                <a:spcPts val="0"/>
              </a:spcBef>
              <a:buNone/>
            </a:pPr>
            <a:r>
              <a:t/>
            </a:r>
            <a:endParaRPr b="1" sz="2400">
              <a:solidFill>
                <a:schemeClr val="dk1"/>
              </a:solidFill>
              <a:latin typeface="Calibri"/>
              <a:ea typeface="Calibri"/>
              <a:cs typeface="Calibri"/>
              <a:sym typeface="Calibri"/>
            </a:endParaRPr>
          </a:p>
          <a:p>
            <a:pPr indent="0" lvl="0" marL="0" marR="0" rtl="0" algn="l">
              <a:spcBef>
                <a:spcPts val="0"/>
              </a:spcBef>
              <a:buSzPct val="25000"/>
              <a:buNone/>
            </a:pPr>
            <a:r>
              <a:rPr b="1" lang="en-US" sz="2400">
                <a:solidFill>
                  <a:schemeClr val="dk1"/>
                </a:solidFill>
                <a:latin typeface="Calibri"/>
                <a:ea typeface="Calibri"/>
                <a:cs typeface="Calibri"/>
                <a:sym typeface="Calibri"/>
              </a:rPr>
              <a:t>3. False Positives are costlier than False Negatives</a:t>
            </a:r>
          </a:p>
          <a:p>
            <a:pPr indent="0" lvl="0" marL="0" marR="0" rtl="0" algn="l">
              <a:spcBef>
                <a:spcPts val="0"/>
              </a:spcBef>
              <a:buNone/>
            </a:pPr>
            <a:r>
              <a:t/>
            </a:r>
            <a:endParaRPr b="1" sz="2400">
              <a:solidFill>
                <a:schemeClr val="dk1"/>
              </a:solidFill>
              <a:latin typeface="Calibri"/>
              <a:ea typeface="Calibri"/>
              <a:cs typeface="Calibri"/>
              <a:sym typeface="Calibri"/>
            </a:endParaRPr>
          </a:p>
          <a:p>
            <a:pPr indent="0" lvl="0" marL="0" marR="0" rtl="0" algn="l">
              <a:spcBef>
                <a:spcPts val="0"/>
              </a:spcBef>
              <a:buSzPct val="25000"/>
              <a:buNone/>
            </a:pPr>
            <a:r>
              <a:rPr b="1" lang="en-US" sz="2400">
                <a:solidFill>
                  <a:schemeClr val="dk1"/>
                </a:solidFill>
                <a:latin typeface="Calibri"/>
                <a:ea typeface="Calibri"/>
                <a:cs typeface="Calibri"/>
                <a:sym typeface="Calibri"/>
              </a:rPr>
              <a:t>4. False Positives can be treated as Negatives if the confidence is low</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6" name="Shape 306"/>
        <p:cNvGrpSpPr/>
        <p:nvPr/>
      </p:nvGrpSpPr>
      <p:grpSpPr>
        <a:xfrm>
          <a:off x="0" y="0"/>
          <a:ext cx="0" cy="0"/>
          <a:chOff x="0" y="0"/>
          <a:chExt cx="0" cy="0"/>
        </a:xfrm>
      </p:grpSpPr>
      <p:sp>
        <p:nvSpPr>
          <p:cNvPr id="307" name="Shape 30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Interpreting Output</a:t>
            </a:r>
          </a:p>
        </p:txBody>
      </p:sp>
      <p:sp>
        <p:nvSpPr>
          <p:cNvPr id="308" name="Shape 30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09" name="Shape 309"/>
          <p:cNvPicPr preferRelativeResize="0"/>
          <p:nvPr/>
        </p:nvPicPr>
        <p:blipFill rotWithShape="1">
          <a:blip r:embed="rId3">
            <a:alphaModFix/>
          </a:blip>
          <a:srcRect b="0" l="0" r="0" t="0"/>
          <a:stretch/>
        </p:blipFill>
        <p:spPr>
          <a:xfrm>
            <a:off x="1219200" y="1143000"/>
            <a:ext cx="7133967" cy="4876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nvSpPr>
        <p:spPr>
          <a:xfrm>
            <a:off x="3907076" y="5663626"/>
            <a:ext cx="4876799"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Calibri"/>
                <a:ea typeface="Calibri"/>
                <a:cs typeface="Calibri"/>
                <a:sym typeface="Calibri"/>
              </a:rPr>
              <a:t>http://www.rn.ca.gov/education/passrates.shtml</a:t>
            </a:r>
          </a:p>
        </p:txBody>
      </p:sp>
      <p:sp>
        <p:nvSpPr>
          <p:cNvPr id="104" name="Shape 104"/>
          <p:cNvSpPr txBox="1"/>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NCLEX Pass Rate – CA 2012/13</a:t>
            </a:r>
          </a:p>
        </p:txBody>
      </p:sp>
      <p:pic>
        <p:nvPicPr>
          <p:cNvPr id="105" name="Shape 105"/>
          <p:cNvPicPr preferRelativeResize="0"/>
          <p:nvPr/>
        </p:nvPicPr>
        <p:blipFill rotWithShape="1">
          <a:blip r:embed="rId3">
            <a:alphaModFix/>
          </a:blip>
          <a:srcRect b="0" l="0" r="0" t="0"/>
          <a:stretch/>
        </p:blipFill>
        <p:spPr>
          <a:xfrm>
            <a:off x="64770" y="1310924"/>
            <a:ext cx="9014460" cy="4190999"/>
          </a:xfrm>
          <a:prstGeom prst="rect">
            <a:avLst/>
          </a:prstGeom>
          <a:noFill/>
          <a:ln>
            <a:noFill/>
          </a:ln>
        </p:spPr>
      </p:pic>
      <p:sp>
        <p:nvSpPr>
          <p:cNvPr id="106" name="Shape 106"/>
          <p:cNvSpPr txBox="1"/>
          <p:nvPr/>
        </p:nvSpPr>
        <p:spPr>
          <a:xfrm>
            <a:off x="8220153" y="3211800"/>
            <a:ext cx="85907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alibri"/>
                <a:ea typeface="Calibri"/>
                <a:cs typeface="Calibri"/>
                <a:sym typeface="Calibri"/>
              </a:rPr>
              <a:t>WCU</a:t>
            </a: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Deployment Tips</a:t>
            </a:r>
          </a:p>
        </p:txBody>
      </p:sp>
      <p:sp>
        <p:nvSpPr>
          <p:cNvPr id="315" name="Shape 31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graphicFrame>
        <p:nvGraphicFramePr>
          <p:cNvPr id="316" name="Shape 316"/>
          <p:cNvGraphicFramePr/>
          <p:nvPr/>
        </p:nvGraphicFramePr>
        <p:xfrm>
          <a:off x="1905000" y="2209800"/>
          <a:ext cx="3000000" cy="3000000"/>
        </p:xfrm>
        <a:graphic>
          <a:graphicData uri="http://schemas.openxmlformats.org/drawingml/2006/table">
            <a:tbl>
              <a:tblPr bandRow="1" firstRow="1">
                <a:noFill/>
                <a:tableStyleId>{849D02A5-4D91-41DF-8F97-C25400BEEA5F}</a:tableStyleId>
              </a:tblPr>
              <a:tblGrid>
                <a:gridCol w="2032000"/>
                <a:gridCol w="1549400"/>
                <a:gridCol w="1524000"/>
              </a:tblGrid>
              <a:tr h="370850">
                <a:tc>
                  <a:txBody>
                    <a:bodyPr>
                      <a:noAutofit/>
                    </a:bodyPr>
                    <a:lstStyle/>
                    <a:p>
                      <a:pPr indent="0" lvl="0" marL="0" marR="0" rtl="0" algn="l">
                        <a:spcBef>
                          <a:spcPts val="0"/>
                        </a:spcBef>
                        <a:buSzPct val="25000"/>
                        <a:buNone/>
                      </a:pPr>
                      <a:r>
                        <a:rPr lang="en-US" sz="1800"/>
                        <a:t>New Data</a:t>
                      </a:r>
                    </a:p>
                  </a:txBody>
                  <a:tcPr marT="45725" marB="45725" marR="91450" marL="91450"/>
                </a:tc>
                <a:tc>
                  <a:txBody>
                    <a:bodyPr>
                      <a:noAutofit/>
                    </a:bodyPr>
                    <a:lstStyle/>
                    <a:p>
                      <a:pPr indent="0" lvl="0" marL="0" marR="0" rtl="0" algn="l">
                        <a:spcBef>
                          <a:spcPts val="0"/>
                        </a:spcBef>
                        <a:buSzPct val="25000"/>
                        <a:buNone/>
                      </a:pPr>
                      <a:r>
                        <a:rPr lang="en-US" sz="1800"/>
                        <a:t>Predicted Fail</a:t>
                      </a:r>
                    </a:p>
                  </a:txBody>
                  <a:tcPr marT="45725" marB="45725" marR="91450" marL="91450"/>
                </a:tc>
                <a:tc>
                  <a:txBody>
                    <a:bodyPr>
                      <a:noAutofit/>
                    </a:bodyPr>
                    <a:lstStyle/>
                    <a:p>
                      <a:pPr indent="0" lvl="0" marL="0" marR="0" rtl="0" algn="l">
                        <a:spcBef>
                          <a:spcPts val="0"/>
                        </a:spcBef>
                        <a:buSzPct val="25000"/>
                        <a:buNone/>
                      </a:pPr>
                      <a:r>
                        <a:rPr lang="en-US" sz="1800"/>
                        <a:t>Predicted Pass</a:t>
                      </a:r>
                    </a:p>
                  </a:txBody>
                  <a:tcPr marT="45725" marB="45725" marR="91450" marL="91450"/>
                </a:tc>
              </a:tr>
              <a:tr h="370850">
                <a:tc>
                  <a:txBody>
                    <a:bodyPr>
                      <a:noAutofit/>
                    </a:bodyPr>
                    <a:lstStyle/>
                    <a:p>
                      <a:pPr indent="0" lvl="0" marL="0" marR="0" rtl="0" algn="l">
                        <a:spcBef>
                          <a:spcPts val="0"/>
                        </a:spcBef>
                        <a:buSzPct val="25000"/>
                        <a:buNone/>
                      </a:pPr>
                      <a:r>
                        <a:rPr lang="en-US" sz="1800"/>
                        <a:t>Actual Fail</a:t>
                      </a:r>
                    </a:p>
                  </a:txBody>
                  <a:tcPr marT="45725" marB="45725" marR="91450" marL="91450"/>
                </a:tc>
                <a:tc>
                  <a:txBody>
                    <a:bodyPr>
                      <a:noAutofit/>
                    </a:bodyPr>
                    <a:lstStyle/>
                    <a:p>
                      <a:pPr indent="0" lvl="0" marL="0" marR="0" rtl="0" algn="l">
                        <a:spcBef>
                          <a:spcPts val="0"/>
                        </a:spcBef>
                        <a:buSzPct val="25000"/>
                        <a:buNone/>
                      </a:pPr>
                      <a:r>
                        <a:rPr b="1" lang="en-US" sz="1800">
                          <a:solidFill>
                            <a:srgbClr val="00B050"/>
                          </a:solidFill>
                        </a:rPr>
                        <a:t>70</a:t>
                      </a:r>
                    </a:p>
                  </a:txBody>
                  <a:tcPr marT="45725" marB="45725" marR="91450" marL="91450"/>
                </a:tc>
                <a:tc>
                  <a:txBody>
                    <a:bodyPr>
                      <a:noAutofit/>
                    </a:bodyPr>
                    <a:lstStyle/>
                    <a:p>
                      <a:pPr indent="0" lvl="0" marL="0" marR="0" rtl="0" algn="l">
                        <a:spcBef>
                          <a:spcPts val="0"/>
                        </a:spcBef>
                        <a:buSzPct val="25000"/>
                        <a:buNone/>
                      </a:pPr>
                      <a:r>
                        <a:rPr b="1" lang="en-US" sz="1800">
                          <a:solidFill>
                            <a:srgbClr val="C00000"/>
                          </a:solidFill>
                        </a:rPr>
                        <a:t>35**</a:t>
                      </a:r>
                    </a:p>
                  </a:txBody>
                  <a:tcPr marT="45725" marB="45725" marR="91450" marL="91450"/>
                </a:tc>
              </a:tr>
              <a:tr h="370850">
                <a:tc>
                  <a:txBody>
                    <a:bodyPr>
                      <a:noAutofit/>
                    </a:bodyPr>
                    <a:lstStyle/>
                    <a:p>
                      <a:pPr indent="0" lvl="0" marL="0" marR="0" rtl="0" algn="l">
                        <a:spcBef>
                          <a:spcPts val="0"/>
                        </a:spcBef>
                        <a:buSzPct val="25000"/>
                        <a:buNone/>
                      </a:pPr>
                      <a:r>
                        <a:rPr lang="en-US" sz="1800"/>
                        <a:t>Actual Pass</a:t>
                      </a:r>
                    </a:p>
                  </a:txBody>
                  <a:tcPr marT="45725" marB="45725" marR="91450" marL="91450"/>
                </a:tc>
                <a:tc>
                  <a:txBody>
                    <a:bodyPr>
                      <a:noAutofit/>
                    </a:bodyPr>
                    <a:lstStyle/>
                    <a:p>
                      <a:pPr indent="0" lvl="0" marL="0" marR="0" rtl="0" algn="l">
                        <a:spcBef>
                          <a:spcPts val="0"/>
                        </a:spcBef>
                        <a:buSzPct val="25000"/>
                        <a:buNone/>
                      </a:pPr>
                      <a:r>
                        <a:rPr lang="en-US" sz="1800"/>
                        <a:t>21</a:t>
                      </a:r>
                    </a:p>
                  </a:txBody>
                  <a:tcPr marT="45725" marB="45725" marR="91450" marL="91450"/>
                </a:tc>
                <a:tc>
                  <a:txBody>
                    <a:bodyPr>
                      <a:noAutofit/>
                    </a:bodyPr>
                    <a:lstStyle/>
                    <a:p>
                      <a:pPr indent="0" lvl="0" marL="0" marR="0" rtl="0" algn="l">
                        <a:spcBef>
                          <a:spcPts val="0"/>
                        </a:spcBef>
                        <a:buSzPct val="25000"/>
                        <a:buNone/>
                      </a:pPr>
                      <a:r>
                        <a:rPr b="1" lang="en-US" sz="1800">
                          <a:solidFill>
                            <a:srgbClr val="00B050"/>
                          </a:solidFill>
                        </a:rPr>
                        <a:t>482</a:t>
                      </a:r>
                    </a:p>
                  </a:txBody>
                  <a:tcPr marT="45725" marB="45725" marR="91450" marL="91450"/>
                </a:tc>
              </a:tr>
            </a:tbl>
          </a:graphicData>
        </a:graphic>
      </p:graphicFrame>
      <p:sp>
        <p:nvSpPr>
          <p:cNvPr id="317" name="Shape 317"/>
          <p:cNvSpPr txBox="1"/>
          <p:nvPr/>
        </p:nvSpPr>
        <p:spPr>
          <a:xfrm>
            <a:off x="1524000" y="4419600"/>
            <a:ext cx="274697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**False Positives are in Red</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Using STATISTICA</a:t>
            </a:r>
          </a:p>
        </p:txBody>
      </p:sp>
      <p:sp>
        <p:nvSpPr>
          <p:cNvPr id="323" name="Shape 32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Similar Models, Data Miner Recipes (automated)</a:t>
            </a:r>
          </a:p>
          <a:p>
            <a:pPr indent="-342900" lvl="0" marL="342900" marR="0" rtl="0" algn="l">
              <a:spcBef>
                <a:spcPts val="56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Boosted Trees and Random Forests (Bagging) pose as separate entities</a:t>
            </a:r>
          </a:p>
        </p:txBody>
      </p:sp>
      <p:sp>
        <p:nvSpPr>
          <p:cNvPr id="324" name="Shape 3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25" name="Shape 325"/>
          <p:cNvPicPr preferRelativeResize="0"/>
          <p:nvPr/>
        </p:nvPicPr>
        <p:blipFill rotWithShape="1">
          <a:blip r:embed="rId3">
            <a:alphaModFix/>
          </a:blip>
          <a:srcRect b="0" l="0" r="0" t="0"/>
          <a:stretch/>
        </p:blipFill>
        <p:spPr>
          <a:xfrm>
            <a:off x="1873702" y="3657600"/>
            <a:ext cx="5505450" cy="1943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9" name="Shape 329"/>
        <p:cNvGrpSpPr/>
        <p:nvPr/>
      </p:nvGrpSpPr>
      <p:grpSpPr>
        <a:xfrm>
          <a:off x="0" y="0"/>
          <a:ext cx="0" cy="0"/>
          <a:chOff x="0" y="0"/>
          <a:chExt cx="0" cy="0"/>
        </a:xfrm>
      </p:grpSpPr>
      <p:sp>
        <p:nvSpPr>
          <p:cNvPr id="330" name="Shape 3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Balancing: More Control</a:t>
            </a:r>
          </a:p>
        </p:txBody>
      </p:sp>
      <p:sp>
        <p:nvSpPr>
          <p:cNvPr id="331" name="Shape 33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332" name="Shape 332"/>
          <p:cNvSpPr txBox="1"/>
          <p:nvPr/>
        </p:nvSpPr>
        <p:spPr>
          <a:xfrm>
            <a:off x="1524000" y="3276600"/>
            <a:ext cx="4405565"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Possible to create a stratified random sample</a:t>
            </a:r>
          </a:p>
        </p:txBody>
      </p:sp>
      <p:pic>
        <p:nvPicPr>
          <p:cNvPr id="333" name="Shape 333"/>
          <p:cNvPicPr preferRelativeResize="0"/>
          <p:nvPr>
            <p:ph idx="1" type="body"/>
          </p:nvPr>
        </p:nvPicPr>
        <p:blipFill rotWithShape="1">
          <a:blip r:embed="rId3">
            <a:alphaModFix/>
          </a:blip>
          <a:srcRect b="0" l="0" r="0" t="0"/>
          <a:stretch/>
        </p:blipFill>
        <p:spPr>
          <a:xfrm>
            <a:off x="2438400" y="1371600"/>
            <a:ext cx="3686174" cy="1885950"/>
          </a:xfrm>
          <a:prstGeom prst="rect">
            <a:avLst/>
          </a:prstGeom>
          <a:noFill/>
          <a:ln>
            <a:noFill/>
          </a:ln>
        </p:spPr>
      </p:pic>
      <p:pic>
        <p:nvPicPr>
          <p:cNvPr id="334" name="Shape 334"/>
          <p:cNvPicPr preferRelativeResize="0"/>
          <p:nvPr/>
        </p:nvPicPr>
        <p:blipFill rotWithShape="1">
          <a:blip r:embed="rId4">
            <a:alphaModFix/>
          </a:blip>
          <a:srcRect b="0" l="0" r="0" t="0"/>
          <a:stretch/>
        </p:blipFill>
        <p:spPr>
          <a:xfrm>
            <a:off x="2057400" y="3810000"/>
            <a:ext cx="4610100" cy="1114425"/>
          </a:xfrm>
          <a:prstGeom prst="rect">
            <a:avLst/>
          </a:prstGeom>
          <a:noFill/>
          <a:ln>
            <a:noFill/>
          </a:ln>
        </p:spPr>
      </p:pic>
      <p:sp>
        <p:nvSpPr>
          <p:cNvPr id="335" name="Shape 335"/>
          <p:cNvSpPr txBox="1"/>
          <p:nvPr/>
        </p:nvSpPr>
        <p:spPr>
          <a:xfrm>
            <a:off x="1556657" y="5105400"/>
            <a:ext cx="593880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Easy to verify the composition of training and testing samples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9" name="Shape 339"/>
        <p:cNvGrpSpPr/>
        <p:nvPr/>
      </p:nvGrpSpPr>
      <p:grpSpPr>
        <a:xfrm>
          <a:off x="0" y="0"/>
          <a:ext cx="0" cy="0"/>
          <a:chOff x="0" y="0"/>
          <a:chExt cx="0" cy="0"/>
        </a:xfrm>
      </p:grpSpPr>
      <p:sp>
        <p:nvSpPr>
          <p:cNvPr id="340" name="Shape 34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Review</a:t>
            </a:r>
          </a:p>
        </p:txBody>
      </p:sp>
      <p:sp>
        <p:nvSpPr>
          <p:cNvPr id="341" name="Shape 341"/>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Results are surprisingly stable if predictors are strong</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Models may vary in how they split observations into groups, but the big picture stays stable</a:t>
            </a: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Software packages also matter as proprietary algorithms may produce slightly different results, but the big picture is stable as well </a:t>
            </a:r>
          </a:p>
        </p:txBody>
      </p:sp>
      <p:sp>
        <p:nvSpPr>
          <p:cNvPr id="342" name="Shape 34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7" name="Shape 347"/>
        <p:cNvGrpSpPr/>
        <p:nvPr/>
      </p:nvGrpSpPr>
      <p:grpSpPr>
        <a:xfrm>
          <a:off x="0" y="0"/>
          <a:ext cx="0" cy="0"/>
          <a:chOff x="0" y="0"/>
          <a:chExt cx="0" cy="0"/>
        </a:xfrm>
      </p:grpSpPr>
      <p:sp>
        <p:nvSpPr>
          <p:cNvPr id="348" name="Shape 348"/>
          <p:cNvSpPr txBox="1"/>
          <p:nvPr/>
        </p:nvSpPr>
        <p:spPr>
          <a:xfrm>
            <a:off x="670560" y="2057400"/>
            <a:ext cx="7543800" cy="34470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000">
                <a:solidFill>
                  <a:schemeClr val="dk1"/>
                </a:solidFill>
                <a:latin typeface="Calibri"/>
                <a:ea typeface="Calibri"/>
                <a:cs typeface="Calibri"/>
                <a:sym typeface="Calibri"/>
              </a:rPr>
              <a:t>Steps Taken:</a:t>
            </a:r>
          </a:p>
          <a:p>
            <a:pPr indent="-285750" lvl="1" marL="742950" marR="0" rtl="0" algn="l">
              <a:spcBef>
                <a:spcPts val="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Continued Partnership with ATI</a:t>
            </a:r>
          </a:p>
          <a:p>
            <a:pPr indent="-285750" lvl="1" marL="742950" marR="0" rtl="0" algn="l">
              <a:spcBef>
                <a:spcPts val="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Core teams assembled  who are dedicated to remediating students at risk (STARs)</a:t>
            </a:r>
          </a:p>
          <a:p>
            <a:pPr indent="-285750" lvl="1" marL="742950" marR="0" rtl="0" algn="l">
              <a:spcBef>
                <a:spcPts val="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Mechanisms developed to identify STARs early in core nursing program </a:t>
            </a:r>
          </a:p>
          <a:p>
            <a:pPr indent="-285750" lvl="1" marL="742950" marR="0" rtl="0" algn="l">
              <a:spcBef>
                <a:spcPts val="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Necessary resources provided for NCLEX success</a:t>
            </a:r>
          </a:p>
          <a:p>
            <a:pPr indent="0" lvl="0" marL="0" marR="0" rtl="0" algn="l">
              <a:spcBef>
                <a:spcPts val="0"/>
              </a:spcBef>
              <a:buNone/>
            </a:pPr>
            <a:r>
              <a:t/>
            </a:r>
            <a:endParaRPr sz="2000">
              <a:solidFill>
                <a:schemeClr val="dk1"/>
              </a:solidFill>
              <a:latin typeface="Calibri"/>
              <a:ea typeface="Calibri"/>
              <a:cs typeface="Calibri"/>
              <a:sym typeface="Calibri"/>
            </a:endParaRPr>
          </a:p>
          <a:p>
            <a:pPr indent="0" lvl="0" marL="0" marR="0" rtl="0" algn="l">
              <a:spcBef>
                <a:spcPts val="0"/>
              </a:spcBef>
              <a:buSzPct val="25000"/>
              <a:buNone/>
            </a:pPr>
            <a:r>
              <a:rPr b="1" lang="en-US" sz="2000">
                <a:solidFill>
                  <a:schemeClr val="dk1"/>
                </a:solidFill>
                <a:latin typeface="Calibri"/>
                <a:ea typeface="Calibri"/>
                <a:cs typeface="Calibri"/>
                <a:sym typeface="Calibri"/>
              </a:rPr>
              <a:t>Results:</a:t>
            </a:r>
          </a:p>
          <a:p>
            <a:pPr indent="-285750" lvl="1" marL="742950" marR="0" rtl="0" algn="l">
              <a:spcBef>
                <a:spcPts val="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2015-2016  WCU pass rate projected to be 87%</a:t>
            </a:r>
          </a:p>
          <a:p>
            <a:pPr indent="-285750" lvl="1" marL="742950" marR="0" rtl="0" algn="l">
              <a:spcBef>
                <a:spcPts val="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2016 Q3 CA pass rate was 95%</a:t>
            </a:r>
          </a:p>
        </p:txBody>
      </p:sp>
      <p:sp>
        <p:nvSpPr>
          <p:cNvPr id="349" name="Shape 349"/>
          <p:cNvSpPr txBox="1"/>
          <p:nvPr/>
        </p:nvSpPr>
        <p:spPr>
          <a:xfrm>
            <a:off x="457200" y="125702"/>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Achieving BHAG</a:t>
            </a: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4" name="Shape 354"/>
        <p:cNvGrpSpPr/>
        <p:nvPr/>
      </p:nvGrpSpPr>
      <p:grpSpPr>
        <a:xfrm>
          <a:off x="0" y="0"/>
          <a:ext cx="0" cy="0"/>
          <a:chOff x="0" y="0"/>
          <a:chExt cx="0" cy="0"/>
        </a:xfrm>
      </p:grpSpPr>
      <p:sp>
        <p:nvSpPr>
          <p:cNvPr id="355" name="Shape 355"/>
          <p:cNvSpPr txBox="1"/>
          <p:nvPr/>
        </p:nvSpPr>
        <p:spPr>
          <a:xfrm>
            <a:off x="3907076" y="5663626"/>
            <a:ext cx="4876799"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Calibri"/>
                <a:ea typeface="Calibri"/>
                <a:cs typeface="Calibri"/>
                <a:sym typeface="Calibri"/>
              </a:rPr>
              <a:t>http://www.rn.ca.gov/education/passrates.shtml</a:t>
            </a:r>
          </a:p>
        </p:txBody>
      </p:sp>
      <p:sp>
        <p:nvSpPr>
          <p:cNvPr id="356" name="Shape 356"/>
          <p:cNvSpPr txBox="1"/>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NCLEX Pass Rate – CA 2014/15</a:t>
            </a:r>
          </a:p>
        </p:txBody>
      </p:sp>
      <p:pic>
        <p:nvPicPr>
          <p:cNvPr id="357" name="Shape 357"/>
          <p:cNvPicPr preferRelativeResize="0"/>
          <p:nvPr/>
        </p:nvPicPr>
        <p:blipFill rotWithShape="1">
          <a:blip r:embed="rId3">
            <a:alphaModFix/>
          </a:blip>
          <a:srcRect b="0" l="0" r="0" t="0"/>
          <a:stretch/>
        </p:blipFill>
        <p:spPr>
          <a:xfrm>
            <a:off x="0" y="1417637"/>
            <a:ext cx="9144000" cy="4168359"/>
          </a:xfrm>
          <a:prstGeom prst="rect">
            <a:avLst/>
          </a:prstGeom>
          <a:noFill/>
          <a:ln>
            <a:noFill/>
          </a:ln>
        </p:spPr>
      </p:pic>
      <p:pic>
        <p:nvPicPr>
          <p:cNvPr id="358" name="Shape 358"/>
          <p:cNvPicPr preferRelativeResize="0"/>
          <p:nvPr/>
        </p:nvPicPr>
        <p:blipFill rotWithShape="1">
          <a:blip r:embed="rId4">
            <a:alphaModFix/>
          </a:blip>
          <a:srcRect b="0" l="0" r="0" t="0"/>
          <a:stretch/>
        </p:blipFill>
        <p:spPr>
          <a:xfrm>
            <a:off x="8205010" y="1828800"/>
            <a:ext cx="908049" cy="493713"/>
          </a:xfrm>
          <a:prstGeom prst="rect">
            <a:avLst/>
          </a:prstGeom>
          <a:noFill/>
          <a:ln>
            <a:noFill/>
          </a:ln>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3" name="Shape 363"/>
        <p:cNvGrpSpPr/>
        <p:nvPr/>
      </p:nvGrpSpPr>
      <p:grpSpPr>
        <a:xfrm>
          <a:off x="0" y="0"/>
          <a:ext cx="0" cy="0"/>
          <a:chOff x="0" y="0"/>
          <a:chExt cx="0" cy="0"/>
        </a:xfrm>
      </p:grpSpPr>
      <p:sp>
        <p:nvSpPr>
          <p:cNvPr id="364" name="Shape 364"/>
          <p:cNvSpPr/>
          <p:nvPr/>
        </p:nvSpPr>
        <p:spPr>
          <a:xfrm>
            <a:off x="651164" y="1447800"/>
            <a:ext cx="7543800" cy="15696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rgbClr val="000000"/>
                </a:solidFill>
                <a:latin typeface="Calibri"/>
                <a:ea typeface="Calibri"/>
                <a:cs typeface="Calibri"/>
                <a:sym typeface="Calibri"/>
              </a:rPr>
              <a:t>Steps Ahead:</a:t>
            </a:r>
          </a:p>
          <a:p>
            <a:pPr indent="-285750" lvl="1" marL="742950" marR="0" rtl="0" algn="l">
              <a:spcBef>
                <a:spcPts val="0"/>
              </a:spcBef>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Create NCLEX Success Pathways according to the metrics determined to best reflect a student’s need for remediation</a:t>
            </a:r>
          </a:p>
        </p:txBody>
      </p:sp>
      <p:pic>
        <p:nvPicPr>
          <p:cNvPr descr="http://www.majormarketingtools.com/wp-content/uploads/2012/12/winding-road.jpg" id="365" name="Shape 365"/>
          <p:cNvPicPr preferRelativeResize="0"/>
          <p:nvPr/>
        </p:nvPicPr>
        <p:blipFill rotWithShape="1">
          <a:blip r:embed="rId3">
            <a:alphaModFix/>
          </a:blip>
          <a:srcRect b="0" l="0" r="0" t="0"/>
          <a:stretch/>
        </p:blipFill>
        <p:spPr>
          <a:xfrm>
            <a:off x="2364488" y="3124200"/>
            <a:ext cx="4186424" cy="2510134"/>
          </a:xfrm>
          <a:prstGeom prst="rect">
            <a:avLst/>
          </a:prstGeom>
          <a:noFill/>
          <a:ln>
            <a:noFill/>
          </a:ln>
        </p:spPr>
      </p:pic>
      <p:sp>
        <p:nvSpPr>
          <p:cNvPr id="366" name="Shape 366"/>
          <p:cNvSpPr txBox="1"/>
          <p:nvPr/>
        </p:nvSpPr>
        <p:spPr>
          <a:xfrm>
            <a:off x="457200" y="166956"/>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Sustaining BHAG</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0" r="0" t="0"/>
          <a:stretch/>
        </p:blipFill>
        <p:spPr>
          <a:xfrm>
            <a:off x="228600" y="990600"/>
            <a:ext cx="4838700" cy="3600450"/>
          </a:xfrm>
          <a:prstGeom prst="rect">
            <a:avLst/>
          </a:prstGeom>
          <a:noFill/>
          <a:ln>
            <a:noFill/>
          </a:ln>
        </p:spPr>
      </p:pic>
      <p:pic>
        <p:nvPicPr>
          <p:cNvPr descr="http://theaveragejess.com/wp-content/uploads/2012/02/redx-300x297.jpg" id="113" name="Shape 113"/>
          <p:cNvPicPr preferRelativeResize="0"/>
          <p:nvPr/>
        </p:nvPicPr>
        <p:blipFill rotWithShape="1">
          <a:blip r:embed="rId4">
            <a:alphaModFix/>
          </a:blip>
          <a:srcRect b="0" l="0" r="0" t="0"/>
          <a:stretch/>
        </p:blipFill>
        <p:spPr>
          <a:xfrm>
            <a:off x="5943600" y="1028309"/>
            <a:ext cx="1933863" cy="1914525"/>
          </a:xfrm>
          <a:prstGeom prst="rect">
            <a:avLst/>
          </a:prstGeom>
          <a:noFill/>
          <a:ln>
            <a:noFill/>
          </a:ln>
        </p:spPr>
      </p:pic>
      <p:sp>
        <p:nvSpPr>
          <p:cNvPr id="114" name="Shape 114"/>
          <p:cNvSpPr txBox="1"/>
          <p:nvPr/>
        </p:nvSpPr>
        <p:spPr>
          <a:xfrm>
            <a:off x="5486400" y="1295400"/>
            <a:ext cx="3124199"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Achieve 75% NCLEX-RN pass rate to meet BRN benchmark</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Achieve 80% NCLEX-RN pass rate to meet CCNE benchmark</a:t>
            </a:r>
          </a:p>
        </p:txBody>
      </p:sp>
      <p:pic>
        <p:nvPicPr>
          <p:cNvPr id="115" name="Shape 115"/>
          <p:cNvPicPr preferRelativeResize="0"/>
          <p:nvPr/>
        </p:nvPicPr>
        <p:blipFill rotWithShape="1">
          <a:blip r:embed="rId5">
            <a:alphaModFix/>
          </a:blip>
          <a:srcRect b="0" l="0" r="0" t="0"/>
          <a:stretch/>
        </p:blipFill>
        <p:spPr>
          <a:xfrm>
            <a:off x="4358408" y="3567544"/>
            <a:ext cx="4572000" cy="2286000"/>
          </a:xfrm>
          <a:prstGeom prst="rect">
            <a:avLst/>
          </a:prstGeom>
          <a:noFill/>
          <a:ln>
            <a:noFill/>
          </a:ln>
        </p:spPr>
      </p:pic>
      <p:sp>
        <p:nvSpPr>
          <p:cNvPr id="116" name="Shape 116"/>
          <p:cNvSpPr txBox="1"/>
          <p:nvPr/>
        </p:nvSpPr>
        <p:spPr>
          <a:xfrm>
            <a:off x="457200" y="125702"/>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en-US" sz="4400">
                <a:solidFill>
                  <a:schemeClr val="dk1"/>
                </a:solidFill>
                <a:latin typeface="Calibri"/>
                <a:ea typeface="Calibri"/>
                <a:cs typeface="Calibri"/>
                <a:sym typeface="Calibri"/>
              </a:rPr>
              <a:t>Our BHAG</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p:nvPr/>
        </p:nvSpPr>
        <p:spPr>
          <a:xfrm>
            <a:off x="1828800" y="2251960"/>
            <a:ext cx="6055759" cy="95410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dk1"/>
                </a:solidFill>
                <a:latin typeface="Calibri"/>
                <a:ea typeface="Calibri"/>
                <a:cs typeface="Calibri"/>
                <a:sym typeface="Calibri"/>
              </a:rPr>
              <a:t>Dr. Galina Belokurova</a:t>
            </a:r>
          </a:p>
          <a:p>
            <a:pPr indent="0" lvl="0" marL="0" marR="0" rtl="0" algn="l">
              <a:spcBef>
                <a:spcPts val="0"/>
              </a:spcBef>
              <a:buSzPct val="25000"/>
              <a:buNone/>
            </a:pPr>
            <a:r>
              <a:rPr lang="en-US" sz="2800">
                <a:solidFill>
                  <a:schemeClr val="dk1"/>
                </a:solidFill>
                <a:latin typeface="Calibri"/>
                <a:ea typeface="Calibri"/>
                <a:cs typeface="Calibri"/>
                <a:sym typeface="Calibri"/>
              </a:rPr>
              <a:t>Assistant Director, Institutional Research</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Nuts &amp; Bolts of Predicting NCLEX Outcomes</a:t>
            </a:r>
          </a:p>
        </p:txBody>
      </p:sp>
      <p:sp>
        <p:nvSpPr>
          <p:cNvPr id="129" name="Shape 129"/>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571500" lvl="0" marL="571500" marR="0" rtl="0" algn="l">
              <a:lnSpc>
                <a:spcPct val="90000"/>
              </a:lnSpc>
              <a:spcBef>
                <a:spcPts val="0"/>
              </a:spcBef>
              <a:spcAft>
                <a:spcPts val="0"/>
              </a:spcAft>
              <a:buClr>
                <a:schemeClr val="dk1"/>
              </a:buClr>
              <a:buSzPct val="100000"/>
              <a:buFont typeface="Calibri"/>
              <a:buAutoNum type="romanUcPeriod"/>
            </a:pPr>
            <a:r>
              <a:rPr b="0" i="0" lang="en-US" sz="3200" u="none" cap="none" strike="noStrike">
                <a:solidFill>
                  <a:schemeClr val="dk1"/>
                </a:solidFill>
                <a:latin typeface="Calibri"/>
                <a:ea typeface="Calibri"/>
                <a:cs typeface="Calibri"/>
                <a:sym typeface="Calibri"/>
              </a:rPr>
              <a:t>Predict vs Explain</a:t>
            </a:r>
          </a:p>
          <a:p>
            <a:pPr indent="-571500" lvl="0" marL="571500" marR="0" rtl="0" algn="l">
              <a:lnSpc>
                <a:spcPct val="90000"/>
              </a:lnSpc>
              <a:spcBef>
                <a:spcPts val="640"/>
              </a:spcBef>
              <a:spcAft>
                <a:spcPts val="0"/>
              </a:spcAft>
              <a:buClr>
                <a:schemeClr val="dk1"/>
              </a:buClr>
              <a:buSzPct val="100000"/>
              <a:buFont typeface="Calibri"/>
              <a:buAutoNum type="romanUcPeriod"/>
            </a:pPr>
            <a:r>
              <a:rPr b="0" i="0" lang="en-US" sz="3200" u="none" cap="none" strike="noStrike">
                <a:solidFill>
                  <a:schemeClr val="dk1"/>
                </a:solidFill>
                <a:latin typeface="Calibri"/>
                <a:ea typeface="Calibri"/>
                <a:cs typeface="Calibri"/>
                <a:sym typeface="Calibri"/>
              </a:rPr>
              <a:t>Machine Learning</a:t>
            </a:r>
          </a:p>
          <a:p>
            <a:pPr indent="-571500" lvl="0" marL="571500" marR="0" rtl="0" algn="l">
              <a:lnSpc>
                <a:spcPct val="90000"/>
              </a:lnSpc>
              <a:spcBef>
                <a:spcPts val="640"/>
              </a:spcBef>
              <a:spcAft>
                <a:spcPts val="0"/>
              </a:spcAft>
              <a:buClr>
                <a:schemeClr val="dk1"/>
              </a:buClr>
              <a:buSzPct val="100000"/>
              <a:buFont typeface="Calibri"/>
              <a:buAutoNum type="romanUcPeriod"/>
            </a:pPr>
            <a:r>
              <a:rPr b="0" i="0" lang="en-US" sz="3200" u="none" cap="none" strike="noStrike">
                <a:solidFill>
                  <a:schemeClr val="dk1"/>
                </a:solidFill>
                <a:latin typeface="Calibri"/>
                <a:ea typeface="Calibri"/>
                <a:cs typeface="Calibri"/>
                <a:sym typeface="Calibri"/>
              </a:rPr>
              <a:t>Accuracy (Bias) and Stability (Variance) of Predictive Algorithms</a:t>
            </a:r>
          </a:p>
          <a:p>
            <a:pPr indent="-571500" lvl="0" marL="571500" marR="0" rtl="0" algn="l">
              <a:lnSpc>
                <a:spcPct val="90000"/>
              </a:lnSpc>
              <a:spcBef>
                <a:spcPts val="640"/>
              </a:spcBef>
              <a:spcAft>
                <a:spcPts val="0"/>
              </a:spcAft>
              <a:buClr>
                <a:schemeClr val="dk1"/>
              </a:buClr>
              <a:buSzPct val="100000"/>
              <a:buFont typeface="Calibri"/>
              <a:buAutoNum type="romanUcPeriod"/>
            </a:pPr>
            <a:r>
              <a:rPr b="0" i="0" lang="en-US" sz="3200" u="none" cap="none" strike="noStrike">
                <a:solidFill>
                  <a:schemeClr val="dk1"/>
                </a:solidFill>
                <a:latin typeface="Calibri"/>
                <a:ea typeface="Calibri"/>
                <a:cs typeface="Calibri"/>
                <a:sym typeface="Calibri"/>
              </a:rPr>
              <a:t>Do results differ across software packages (includes comparative demonstration of SPSS Modeler 16 and STATISTICA)?</a:t>
            </a:r>
          </a:p>
          <a:p>
            <a:pPr indent="0" lvl="0" marL="0" marR="0" rtl="0" algn="l">
              <a:lnSpc>
                <a:spcPct val="90000"/>
              </a:lnSpc>
              <a:spcBef>
                <a:spcPts val="400"/>
              </a:spcBef>
              <a:spcAft>
                <a:spcPts val="0"/>
              </a:spcAft>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400"/>
              </a:spcBef>
              <a:buClr>
                <a:schemeClr val="dk1"/>
              </a:buClr>
              <a:buSzPct val="25000"/>
              <a:buFont typeface="Arial"/>
              <a:buNone/>
            </a:pPr>
            <a:r>
              <a:rPr b="0" i="0" lang="en-US" sz="2000" u="none" cap="none" strike="noStrike">
                <a:solidFill>
                  <a:schemeClr val="dk1"/>
                </a:solidFill>
                <a:latin typeface="Calibri"/>
                <a:ea typeface="Calibri"/>
                <a:cs typeface="Calibri"/>
                <a:sym typeface="Calibri"/>
              </a:rPr>
              <a:t>** Parts of this project were developed in collaboration with Dr. Mahmoud Albawaneh and Dr. Mark Riddle</a:t>
            </a:r>
          </a:p>
        </p:txBody>
      </p:sp>
      <p:sp>
        <p:nvSpPr>
          <p:cNvPr id="130" name="Shape 1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Machine Learning</a:t>
            </a:r>
          </a:p>
        </p:txBody>
      </p:sp>
      <p:sp>
        <p:nvSpPr>
          <p:cNvPr id="136" name="Shape 13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1" lang="en-US" sz="3200" u="none" cap="none" strike="noStrike">
                <a:solidFill>
                  <a:schemeClr val="dk1"/>
                </a:solidFill>
                <a:latin typeface="Calibri"/>
                <a:ea typeface="Calibri"/>
                <a:cs typeface="Calibri"/>
                <a:sym typeface="Calibri"/>
              </a:rPr>
              <a:t>Unsupervised</a:t>
            </a:r>
            <a:r>
              <a:rPr b="0" i="0" lang="en-US" sz="3200" u="none" cap="none" strike="noStrike">
                <a:solidFill>
                  <a:schemeClr val="dk1"/>
                </a:solidFill>
                <a:latin typeface="Calibri"/>
                <a:ea typeface="Calibri"/>
                <a:cs typeface="Calibri"/>
                <a:sym typeface="Calibri"/>
              </a:rPr>
              <a:t>: the computer assigns observations to groups based on their similarity / difference (</a:t>
            </a:r>
            <a:r>
              <a:rPr b="0" i="1" lang="en-US" sz="2000" u="none" cap="none" strike="noStrike">
                <a:solidFill>
                  <a:schemeClr val="dk1"/>
                </a:solidFill>
                <a:latin typeface="Calibri"/>
                <a:ea typeface="Calibri"/>
                <a:cs typeface="Calibri"/>
                <a:sym typeface="Calibri"/>
              </a:rPr>
              <a:t>K-means</a:t>
            </a:r>
            <a:r>
              <a:rPr b="0" i="0" lang="en-US" sz="3200" u="none" cap="none" strike="noStrike">
                <a:solidFill>
                  <a:schemeClr val="dk1"/>
                </a:solidFill>
                <a:latin typeface="Calibri"/>
                <a:ea typeface="Calibri"/>
                <a:cs typeface="Calibri"/>
                <a:sym typeface="Calibri"/>
              </a:rPr>
              <a:t>)</a:t>
            </a:r>
          </a:p>
          <a:p>
            <a:pPr indent="0" lvl="0" marL="0" marR="0" rtl="0" algn="l">
              <a:lnSpc>
                <a:spcPct val="90000"/>
              </a:lnSpc>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SzPct val="100000"/>
              <a:buFont typeface="Arial"/>
              <a:buChar char="•"/>
            </a:pPr>
            <a:r>
              <a:rPr b="0" i="1" lang="en-US" sz="3200" u="none" cap="none" strike="noStrike">
                <a:solidFill>
                  <a:schemeClr val="dk1"/>
                </a:solidFill>
                <a:latin typeface="Calibri"/>
                <a:ea typeface="Calibri"/>
                <a:cs typeface="Calibri"/>
                <a:sym typeface="Calibri"/>
              </a:rPr>
              <a:t>Supervised</a:t>
            </a:r>
            <a:r>
              <a:rPr b="0" i="0" lang="en-US" sz="3200" u="none" cap="none" strike="noStrike">
                <a:solidFill>
                  <a:schemeClr val="dk1"/>
                </a:solidFill>
                <a:latin typeface="Calibri"/>
                <a:ea typeface="Calibri"/>
                <a:cs typeface="Calibri"/>
                <a:sym typeface="Calibri"/>
              </a:rPr>
              <a:t>: the computer uses variables provided by the researcher to group observations (</a:t>
            </a:r>
            <a:r>
              <a:rPr b="0" i="1" lang="en-US" sz="2000" u="none" cap="none" strike="noStrike">
                <a:solidFill>
                  <a:schemeClr val="dk1"/>
                </a:solidFill>
                <a:latin typeface="Calibri"/>
                <a:ea typeface="Calibri"/>
                <a:cs typeface="Calibri"/>
                <a:sym typeface="Calibri"/>
              </a:rPr>
              <a:t>C&amp;RT, Regression, Discriminant, C5.0</a:t>
            </a:r>
            <a:r>
              <a:rPr b="0" i="0" lang="en-US" sz="3200" u="none" cap="none" strike="noStrike">
                <a:solidFill>
                  <a:schemeClr val="dk1"/>
                </a:solidFill>
                <a:latin typeface="Calibri"/>
                <a:ea typeface="Calibri"/>
                <a:cs typeface="Calibri"/>
                <a:sym typeface="Calibri"/>
              </a:rPr>
              <a:t>)</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640"/>
              </a:spcBef>
              <a:buClr>
                <a:schemeClr val="dk1"/>
              </a:buClr>
              <a:buSzPct val="25000"/>
              <a:buFont typeface="Arial"/>
              <a:buNone/>
            </a:pPr>
            <a:r>
              <a:rPr b="0" i="1" lang="en-US" sz="3200" u="none" cap="none" strike="noStrike">
                <a:solidFill>
                  <a:schemeClr val="dk1"/>
                </a:solidFill>
                <a:latin typeface="Calibri"/>
                <a:ea typeface="Calibri"/>
                <a:cs typeface="Calibri"/>
                <a:sym typeface="Calibri"/>
              </a:rPr>
              <a:t>Today we specifically focus on the second one</a:t>
            </a:r>
          </a:p>
        </p:txBody>
      </p:sp>
      <p:sp>
        <p:nvSpPr>
          <p:cNvPr id="137" name="Shape 13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Stability of ML Algorithms</a:t>
            </a:r>
          </a:p>
        </p:txBody>
      </p:sp>
      <p:sp>
        <p:nvSpPr>
          <p:cNvPr id="143" name="Shape 14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Unlike many traditional statistical methods, ML techniques rely on computational solutions and random sampling</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How can we be sure that the results bear some connection to reality if there is no assumed distribution for comparison?</a:t>
            </a: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Experiment!</a:t>
            </a:r>
          </a:p>
        </p:txBody>
      </p:sp>
      <p:sp>
        <p:nvSpPr>
          <p:cNvPr id="144" name="Shape 14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8" name="Shape 148"/>
        <p:cNvGrpSpPr/>
        <p:nvPr/>
      </p:nvGrpSpPr>
      <p:grpSpPr>
        <a:xfrm>
          <a:off x="0" y="0"/>
          <a:ext cx="0" cy="0"/>
          <a:chOff x="0" y="0"/>
          <a:chExt cx="0" cy="0"/>
        </a:xfrm>
      </p:grpSpPr>
      <p:sp>
        <p:nvSpPr>
          <p:cNvPr id="149" name="Shape 14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Preview</a:t>
            </a:r>
          </a:p>
        </p:txBody>
      </p:sp>
      <p:sp>
        <p:nvSpPr>
          <p:cNvPr id="150" name="Shape 150"/>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0. Pre-Modeling Tasks (data issues/balancing/ partition)</a:t>
            </a:r>
          </a:p>
          <a:p>
            <a:pPr indent="-514350" lvl="0" marL="514350" marR="0" rtl="0" algn="l">
              <a:spcBef>
                <a:spcPts val="640"/>
              </a:spcBef>
              <a:spcAft>
                <a:spcPts val="0"/>
              </a:spcAft>
              <a:buClr>
                <a:schemeClr val="dk1"/>
              </a:buClr>
              <a:buSzPct val="100000"/>
              <a:buFont typeface="Arial"/>
              <a:buAutoNum type="arabicPeriod"/>
            </a:pPr>
            <a:r>
              <a:rPr b="0" i="0" lang="en-US" sz="3200" u="none" cap="none" strike="noStrike">
                <a:solidFill>
                  <a:schemeClr val="dk1"/>
                </a:solidFill>
                <a:latin typeface="Calibri"/>
                <a:ea typeface="Calibri"/>
                <a:cs typeface="Calibri"/>
                <a:sym typeface="Calibri"/>
              </a:rPr>
              <a:t>Predictors </a:t>
            </a:r>
          </a:p>
          <a:p>
            <a:pPr indent="-514350" lvl="0" marL="514350" marR="0" rtl="0" algn="l">
              <a:spcBef>
                <a:spcPts val="640"/>
              </a:spcBef>
              <a:spcAft>
                <a:spcPts val="0"/>
              </a:spcAft>
              <a:buClr>
                <a:schemeClr val="dk1"/>
              </a:buClr>
              <a:buSzPct val="100000"/>
              <a:buFont typeface="Arial"/>
              <a:buAutoNum type="arabicPeriod"/>
            </a:pPr>
            <a:r>
              <a:rPr b="0" i="0" lang="en-US" sz="3200" u="none" cap="none" strike="noStrike">
                <a:solidFill>
                  <a:schemeClr val="dk1"/>
                </a:solidFill>
                <a:latin typeface="Calibri"/>
                <a:ea typeface="Calibri"/>
                <a:cs typeface="Calibri"/>
                <a:sym typeface="Calibri"/>
              </a:rPr>
              <a:t>Modeling </a:t>
            </a:r>
          </a:p>
          <a:p>
            <a:pPr indent="-514350" lvl="0" marL="514350" marR="0" rtl="0" algn="l">
              <a:spcBef>
                <a:spcPts val="640"/>
              </a:spcBef>
              <a:spcAft>
                <a:spcPts val="0"/>
              </a:spcAft>
              <a:buClr>
                <a:schemeClr val="dk1"/>
              </a:buClr>
              <a:buSzPct val="100000"/>
              <a:buFont typeface="Arial"/>
              <a:buAutoNum type="arabicPeriod"/>
            </a:pPr>
            <a:r>
              <a:rPr b="0" i="0" lang="en-US" sz="3200" u="none" cap="none" strike="noStrike">
                <a:solidFill>
                  <a:schemeClr val="dk1"/>
                </a:solidFill>
                <a:latin typeface="Calibri"/>
                <a:ea typeface="Calibri"/>
                <a:cs typeface="Calibri"/>
                <a:sym typeface="Calibri"/>
              </a:rPr>
              <a:t>Evaluation</a:t>
            </a:r>
          </a:p>
          <a:p>
            <a:pPr indent="-514350" lvl="0" marL="514350" marR="0" rtl="0" algn="l">
              <a:spcBef>
                <a:spcPts val="640"/>
              </a:spcBef>
              <a:spcAft>
                <a:spcPts val="0"/>
              </a:spcAft>
              <a:buClr>
                <a:schemeClr val="dk1"/>
              </a:buClr>
              <a:buSzPct val="100000"/>
              <a:buFont typeface="Arial"/>
              <a:buAutoNum type="arabicPeriod"/>
            </a:pPr>
            <a:r>
              <a:rPr b="0" i="0" lang="en-US" sz="3200" u="none" cap="none" strike="noStrike">
                <a:solidFill>
                  <a:schemeClr val="dk1"/>
                </a:solidFill>
                <a:latin typeface="Calibri"/>
                <a:ea typeface="Calibri"/>
                <a:cs typeface="Calibri"/>
                <a:sym typeface="Calibri"/>
              </a:rPr>
              <a:t>Output / Deployment</a:t>
            </a:r>
          </a:p>
          <a:p>
            <a:pPr indent="-514350" lvl="0" marL="51435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51" name="Shape 15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