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6"/>
  </p:notesMasterIdLst>
  <p:sldIdLst>
    <p:sldId id="256" r:id="rId2"/>
    <p:sldId id="258" r:id="rId3"/>
    <p:sldId id="259" r:id="rId4"/>
    <p:sldId id="260" r:id="rId5"/>
    <p:sldId id="271" r:id="rId6"/>
    <p:sldId id="261" r:id="rId7"/>
    <p:sldId id="267" r:id="rId8"/>
    <p:sldId id="262" r:id="rId9"/>
    <p:sldId id="263" r:id="rId10"/>
    <p:sldId id="264" r:id="rId11"/>
    <p:sldId id="268" r:id="rId12"/>
    <p:sldId id="265" r:id="rId13"/>
    <p:sldId id="269" r:id="rId14"/>
    <p:sldId id="272" r:id="rId15"/>
    <p:sldId id="273" r:id="rId16"/>
    <p:sldId id="274" r:id="rId17"/>
    <p:sldId id="276" r:id="rId18"/>
    <p:sldId id="277" r:id="rId19"/>
    <p:sldId id="275" r:id="rId20"/>
    <p:sldId id="270" r:id="rId21"/>
    <p:sldId id="278" r:id="rId22"/>
    <p:sldId id="279" r:id="rId23"/>
    <p:sldId id="280" r:id="rId24"/>
    <p:sldId id="25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14" autoAdjust="0"/>
  </p:normalViewPr>
  <p:slideViewPr>
    <p:cSldViewPr showGuides="1">
      <p:cViewPr varScale="1">
        <p:scale>
          <a:sx n="56" d="100"/>
          <a:sy n="56" d="100"/>
        </p:scale>
        <p:origin x="-16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D9306-3B09-40D5-AA46-6BC21A017368}" type="datetimeFigureOut">
              <a:rPr lang="en-US" smtClean="0"/>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B1486-7A35-456D-AF5F-3A4F3F004AB3}" type="slidenum">
              <a:rPr lang="en-US" smtClean="0"/>
              <a:t>‹#›</a:t>
            </a:fld>
            <a:endParaRPr lang="en-US"/>
          </a:p>
        </p:txBody>
      </p:sp>
    </p:spTree>
    <p:extLst>
      <p:ext uri="{BB962C8B-B14F-4D97-AF65-F5344CB8AC3E}">
        <p14:creationId xmlns:p14="http://schemas.microsoft.com/office/powerpoint/2010/main" val="184463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a:t>
            </a:fld>
            <a:endParaRPr lang="en-US"/>
          </a:p>
        </p:txBody>
      </p:sp>
    </p:spTree>
    <p:extLst>
      <p:ext uri="{BB962C8B-B14F-4D97-AF65-F5344CB8AC3E}">
        <p14:creationId xmlns:p14="http://schemas.microsoft.com/office/powerpoint/2010/main" val="83594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10</a:t>
            </a:fld>
            <a:endParaRPr lang="en-US"/>
          </a:p>
        </p:txBody>
      </p:sp>
    </p:spTree>
    <p:extLst>
      <p:ext uri="{BB962C8B-B14F-4D97-AF65-F5344CB8AC3E}">
        <p14:creationId xmlns:p14="http://schemas.microsoft.com/office/powerpoint/2010/main" val="1582580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11</a:t>
            </a:fld>
            <a:endParaRPr lang="en-US"/>
          </a:p>
        </p:txBody>
      </p:sp>
    </p:spTree>
    <p:extLst>
      <p:ext uri="{BB962C8B-B14F-4D97-AF65-F5344CB8AC3E}">
        <p14:creationId xmlns:p14="http://schemas.microsoft.com/office/powerpoint/2010/main" val="128994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12</a:t>
            </a:fld>
            <a:endParaRPr lang="en-US"/>
          </a:p>
        </p:txBody>
      </p:sp>
    </p:spTree>
    <p:extLst>
      <p:ext uri="{BB962C8B-B14F-4D97-AF65-F5344CB8AC3E}">
        <p14:creationId xmlns:p14="http://schemas.microsoft.com/office/powerpoint/2010/main" val="392615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13</a:t>
            </a:fld>
            <a:endParaRPr lang="en-US"/>
          </a:p>
        </p:txBody>
      </p:sp>
    </p:spTree>
    <p:extLst>
      <p:ext uri="{BB962C8B-B14F-4D97-AF65-F5344CB8AC3E}">
        <p14:creationId xmlns:p14="http://schemas.microsoft.com/office/powerpoint/2010/main" val="406755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from a typical week in Fall 2015 revealed that there were 2,189 hours of unused classroom time across the College. With a student, regardless of class level, required to take on average 24 hours a week of class time, a simple calculation (2,189 available classroom hours a week / 24 contact hours required a week per student = 91 students) indicates 91 additional students could be enrolled at Otis if classrooms were used to their fullest potential. Taken at face value, an additional 91 students added to Fall 2015’s census number of 1,161 would suggest a College-wide enrollment capacity of approximately </a:t>
            </a:r>
            <a:r>
              <a:rPr lang="en-US" b="1" dirty="0" smtClean="0"/>
              <a:t>1,252</a:t>
            </a:r>
            <a:r>
              <a:rPr lang="en-US" dirty="0" smtClean="0"/>
              <a:t>.</a:t>
            </a:r>
          </a:p>
          <a:p>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14</a:t>
            </a:fld>
            <a:endParaRPr lang="en-US"/>
          </a:p>
        </p:txBody>
      </p:sp>
    </p:spTree>
    <p:extLst>
      <p:ext uri="{BB962C8B-B14F-4D97-AF65-F5344CB8AC3E}">
        <p14:creationId xmlns:p14="http://schemas.microsoft.com/office/powerpoint/2010/main" val="43906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p>
          <a:p>
            <a:r>
              <a:rPr lang="en-US" dirty="0" smtClean="0"/>
              <a:t>-Removed internship</a:t>
            </a:r>
            <a:r>
              <a:rPr lang="en-US" baseline="0" dirty="0" smtClean="0"/>
              <a:t> and independent study courses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1,235 seats available in scheduled courses in Fall 2015 and undergraduate students being required to take 5-6 courses per semester and graduate students being required to take 4-5 courses per semester, the College-wide average of courses taken in a given semester is 5.5. Therefore, if each course section offered was </a:t>
            </a:r>
            <a:r>
              <a:rPr lang="en-US" i="1" dirty="0" smtClean="0"/>
              <a:t>full</a:t>
            </a:r>
            <a:r>
              <a:rPr lang="en-US" dirty="0" smtClean="0"/>
              <a:t> in Fall 2015 an additional 225 students could be accommodated (1,235 seats available in Fall / 5.5 seats or courses required for each student = 225 additional students). Adding this number to our Fall 2015 census total of 1,161 would suggest a maximum enrollment of </a:t>
            </a:r>
            <a:r>
              <a:rPr lang="en-US" b="1" dirty="0" smtClean="0"/>
              <a:t>1,386</a:t>
            </a:r>
            <a:r>
              <a:rPr lang="en-US" dirty="0" smtClean="0"/>
              <a:t>.</a:t>
            </a:r>
          </a:p>
          <a:p>
            <a:r>
              <a:rPr lang="en-US" baseline="0" dirty="0" err="1" smtClean="0"/>
              <a:t>ourses</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15</a:t>
            </a:fld>
            <a:endParaRPr lang="en-US"/>
          </a:p>
        </p:txBody>
      </p:sp>
    </p:spTree>
    <p:extLst>
      <p:ext uri="{BB962C8B-B14F-4D97-AF65-F5344CB8AC3E}">
        <p14:creationId xmlns:p14="http://schemas.microsoft.com/office/powerpoint/2010/main" val="149594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p>
          <a:p>
            <a:r>
              <a:rPr lang="en-US" sz="1200" kern="1200" dirty="0" smtClean="0">
                <a:solidFill>
                  <a:schemeClr val="tx1"/>
                </a:solidFill>
                <a:effectLst/>
                <a:latin typeface="+mn-lt"/>
                <a:ea typeface="+mn-ea"/>
                <a:cs typeface="+mn-cs"/>
              </a:rPr>
              <a:t>Specifically, each program’s historical maximum enrollment was assumed to occur simultaneously, producing a hypothetical whole College enrollment total. </a:t>
            </a:r>
          </a:p>
          <a:p>
            <a:r>
              <a:rPr lang="en-US" sz="1200" kern="1200" dirty="0" smtClean="0">
                <a:solidFill>
                  <a:schemeClr val="tx1"/>
                </a:solidFill>
                <a:effectLst/>
                <a:latin typeface="+mn-lt"/>
                <a:ea typeface="+mn-ea"/>
                <a:cs typeface="+mn-cs"/>
              </a:rPr>
              <a:t>Through the last 12 years, the College’s overall enrollment has not surpassed 1,226</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16</a:t>
            </a:fld>
            <a:endParaRPr lang="en-US"/>
          </a:p>
        </p:txBody>
      </p:sp>
    </p:spTree>
    <p:extLst>
      <p:ext uri="{BB962C8B-B14F-4D97-AF65-F5344CB8AC3E}">
        <p14:creationId xmlns:p14="http://schemas.microsoft.com/office/powerpoint/2010/main" val="158258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 How would we now</a:t>
            </a:r>
            <a:r>
              <a:rPr lang="en-US" baseline="0" dirty="0" smtClean="0"/>
              <a:t> pinpoint the number.</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17</a:t>
            </a:fld>
            <a:endParaRPr lang="en-US"/>
          </a:p>
        </p:txBody>
      </p:sp>
    </p:spTree>
    <p:extLst>
      <p:ext uri="{BB962C8B-B14F-4D97-AF65-F5344CB8AC3E}">
        <p14:creationId xmlns:p14="http://schemas.microsoft.com/office/powerpoint/2010/main" val="359621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18</a:t>
            </a:fld>
            <a:endParaRPr lang="en-US"/>
          </a:p>
        </p:txBody>
      </p:sp>
    </p:spTree>
    <p:extLst>
      <p:ext uri="{BB962C8B-B14F-4D97-AF65-F5344CB8AC3E}">
        <p14:creationId xmlns:p14="http://schemas.microsoft.com/office/powerpoint/2010/main" val="43087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LAS Topic</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19</a:t>
            </a:fld>
            <a:endParaRPr lang="en-US"/>
          </a:p>
        </p:txBody>
      </p:sp>
    </p:spTree>
    <p:extLst>
      <p:ext uri="{BB962C8B-B14F-4D97-AF65-F5344CB8AC3E}">
        <p14:creationId xmlns:p14="http://schemas.microsoft.com/office/powerpoint/2010/main" val="307901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LAURA</a:t>
            </a:r>
          </a:p>
          <a:p>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2</a:t>
            </a:fld>
            <a:endParaRPr lang="en-US"/>
          </a:p>
        </p:txBody>
      </p:sp>
    </p:spTree>
    <p:extLst>
      <p:ext uri="{BB962C8B-B14F-4D97-AF65-F5344CB8AC3E}">
        <p14:creationId xmlns:p14="http://schemas.microsoft.com/office/powerpoint/2010/main" val="2450980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20</a:t>
            </a:fld>
            <a:endParaRPr lang="en-US"/>
          </a:p>
        </p:txBody>
      </p:sp>
    </p:spTree>
    <p:extLst>
      <p:ext uri="{BB962C8B-B14F-4D97-AF65-F5344CB8AC3E}">
        <p14:creationId xmlns:p14="http://schemas.microsoft.com/office/powerpoint/2010/main" val="275291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21</a:t>
            </a:fld>
            <a:endParaRPr lang="en-US"/>
          </a:p>
        </p:txBody>
      </p:sp>
    </p:spTree>
    <p:extLst>
      <p:ext uri="{BB962C8B-B14F-4D97-AF65-F5344CB8AC3E}">
        <p14:creationId xmlns:p14="http://schemas.microsoft.com/office/powerpoint/2010/main" val="1783984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Laura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ROSA 17% growth over baseline, expected to take at least 10 years of </a:t>
            </a:r>
            <a:r>
              <a:rPr lang="en-US" dirty="0" smtClean="0"/>
              <a:t>growth a few percentage growth </a:t>
            </a:r>
            <a:r>
              <a:rPr lang="en-US" dirty="0" smtClean="0"/>
              <a:t>assuming consistency</a:t>
            </a:r>
          </a:p>
          <a:p>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22</a:t>
            </a:fld>
            <a:endParaRPr lang="en-US"/>
          </a:p>
        </p:txBody>
      </p:sp>
    </p:spTree>
    <p:extLst>
      <p:ext uri="{BB962C8B-B14F-4D97-AF65-F5344CB8AC3E}">
        <p14:creationId xmlns:p14="http://schemas.microsoft.com/office/powerpoint/2010/main" val="2116546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and Rosa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23</a:t>
            </a:fld>
            <a:endParaRPr lang="en-US"/>
          </a:p>
        </p:txBody>
      </p:sp>
    </p:spTree>
    <p:extLst>
      <p:ext uri="{BB962C8B-B14F-4D97-AF65-F5344CB8AC3E}">
        <p14:creationId xmlns:p14="http://schemas.microsoft.com/office/powerpoint/2010/main" val="352292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3</a:t>
            </a:fld>
            <a:endParaRPr lang="en-US"/>
          </a:p>
        </p:txBody>
      </p:sp>
    </p:spTree>
    <p:extLst>
      <p:ext uri="{BB962C8B-B14F-4D97-AF65-F5344CB8AC3E}">
        <p14:creationId xmlns:p14="http://schemas.microsoft.com/office/powerpoint/2010/main" val="112859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4</a:t>
            </a:fld>
            <a:endParaRPr lang="en-US"/>
          </a:p>
        </p:txBody>
      </p:sp>
    </p:spTree>
    <p:extLst>
      <p:ext uri="{BB962C8B-B14F-4D97-AF65-F5344CB8AC3E}">
        <p14:creationId xmlns:p14="http://schemas.microsoft.com/office/powerpoint/2010/main" val="119643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5</a:t>
            </a:fld>
            <a:endParaRPr lang="en-US"/>
          </a:p>
        </p:txBody>
      </p:sp>
    </p:spTree>
    <p:extLst>
      <p:ext uri="{BB962C8B-B14F-4D97-AF65-F5344CB8AC3E}">
        <p14:creationId xmlns:p14="http://schemas.microsoft.com/office/powerpoint/2010/main" val="261564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6</a:t>
            </a:fld>
            <a:endParaRPr lang="en-US"/>
          </a:p>
        </p:txBody>
      </p:sp>
    </p:spTree>
    <p:extLst>
      <p:ext uri="{BB962C8B-B14F-4D97-AF65-F5344CB8AC3E}">
        <p14:creationId xmlns:p14="http://schemas.microsoft.com/office/powerpoint/2010/main" val="12002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7</a:t>
            </a:fld>
            <a:endParaRPr lang="en-US"/>
          </a:p>
        </p:txBody>
      </p:sp>
    </p:spTree>
    <p:extLst>
      <p:ext uri="{BB962C8B-B14F-4D97-AF65-F5344CB8AC3E}">
        <p14:creationId xmlns:p14="http://schemas.microsoft.com/office/powerpoint/2010/main" val="384392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from a typical week in Fall 2015 revealed that there were 2,189 hours of unused classroom time across the College</a:t>
            </a:r>
            <a:r>
              <a:rPr lang="en-US" baseline="0" dirty="0" smtClean="0"/>
              <a:t> between 8am-12:30pm. </a:t>
            </a:r>
            <a:r>
              <a:rPr lang="en-US" dirty="0" smtClean="0"/>
              <a:t> With a student, regardless of class level, required to take on average 24 hours a week of class time, a simple calculation (2,189 available classroom hours a week / 24 contact hours required a week per student = 91 students) indicates 91 additional students could be enrolled at Otis if classrooms were used to their fullest potential. Taken at face value, an additional 91 students added to Fall 2015’s census number of 1,161 would suggest a College-wide enrollment capacity of approximately </a:t>
            </a:r>
            <a:r>
              <a:rPr lang="en-US" b="1" dirty="0" smtClean="0"/>
              <a:t>1,252</a:t>
            </a:r>
            <a:r>
              <a:rPr lang="en-US" dirty="0" smtClean="0"/>
              <a:t>.</a:t>
            </a:r>
          </a:p>
          <a:p>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8</a:t>
            </a:fld>
            <a:endParaRPr lang="en-US"/>
          </a:p>
        </p:txBody>
      </p:sp>
    </p:spTree>
    <p:extLst>
      <p:ext uri="{BB962C8B-B14F-4D97-AF65-F5344CB8AC3E}">
        <p14:creationId xmlns:p14="http://schemas.microsoft.com/office/powerpoint/2010/main" val="43906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Rosa</a:t>
            </a:r>
          </a:p>
          <a:p>
            <a:r>
              <a:rPr lang="en-US" dirty="0" smtClean="0"/>
              <a:t>-Removed internship</a:t>
            </a:r>
            <a:r>
              <a:rPr lang="en-US" baseline="0" dirty="0" smtClean="0"/>
              <a:t> and independent study courses</a:t>
            </a:r>
          </a:p>
          <a:p>
            <a:r>
              <a:rPr lang="en-US" baseline="0" dirty="0" smtClean="0"/>
              <a:t>-Our student information system (Banner) provides data on the maximum enrollment capacity for each course and what the total number of students enrolled is. I simply took the difference between all courses in a given week to obtain the number of seats available in Fall 2015 courses.</a:t>
            </a:r>
            <a:endParaRPr lang="en-US" dirty="0"/>
          </a:p>
        </p:txBody>
      </p:sp>
      <p:sp>
        <p:nvSpPr>
          <p:cNvPr id="4" name="Slide Number Placeholder 3"/>
          <p:cNvSpPr>
            <a:spLocks noGrp="1"/>
          </p:cNvSpPr>
          <p:nvPr>
            <p:ph type="sldNum" sz="quarter" idx="10"/>
          </p:nvPr>
        </p:nvSpPr>
        <p:spPr/>
        <p:txBody>
          <a:bodyPr/>
          <a:lstStyle/>
          <a:p>
            <a:fld id="{B19B1486-7A35-456D-AF5F-3A4F3F004AB3}" type="slidenum">
              <a:rPr lang="en-US" smtClean="0"/>
              <a:t>9</a:t>
            </a:fld>
            <a:endParaRPr lang="en-US"/>
          </a:p>
        </p:txBody>
      </p:sp>
    </p:spTree>
    <p:extLst>
      <p:ext uri="{BB962C8B-B14F-4D97-AF65-F5344CB8AC3E}">
        <p14:creationId xmlns:p14="http://schemas.microsoft.com/office/powerpoint/2010/main" val="149594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B1289A-7D32-4B09-B9F6-101B90673A02}"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0989-7719-4CF8-8741-A1D34C5345D0}" type="slidenum">
              <a:rPr lang="en-US" smtClean="0"/>
              <a:t>‹#›</a:t>
            </a:fld>
            <a:endParaRPr lang="en-US"/>
          </a:p>
        </p:txBody>
      </p:sp>
    </p:spTree>
    <p:extLst>
      <p:ext uri="{BB962C8B-B14F-4D97-AF65-F5344CB8AC3E}">
        <p14:creationId xmlns:p14="http://schemas.microsoft.com/office/powerpoint/2010/main" val="136869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E414684-AB58-438E-A748-FA2901D94578}" type="slidenum">
              <a:rPr lang="es-ES" smtClean="0"/>
              <a:pPr>
                <a:defRPr/>
              </a:pPr>
              <a:t>‹#›</a:t>
            </a:fld>
            <a:endParaRPr lang="es-ES"/>
          </a:p>
        </p:txBody>
      </p:sp>
    </p:spTree>
    <p:extLst>
      <p:ext uri="{BB962C8B-B14F-4D97-AF65-F5344CB8AC3E}">
        <p14:creationId xmlns:p14="http://schemas.microsoft.com/office/powerpoint/2010/main" val="354662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A069222-90C4-44CC-816A-A5A33D192844}" type="slidenum">
              <a:rPr lang="es-ES" smtClean="0"/>
              <a:pPr>
                <a:defRPr/>
              </a:pPr>
              <a:t>‹#›</a:t>
            </a:fld>
            <a:endParaRPr lang="es-ES"/>
          </a:p>
        </p:txBody>
      </p:sp>
    </p:spTree>
    <p:extLst>
      <p:ext uri="{BB962C8B-B14F-4D97-AF65-F5344CB8AC3E}">
        <p14:creationId xmlns:p14="http://schemas.microsoft.com/office/powerpoint/2010/main" val="422154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1130CCB-F92B-49C2-A264-53BC4875FC2B}" type="slidenum">
              <a:rPr lang="es-ES" smtClean="0"/>
              <a:pPr>
                <a:defRPr/>
              </a:pPr>
              <a:t>‹#›</a:t>
            </a:fld>
            <a:endParaRPr lang="es-ES"/>
          </a:p>
        </p:txBody>
      </p:sp>
    </p:spTree>
    <p:extLst>
      <p:ext uri="{BB962C8B-B14F-4D97-AF65-F5344CB8AC3E}">
        <p14:creationId xmlns:p14="http://schemas.microsoft.com/office/powerpoint/2010/main" val="37784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CDD75A5-92E9-49C7-B28B-53DBC26A89E3}" type="slidenum">
              <a:rPr lang="es-ES" smtClean="0"/>
              <a:pPr>
                <a:defRPr/>
              </a:pPr>
              <a:t>‹#›</a:t>
            </a:fld>
            <a:endParaRPr lang="es-ES"/>
          </a:p>
        </p:txBody>
      </p:sp>
    </p:spTree>
    <p:extLst>
      <p:ext uri="{BB962C8B-B14F-4D97-AF65-F5344CB8AC3E}">
        <p14:creationId xmlns:p14="http://schemas.microsoft.com/office/powerpoint/2010/main" val="1243523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D1FCE7F9-03B9-4F74-A2FE-D3CB7EBF7D26}" type="slidenum">
              <a:rPr lang="es-ES" smtClean="0"/>
              <a:pPr>
                <a:defRPr/>
              </a:pPr>
              <a:t>‹#›</a:t>
            </a:fld>
            <a:endParaRPr lang="es-ES"/>
          </a:p>
        </p:txBody>
      </p:sp>
    </p:spTree>
    <p:extLst>
      <p:ext uri="{BB962C8B-B14F-4D97-AF65-F5344CB8AC3E}">
        <p14:creationId xmlns:p14="http://schemas.microsoft.com/office/powerpoint/2010/main" val="1503132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2D9F9707-4894-4577-A0D0-F4152805CC7C}" type="slidenum">
              <a:rPr lang="es-ES" smtClean="0"/>
              <a:pPr>
                <a:defRPr/>
              </a:pPr>
              <a:t>‹#›</a:t>
            </a:fld>
            <a:endParaRPr lang="es-ES"/>
          </a:p>
        </p:txBody>
      </p:sp>
    </p:spTree>
    <p:extLst>
      <p:ext uri="{BB962C8B-B14F-4D97-AF65-F5344CB8AC3E}">
        <p14:creationId xmlns:p14="http://schemas.microsoft.com/office/powerpoint/2010/main" val="16058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7041DE1B-0FD3-4728-87E5-F3EB17D1634A}" type="slidenum">
              <a:rPr lang="es-ES" smtClean="0"/>
              <a:pPr>
                <a:defRPr/>
              </a:pPr>
              <a:t>‹#›</a:t>
            </a:fld>
            <a:endParaRPr lang="es-ES"/>
          </a:p>
        </p:txBody>
      </p:sp>
    </p:spTree>
    <p:extLst>
      <p:ext uri="{BB962C8B-B14F-4D97-AF65-F5344CB8AC3E}">
        <p14:creationId xmlns:p14="http://schemas.microsoft.com/office/powerpoint/2010/main" val="1179112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44AEF728-4328-488E-B35E-1175D49DF39F}" type="slidenum">
              <a:rPr lang="es-ES" smtClean="0"/>
              <a:pPr>
                <a:defRPr/>
              </a:pPr>
              <a:t>‹#›</a:t>
            </a:fld>
            <a:endParaRPr lang="es-ES"/>
          </a:p>
        </p:txBody>
      </p:sp>
    </p:spTree>
    <p:extLst>
      <p:ext uri="{BB962C8B-B14F-4D97-AF65-F5344CB8AC3E}">
        <p14:creationId xmlns:p14="http://schemas.microsoft.com/office/powerpoint/2010/main" val="27369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347C3C30-AB01-4B8F-A7DA-C727E3D02483}" type="slidenum">
              <a:rPr lang="es-ES" smtClean="0"/>
              <a:pPr>
                <a:defRPr/>
              </a:pPr>
              <a:t>‹#›</a:t>
            </a:fld>
            <a:endParaRPr lang="es-ES"/>
          </a:p>
        </p:txBody>
      </p:sp>
    </p:spTree>
    <p:extLst>
      <p:ext uri="{BB962C8B-B14F-4D97-AF65-F5344CB8AC3E}">
        <p14:creationId xmlns:p14="http://schemas.microsoft.com/office/powerpoint/2010/main" val="156482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C8A70E32-66A9-4DA3-A7BD-BBDF54E35C2C}" type="slidenum">
              <a:rPr lang="es-ES" smtClean="0"/>
              <a:pPr>
                <a:defRPr/>
              </a:pPr>
              <a:t>‹#›</a:t>
            </a:fld>
            <a:endParaRPr lang="es-ES"/>
          </a:p>
        </p:txBody>
      </p:sp>
    </p:spTree>
    <p:extLst>
      <p:ext uri="{BB962C8B-B14F-4D97-AF65-F5344CB8AC3E}">
        <p14:creationId xmlns:p14="http://schemas.microsoft.com/office/powerpoint/2010/main" val="381462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E216750-6E8A-4296-8CFB-DE1FDD8E60AA}" type="slidenum">
              <a:rPr lang="es-ES" smtClean="0"/>
              <a:pPr>
                <a:defRPr/>
              </a:pPr>
              <a:t>‹#›</a:t>
            </a:fld>
            <a:endParaRPr lang="es-ES"/>
          </a:p>
        </p:txBody>
      </p:sp>
    </p:spTree>
    <p:extLst>
      <p:ext uri="{BB962C8B-B14F-4D97-AF65-F5344CB8AC3E}">
        <p14:creationId xmlns:p14="http://schemas.microsoft.com/office/powerpoint/2010/main" val="30543296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848600" cy="1470025"/>
          </a:xfrm>
        </p:spPr>
        <p:txBody>
          <a:bodyPr>
            <a:noAutofit/>
          </a:bodyPr>
          <a:lstStyle/>
          <a:p>
            <a:r>
              <a:rPr lang="en-US" sz="3600" dirty="0" smtClean="0">
                <a:latin typeface="Eras Medium ITC" panose="020B0602030504020804" pitchFamily="34" charset="0"/>
              </a:rPr>
              <a:t>An Integrated, Mixed Method Approach to Calculating Institutional Enrollment Capacity</a:t>
            </a:r>
            <a:endParaRPr lang="en-US" sz="3600" dirty="0">
              <a:latin typeface="Eras Medium ITC" panose="020B0602030504020804" pitchFamily="34" charset="0"/>
            </a:endParaRPr>
          </a:p>
        </p:txBody>
      </p:sp>
      <p:sp>
        <p:nvSpPr>
          <p:cNvPr id="3" name="Subtitle 2"/>
          <p:cNvSpPr>
            <a:spLocks noGrp="1"/>
          </p:cNvSpPr>
          <p:nvPr>
            <p:ph type="subTitle" idx="1"/>
          </p:nvPr>
        </p:nvSpPr>
        <p:spPr>
          <a:xfrm>
            <a:off x="1031327" y="5486400"/>
            <a:ext cx="7086600" cy="990600"/>
          </a:xfrm>
        </p:spPr>
        <p:txBody>
          <a:bodyPr>
            <a:noAutofit/>
          </a:bodyPr>
          <a:lstStyle/>
          <a:p>
            <a:pPr algn="ctr"/>
            <a:r>
              <a:rPr lang="en-US" sz="2400" dirty="0" smtClean="0"/>
              <a:t>Laura Kiralla, Ed.D. &amp; Rosa Belerique, M.S.</a:t>
            </a:r>
          </a:p>
          <a:p>
            <a:pPr algn="ctr"/>
            <a:r>
              <a:rPr lang="en-US" sz="2400" dirty="0" smtClean="0"/>
              <a:t>Otis College of Art and Design</a:t>
            </a:r>
            <a:endParaRPr lang="en-US" sz="2400" dirty="0"/>
          </a:p>
        </p:txBody>
      </p:sp>
      <p:pic>
        <p:nvPicPr>
          <p:cNvPr id="1026" name="Picture 2" descr="C:\Users\rbelerique\AppData\Local\Microsoft\Windows\Temporary Internet Files\Content.Outlook\F1F9KHP7\Heros2015_O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9255" cy="261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503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Maximum Enrollment</a:t>
            </a:r>
            <a:endParaRPr lang="en-US" dirty="0"/>
          </a:p>
        </p:txBody>
      </p:sp>
      <p:sp>
        <p:nvSpPr>
          <p:cNvPr id="3" name="Content Placeholder 2"/>
          <p:cNvSpPr>
            <a:spLocks noGrp="1"/>
          </p:cNvSpPr>
          <p:nvPr>
            <p:ph idx="1"/>
          </p:nvPr>
        </p:nvSpPr>
        <p:spPr/>
        <p:txBody>
          <a:bodyPr/>
          <a:lstStyle/>
          <a:p>
            <a:r>
              <a:rPr lang="en-US" dirty="0" smtClean="0"/>
              <a:t>If each program’s historic enrollment maximum occurred simultaneously where would we be?</a:t>
            </a:r>
          </a:p>
          <a:p>
            <a:r>
              <a:rPr lang="en-US" dirty="0" smtClean="0"/>
              <a:t>What has each program been able to sustain over the last 12 years?</a:t>
            </a:r>
          </a:p>
          <a:p>
            <a:endParaRPr lang="en-US" dirty="0" smtClean="0"/>
          </a:p>
          <a:p>
            <a:endParaRPr lang="en-US" dirty="0"/>
          </a:p>
        </p:txBody>
      </p:sp>
    </p:spTree>
    <p:extLst>
      <p:ext uri="{BB962C8B-B14F-4D97-AF65-F5344CB8AC3E}">
        <p14:creationId xmlns:p14="http://schemas.microsoft.com/office/powerpoint/2010/main" val="35743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772400" cy="762000"/>
          </a:xfrm>
        </p:spPr>
        <p:txBody>
          <a:bodyPr/>
          <a:lstStyle/>
          <a:p>
            <a:r>
              <a:rPr lang="en-US" dirty="0" smtClean="0"/>
              <a:t>Qualitative Measure</a:t>
            </a:r>
            <a:endParaRPr lang="en-US" dirty="0"/>
          </a:p>
        </p:txBody>
      </p:sp>
      <p:pic>
        <p:nvPicPr>
          <p:cNvPr id="5122" name="Picture 2" descr="C:\Users\rbelerique\AppData\Local\Microsoft\Windows\Temporary Internet Files\Content.Outlook\F1F9KHP7\student-activites-201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 y="-788276"/>
            <a:ext cx="9138745" cy="61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8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p:txBody>
          <a:bodyPr/>
          <a:lstStyle/>
          <a:p>
            <a:r>
              <a:rPr lang="en-US" dirty="0" smtClean="0"/>
              <a:t>What did all the chairs have to say about what their programs can support?</a:t>
            </a:r>
          </a:p>
          <a:p>
            <a:r>
              <a:rPr lang="en-US" dirty="0" smtClean="0"/>
              <a:t>Considerations</a:t>
            </a:r>
          </a:p>
          <a:p>
            <a:pPr lvl="1"/>
            <a:r>
              <a:rPr lang="en-US" dirty="0" smtClean="0"/>
              <a:t>Block scheduling</a:t>
            </a:r>
          </a:p>
          <a:p>
            <a:pPr lvl="1"/>
            <a:r>
              <a:rPr lang="en-US" dirty="0" smtClean="0"/>
              <a:t>Space availability</a:t>
            </a:r>
          </a:p>
          <a:p>
            <a:pPr lvl="1"/>
            <a:r>
              <a:rPr lang="en-US" dirty="0" smtClean="0"/>
              <a:t>Pedagogy </a:t>
            </a:r>
          </a:p>
          <a:p>
            <a:pPr lvl="1"/>
            <a:r>
              <a:rPr lang="en-US" dirty="0" smtClean="0"/>
              <a:t>Facilitation</a:t>
            </a:r>
          </a:p>
        </p:txBody>
      </p:sp>
    </p:spTree>
    <p:extLst>
      <p:ext uri="{BB962C8B-B14F-4D97-AF65-F5344CB8AC3E}">
        <p14:creationId xmlns:p14="http://schemas.microsoft.com/office/powerpoint/2010/main" val="399604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2600"/>
            <a:ext cx="7772400" cy="850900"/>
          </a:xfrm>
        </p:spPr>
        <p:txBody>
          <a:bodyPr/>
          <a:lstStyle/>
          <a:p>
            <a:r>
              <a:rPr lang="en-US" dirty="0" smtClean="0"/>
              <a:t>Results</a:t>
            </a:r>
            <a:endParaRPr lang="en-US" dirty="0"/>
          </a:p>
        </p:txBody>
      </p:sp>
      <p:pic>
        <p:nvPicPr>
          <p:cNvPr id="6146" name="Picture 2" descr="C:\Users\rbelerique\AppData\Local\Microsoft\Windows\Temporary Internet Files\Content.Outlook\F1F9KHP7\Galef fun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5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Hours and Room Utilization</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7903556" cy="142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3771" y="3733800"/>
            <a:ext cx="3810000" cy="970779"/>
          </a:xfrm>
          <a:prstGeom prst="rect">
            <a:avLst/>
          </a:prstGeom>
          <a:noFill/>
        </p:spPr>
        <p:txBody>
          <a:bodyPr wrap="square" rtlCol="0">
            <a:spAutoFit/>
          </a:bodyPr>
          <a:lstStyle/>
          <a:p>
            <a:pPr algn="ctr">
              <a:lnSpc>
                <a:spcPts val="1700"/>
              </a:lnSpc>
            </a:pPr>
            <a:r>
              <a:rPr lang="en-US" dirty="0" smtClean="0"/>
              <a:t>2,189 available classroom hours</a:t>
            </a:r>
          </a:p>
          <a:p>
            <a:pPr algn="ctr">
              <a:lnSpc>
                <a:spcPts val="1700"/>
              </a:lnSpc>
            </a:pPr>
            <a:endParaRPr lang="en-US" dirty="0"/>
          </a:p>
          <a:p>
            <a:pPr algn="ctr">
              <a:lnSpc>
                <a:spcPts val="1700"/>
              </a:lnSpc>
            </a:pPr>
            <a:r>
              <a:rPr lang="en-US" dirty="0" smtClean="0"/>
              <a:t>24 contact hours required per student</a:t>
            </a:r>
          </a:p>
          <a:p>
            <a:pPr algn="ctr">
              <a:lnSpc>
                <a:spcPts val="1700"/>
              </a:lnSpc>
            </a:pPr>
            <a:endParaRPr lang="en-US" dirty="0"/>
          </a:p>
        </p:txBody>
      </p:sp>
      <p:cxnSp>
        <p:nvCxnSpPr>
          <p:cNvPr id="7" name="Straight Connector 6"/>
          <p:cNvCxnSpPr/>
          <p:nvPr/>
        </p:nvCxnSpPr>
        <p:spPr>
          <a:xfrm>
            <a:off x="1126671" y="41148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qual 7"/>
          <p:cNvSpPr/>
          <p:nvPr/>
        </p:nvSpPr>
        <p:spPr>
          <a:xfrm>
            <a:off x="4572000" y="4038600"/>
            <a:ext cx="381000" cy="180589"/>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TextBox 8"/>
          <p:cNvSpPr txBox="1"/>
          <p:nvPr/>
        </p:nvSpPr>
        <p:spPr>
          <a:xfrm>
            <a:off x="5029200" y="3846010"/>
            <a:ext cx="3505200" cy="746358"/>
          </a:xfrm>
          <a:prstGeom prst="rect">
            <a:avLst/>
          </a:prstGeom>
          <a:noFill/>
        </p:spPr>
        <p:txBody>
          <a:bodyPr wrap="square" rtlCol="0">
            <a:spAutoFit/>
          </a:bodyPr>
          <a:lstStyle/>
          <a:p>
            <a:pPr algn="ctr">
              <a:lnSpc>
                <a:spcPts val="1700"/>
              </a:lnSpc>
            </a:pPr>
            <a:r>
              <a:rPr lang="en-US" dirty="0" smtClean="0"/>
              <a:t>91 additional students added to 1,160 in Fall 2015 for a total of </a:t>
            </a:r>
            <a:r>
              <a:rPr lang="en-US" b="1" dirty="0" smtClean="0"/>
              <a:t>1,252 students.</a:t>
            </a:r>
            <a:endParaRPr lang="en-US" b="1" dirty="0"/>
          </a:p>
        </p:txBody>
      </p:sp>
    </p:spTree>
    <p:extLst>
      <p:ext uri="{BB962C8B-B14F-4D97-AF65-F5344CB8AC3E}">
        <p14:creationId xmlns:p14="http://schemas.microsoft.com/office/powerpoint/2010/main" val="181621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Potential for Class Sections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62" y="1758462"/>
            <a:ext cx="7752475" cy="121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66800" y="3581400"/>
            <a:ext cx="3810000" cy="964367"/>
          </a:xfrm>
          <a:prstGeom prst="rect">
            <a:avLst/>
          </a:prstGeom>
          <a:noFill/>
        </p:spPr>
        <p:txBody>
          <a:bodyPr wrap="square" rtlCol="0">
            <a:spAutoFit/>
          </a:bodyPr>
          <a:lstStyle/>
          <a:p>
            <a:pPr algn="ctr">
              <a:lnSpc>
                <a:spcPts val="1700"/>
              </a:lnSpc>
            </a:pPr>
            <a:r>
              <a:rPr lang="en-US" dirty="0" smtClean="0"/>
              <a:t>1,235 seats available in Fall 2015</a:t>
            </a:r>
          </a:p>
          <a:p>
            <a:pPr algn="ctr">
              <a:lnSpc>
                <a:spcPts val="1700"/>
              </a:lnSpc>
            </a:pPr>
            <a:endParaRPr lang="en-US" dirty="0"/>
          </a:p>
          <a:p>
            <a:pPr algn="ctr">
              <a:lnSpc>
                <a:spcPts val="1700"/>
              </a:lnSpc>
            </a:pPr>
            <a:r>
              <a:rPr lang="en-US" dirty="0" smtClean="0"/>
              <a:t>5.5 courses </a:t>
            </a:r>
            <a:r>
              <a:rPr lang="en-US" dirty="0" smtClean="0"/>
              <a:t>required on average per student</a:t>
            </a:r>
            <a:endParaRPr lang="en-US" dirty="0"/>
          </a:p>
        </p:txBody>
      </p:sp>
      <p:cxnSp>
        <p:nvCxnSpPr>
          <p:cNvPr id="6" name="Straight Connector 5"/>
          <p:cNvCxnSpPr/>
          <p:nvPr/>
        </p:nvCxnSpPr>
        <p:spPr>
          <a:xfrm>
            <a:off x="1295400" y="3957785"/>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qual 8"/>
          <p:cNvSpPr/>
          <p:nvPr/>
        </p:nvSpPr>
        <p:spPr>
          <a:xfrm>
            <a:off x="4762500" y="3845829"/>
            <a:ext cx="381000" cy="180589"/>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0" name="TextBox 9"/>
          <p:cNvSpPr txBox="1"/>
          <p:nvPr/>
        </p:nvSpPr>
        <p:spPr>
          <a:xfrm>
            <a:off x="5185542" y="3759037"/>
            <a:ext cx="3505200" cy="752770"/>
          </a:xfrm>
          <a:prstGeom prst="rect">
            <a:avLst/>
          </a:prstGeom>
          <a:noFill/>
        </p:spPr>
        <p:txBody>
          <a:bodyPr wrap="square" rtlCol="0">
            <a:spAutoFit/>
          </a:bodyPr>
          <a:lstStyle/>
          <a:p>
            <a:pPr algn="ctr">
              <a:lnSpc>
                <a:spcPts val="1700"/>
              </a:lnSpc>
            </a:pPr>
            <a:r>
              <a:rPr lang="en-US" dirty="0" smtClean="0"/>
              <a:t>225 additional students added to 1,160 in Fall 2015 for a total of </a:t>
            </a:r>
            <a:r>
              <a:rPr lang="en-US" b="1" dirty="0" smtClean="0"/>
              <a:t>1,386 students.</a:t>
            </a:r>
            <a:endParaRPr lang="en-US" b="1" dirty="0"/>
          </a:p>
        </p:txBody>
      </p:sp>
    </p:spTree>
    <p:extLst>
      <p:ext uri="{BB962C8B-B14F-4D97-AF65-F5344CB8AC3E}">
        <p14:creationId xmlns:p14="http://schemas.microsoft.com/office/powerpoint/2010/main" val="15294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Maximum Enrollment</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382000" cy="2743200"/>
          </a:xfrm>
          <a:prstGeom prst="rect">
            <a:avLst/>
          </a:prstGeom>
          <a:noFill/>
          <a:ln>
            <a:noFill/>
          </a:ln>
        </p:spPr>
      </p:pic>
    </p:spTree>
    <p:extLst>
      <p:ext uri="{BB962C8B-B14F-4D97-AF65-F5344CB8AC3E}">
        <p14:creationId xmlns:p14="http://schemas.microsoft.com/office/powerpoint/2010/main" val="244353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Overview</a:t>
            </a:r>
            <a:endParaRPr lang="en-US" dirty="0"/>
          </a:p>
        </p:txBody>
      </p:sp>
      <p:pic>
        <p:nvPicPr>
          <p:cNvPr id="4097"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0" y="2031135"/>
            <a:ext cx="2743200" cy="143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3962400"/>
            <a:ext cx="5943600" cy="923330"/>
          </a:xfrm>
          <a:prstGeom prst="rect">
            <a:avLst/>
          </a:prstGeom>
          <a:noFill/>
        </p:spPr>
        <p:txBody>
          <a:bodyPr wrap="square" rtlCol="0">
            <a:spAutoFit/>
          </a:bodyPr>
          <a:lstStyle/>
          <a:p>
            <a:pPr algn="ctr"/>
            <a:r>
              <a:rPr lang="en-US" dirty="0" smtClean="0"/>
              <a:t>The quantitative measure sets the ranges for where we believe with a degree of confidence the true number of our maximum enrollment capacity lies.</a:t>
            </a:r>
            <a:endParaRPr lang="en-US" dirty="0"/>
          </a:p>
        </p:txBody>
      </p:sp>
    </p:spTree>
    <p:extLst>
      <p:ext uri="{BB962C8B-B14F-4D97-AF65-F5344CB8AC3E}">
        <p14:creationId xmlns:p14="http://schemas.microsoft.com/office/powerpoint/2010/main" val="171007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2" y="1600200"/>
            <a:ext cx="2771775" cy="423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874172" y="5334000"/>
            <a:ext cx="1081087"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60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Surprises</a:t>
            </a:r>
            <a:endParaRPr lang="en-US" dirty="0"/>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25695"/>
            <a:ext cx="2621346" cy="400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688146" y="3962400"/>
            <a:ext cx="11124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3352800"/>
            <a:ext cx="3048000" cy="1754326"/>
          </a:xfrm>
          <a:prstGeom prst="rect">
            <a:avLst/>
          </a:prstGeom>
          <a:noFill/>
          <a:ln>
            <a:solidFill>
              <a:schemeClr val="tx1"/>
            </a:solidFill>
            <a:prstDash val="dash"/>
          </a:ln>
        </p:spPr>
        <p:txBody>
          <a:bodyPr wrap="square" rtlCol="0">
            <a:spAutoFit/>
          </a:bodyPr>
          <a:lstStyle/>
          <a:p>
            <a:pPr algn="ctr"/>
            <a:r>
              <a:rPr lang="en-US" dirty="0" smtClean="0"/>
              <a:t>Chair of Liberal Arts and Sciences said they could only accommodate  approx. </a:t>
            </a:r>
            <a:r>
              <a:rPr lang="en-US" b="1" dirty="0" smtClean="0"/>
              <a:t>1,200 </a:t>
            </a:r>
            <a:r>
              <a:rPr lang="en-US" dirty="0" smtClean="0"/>
              <a:t>undergraduate</a:t>
            </a:r>
            <a:r>
              <a:rPr lang="en-US" b="1" dirty="0" smtClean="0"/>
              <a:t> </a:t>
            </a:r>
            <a:r>
              <a:rPr lang="en-US" dirty="0" smtClean="0"/>
              <a:t>students taking a couple LAS courses each, </a:t>
            </a:r>
            <a:r>
              <a:rPr lang="en-US" u="sng" dirty="0" smtClean="0"/>
              <a:t>not 1,276</a:t>
            </a:r>
            <a:r>
              <a:rPr lang="en-US" dirty="0" smtClean="0"/>
              <a:t>.</a:t>
            </a:r>
            <a:endParaRPr lang="en-US" dirty="0"/>
          </a:p>
        </p:txBody>
      </p:sp>
    </p:spTree>
    <p:extLst>
      <p:ext uri="{BB962C8B-B14F-4D97-AF65-F5344CB8AC3E}">
        <p14:creationId xmlns:p14="http://schemas.microsoft.com/office/powerpoint/2010/main" val="375272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belerique\AppData\Local\Microsoft\Windows\Temporary Internet Files\Content.Outlook\F1F9KHP7\otis-expansion-Aerial-Dusk_7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3952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dirty="0" smtClean="0"/>
              <a:t>Otis College of Art and Design</a:t>
            </a:r>
            <a:endParaRPr lang="en-US" dirty="0"/>
          </a:p>
        </p:txBody>
      </p:sp>
      <p:sp>
        <p:nvSpPr>
          <p:cNvPr id="3" name="Content Placeholder 2"/>
          <p:cNvSpPr>
            <a:spLocks noGrp="1"/>
          </p:cNvSpPr>
          <p:nvPr>
            <p:ph idx="1"/>
          </p:nvPr>
        </p:nvSpPr>
        <p:spPr>
          <a:xfrm>
            <a:off x="381000" y="1274519"/>
            <a:ext cx="8382000" cy="4525963"/>
          </a:xfrm>
        </p:spPr>
        <p:txBody>
          <a:bodyPr>
            <a:normAutofit/>
          </a:bodyPr>
          <a:lstStyle/>
          <a:p>
            <a:r>
              <a:rPr lang="en-US" sz="2800" dirty="0" smtClean="0"/>
              <a:t>Small, private art and design college in LA</a:t>
            </a:r>
          </a:p>
          <a:p>
            <a:r>
              <a:rPr lang="en-US" sz="2800" dirty="0" smtClean="0"/>
              <a:t>7 undergraduate and 4 graduate majors</a:t>
            </a:r>
          </a:p>
          <a:p>
            <a:r>
              <a:rPr lang="en-US" sz="2800" dirty="0" smtClean="0"/>
              <a:t>1,160 headcount in Fall 2015</a:t>
            </a:r>
          </a:p>
          <a:p>
            <a:r>
              <a:rPr lang="en-US" sz="2800" dirty="0" smtClean="0"/>
              <a:t>41% Pell recipients in 2015-16; AANAPISI designated</a:t>
            </a:r>
            <a:endParaRPr lang="en-US" sz="2800" dirty="0"/>
          </a:p>
        </p:txBody>
      </p:sp>
    </p:spTree>
    <p:extLst>
      <p:ext uri="{BB962C8B-B14F-4D97-AF65-F5344CB8AC3E}">
        <p14:creationId xmlns:p14="http://schemas.microsoft.com/office/powerpoint/2010/main" val="73852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2600"/>
            <a:ext cx="7772400" cy="850900"/>
          </a:xfrm>
        </p:spPr>
        <p:txBody>
          <a:bodyPr/>
          <a:lstStyle/>
          <a:p>
            <a:r>
              <a:rPr lang="en-US" dirty="0" smtClean="0"/>
              <a:t>Conclusion</a:t>
            </a:r>
            <a:endParaRPr lang="en-US" dirty="0"/>
          </a:p>
        </p:txBody>
      </p:sp>
      <p:pic>
        <p:nvPicPr>
          <p:cNvPr id="7170" name="Picture 2" descr="Image result for Otis College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57605"/>
            <a:ext cx="9296399" cy="621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6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19100" y="1752600"/>
            <a:ext cx="8191500" cy="4525963"/>
          </a:xfrm>
        </p:spPr>
        <p:txBody>
          <a:bodyPr>
            <a:normAutofit/>
          </a:bodyPr>
          <a:lstStyle/>
          <a:p>
            <a:pPr marL="0" indent="0">
              <a:buNone/>
            </a:pPr>
            <a:r>
              <a:rPr lang="en-US" dirty="0" smtClean="0"/>
              <a:t>In order for LAS to meet the UG maximum:</a:t>
            </a:r>
          </a:p>
          <a:p>
            <a:r>
              <a:rPr lang="en-US" sz="2800" dirty="0" smtClean="0"/>
              <a:t>Convert at least 8 teaching studios to Smart Classrooms</a:t>
            </a:r>
          </a:p>
          <a:p>
            <a:r>
              <a:rPr lang="en-US" sz="2800" dirty="0" smtClean="0"/>
              <a:t>Increase the number of online courses</a:t>
            </a:r>
          </a:p>
          <a:p>
            <a:r>
              <a:rPr lang="en-US" sz="2800" dirty="0" smtClean="0"/>
              <a:t>Include a 3 week January term for LAS courses</a:t>
            </a:r>
          </a:p>
          <a:p>
            <a:r>
              <a:rPr lang="en-US" sz="2800" dirty="0" smtClean="0"/>
              <a:t>Offer weekend and evening courses</a:t>
            </a:r>
            <a:endParaRPr lang="en-US" sz="2800" dirty="0"/>
          </a:p>
        </p:txBody>
      </p:sp>
    </p:spTree>
    <p:extLst>
      <p:ext uri="{BB962C8B-B14F-4D97-AF65-F5344CB8AC3E}">
        <p14:creationId xmlns:p14="http://schemas.microsoft.com/office/powerpoint/2010/main" val="3403071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Enrollment Capacity</a:t>
            </a:r>
            <a:endParaRPr lang="en-US" dirty="0"/>
          </a:p>
        </p:txBody>
      </p:sp>
      <p:sp>
        <p:nvSpPr>
          <p:cNvPr id="3" name="Content Placeholder 2"/>
          <p:cNvSpPr>
            <a:spLocks noGrp="1"/>
          </p:cNvSpPr>
          <p:nvPr>
            <p:ph idx="1"/>
          </p:nvPr>
        </p:nvSpPr>
        <p:spPr>
          <a:xfrm>
            <a:off x="457200" y="1676400"/>
            <a:ext cx="8229600" cy="4525963"/>
          </a:xfrm>
        </p:spPr>
        <p:txBody>
          <a:bodyPr/>
          <a:lstStyle/>
          <a:p>
            <a:r>
              <a:rPr lang="en-US" b="1" u="sng" dirty="0" smtClean="0"/>
              <a:t>1,351</a:t>
            </a:r>
            <a:r>
              <a:rPr lang="en-US" dirty="0" smtClean="0"/>
              <a:t> with LAS recommendations</a:t>
            </a:r>
          </a:p>
          <a:p>
            <a:r>
              <a:rPr lang="en-US" b="1" u="sng" dirty="0" smtClean="0"/>
              <a:t>1,276</a:t>
            </a:r>
            <a:r>
              <a:rPr lang="en-US" dirty="0" smtClean="0"/>
              <a:t> with LAS limitations</a:t>
            </a:r>
          </a:p>
        </p:txBody>
      </p:sp>
    </p:spTree>
    <p:extLst>
      <p:ext uri="{BB962C8B-B14F-4D97-AF65-F5344CB8AC3E}">
        <p14:creationId xmlns:p14="http://schemas.microsoft.com/office/powerpoint/2010/main" val="712805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Questions and Discussion</a:t>
            </a:r>
            <a:endParaRPr lang="en-US" dirty="0"/>
          </a:p>
        </p:txBody>
      </p:sp>
    </p:spTree>
    <p:extLst>
      <p:ext uri="{BB962C8B-B14F-4D97-AF65-F5344CB8AC3E}">
        <p14:creationId xmlns:p14="http://schemas.microsoft.com/office/powerpoint/2010/main" val="562488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 Who (Laura)</a:t>
            </a:r>
          </a:p>
          <a:p>
            <a:pPr lvl="1"/>
            <a:r>
              <a:rPr lang="en-US" dirty="0" smtClean="0"/>
              <a:t>Who we are presenters (Laura/Rosa)</a:t>
            </a:r>
          </a:p>
          <a:p>
            <a:pPr lvl="1"/>
            <a:r>
              <a:rPr lang="en-US" dirty="0" smtClean="0"/>
              <a:t>Who we are Otis (Otis demographics) (Laura</a:t>
            </a:r>
            <a:r>
              <a:rPr lang="en-US" smtClean="0"/>
              <a:t>) Ariel </a:t>
            </a:r>
            <a:r>
              <a:rPr lang="en-US" dirty="0" smtClean="0"/>
              <a:t>view</a:t>
            </a:r>
          </a:p>
          <a:p>
            <a:r>
              <a:rPr lang="en-US" dirty="0" smtClean="0"/>
              <a:t>Setting the stage (Laura)</a:t>
            </a:r>
          </a:p>
          <a:p>
            <a:pPr lvl="1"/>
            <a:r>
              <a:rPr lang="en-US" dirty="0" smtClean="0"/>
              <a:t>Why did we do this</a:t>
            </a:r>
          </a:p>
          <a:p>
            <a:r>
              <a:rPr lang="en-US" dirty="0" smtClean="0"/>
              <a:t>Process (Rosa)</a:t>
            </a:r>
          </a:p>
          <a:p>
            <a:pPr lvl="1"/>
            <a:r>
              <a:rPr lang="en-US" dirty="0" smtClean="0"/>
              <a:t>Collaboration</a:t>
            </a:r>
          </a:p>
          <a:p>
            <a:pPr lvl="1"/>
            <a:r>
              <a:rPr lang="en-US" dirty="0" smtClean="0"/>
              <a:t>Methodology</a:t>
            </a:r>
          </a:p>
          <a:p>
            <a:r>
              <a:rPr lang="en-US" dirty="0" smtClean="0"/>
              <a:t>Results (Laura/Rosa)</a:t>
            </a:r>
          </a:p>
          <a:p>
            <a:pPr lvl="1"/>
            <a:r>
              <a:rPr lang="en-US" dirty="0" smtClean="0"/>
              <a:t>Results to practice</a:t>
            </a:r>
          </a:p>
          <a:p>
            <a:pPr lvl="1"/>
            <a:r>
              <a:rPr lang="en-US" dirty="0" smtClean="0"/>
              <a:t>Surprise factors</a:t>
            </a:r>
          </a:p>
          <a:p>
            <a:r>
              <a:rPr lang="en-US" dirty="0" smtClean="0"/>
              <a:t>Questions (10-15 </a:t>
            </a:r>
            <a:r>
              <a:rPr lang="en-US" dirty="0" err="1" smtClean="0"/>
              <a:t>mins</a:t>
            </a:r>
            <a:r>
              <a:rPr lang="en-US" dirty="0" smtClean="0"/>
              <a:t>)</a:t>
            </a:r>
            <a:endParaRPr lang="en-US" dirty="0"/>
          </a:p>
        </p:txBody>
      </p:sp>
    </p:spTree>
    <p:extLst>
      <p:ext uri="{BB962C8B-B14F-4D97-AF65-F5344CB8AC3E}">
        <p14:creationId xmlns:p14="http://schemas.microsoft.com/office/powerpoint/2010/main" val="103203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a:xfrm>
            <a:off x="381000" y="1600200"/>
            <a:ext cx="8382000" cy="4525963"/>
          </a:xfrm>
        </p:spPr>
        <p:txBody>
          <a:bodyPr/>
          <a:lstStyle/>
          <a:p>
            <a:r>
              <a:rPr lang="en-US" dirty="0" smtClean="0"/>
              <a:t>Defining institutional enrollment capacity</a:t>
            </a:r>
          </a:p>
          <a:p>
            <a:r>
              <a:rPr lang="en-US" dirty="0" smtClean="0"/>
              <a:t>Informing: </a:t>
            </a:r>
          </a:p>
          <a:p>
            <a:pPr lvl="1"/>
            <a:r>
              <a:rPr lang="en-US" dirty="0" smtClean="0"/>
              <a:t>Enrollment forecast</a:t>
            </a:r>
          </a:p>
          <a:p>
            <a:pPr lvl="1"/>
            <a:r>
              <a:rPr lang="en-US" dirty="0" smtClean="0"/>
              <a:t>Budget and resource allocation</a:t>
            </a:r>
          </a:p>
          <a:p>
            <a:pPr lvl="1"/>
            <a:r>
              <a:rPr lang="en-US" dirty="0" smtClean="0"/>
              <a:t>Space availability</a:t>
            </a:r>
          </a:p>
          <a:p>
            <a:pPr lvl="1"/>
            <a:r>
              <a:rPr lang="en-US" dirty="0" smtClean="0"/>
              <a:t>Recruitment efforts</a:t>
            </a:r>
          </a:p>
          <a:p>
            <a:endParaRPr lang="en-US" dirty="0" smtClean="0"/>
          </a:p>
          <a:p>
            <a:endParaRPr lang="en-US" dirty="0"/>
          </a:p>
        </p:txBody>
      </p:sp>
    </p:spTree>
    <p:extLst>
      <p:ext uri="{BB962C8B-B14F-4D97-AF65-F5344CB8AC3E}">
        <p14:creationId xmlns:p14="http://schemas.microsoft.com/office/powerpoint/2010/main" val="1315150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989"/>
            <a:ext cx="8229600" cy="914400"/>
          </a:xfrm>
        </p:spPr>
        <p:txBody>
          <a:bodyPr/>
          <a:lstStyle/>
          <a:p>
            <a:r>
              <a:rPr lang="en-US" dirty="0" smtClean="0"/>
              <a:t>Integrated Task Force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471"/>
          <a:stretch/>
        </p:blipFill>
        <p:spPr bwMode="auto">
          <a:xfrm>
            <a:off x="911659" y="1180882"/>
            <a:ext cx="826486" cy="99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687" r="17105" b="7975"/>
          <a:stretch/>
        </p:blipFill>
        <p:spPr bwMode="auto">
          <a:xfrm>
            <a:off x="911658" y="2175015"/>
            <a:ext cx="826486" cy="104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3369"/>
          <a:stretch/>
        </p:blipFill>
        <p:spPr bwMode="auto">
          <a:xfrm>
            <a:off x="912035" y="3224991"/>
            <a:ext cx="826109" cy="102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160" b="20780"/>
          <a:stretch/>
        </p:blipFill>
        <p:spPr bwMode="auto">
          <a:xfrm>
            <a:off x="911659" y="5265102"/>
            <a:ext cx="826486" cy="98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7" descr="Image result for no photo available"/>
          <p:cNvSpPr>
            <a:spLocks noChangeAspect="1" noChangeArrowheads="1"/>
          </p:cNvSpPr>
          <p:nvPr/>
        </p:nvSpPr>
        <p:spPr bwMode="auto">
          <a:xfrm>
            <a:off x="155575" y="-411163"/>
            <a:ext cx="51435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Image result for no photo availa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209" y="4235183"/>
            <a:ext cx="823935" cy="1029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524000"/>
            <a:ext cx="3581400" cy="369332"/>
          </a:xfrm>
          <a:prstGeom prst="rect">
            <a:avLst/>
          </a:prstGeom>
          <a:noFill/>
        </p:spPr>
        <p:txBody>
          <a:bodyPr wrap="square" rtlCol="0">
            <a:spAutoFit/>
          </a:bodyPr>
          <a:lstStyle/>
          <a:p>
            <a:pPr lvl="0"/>
            <a:r>
              <a:rPr lang="en-US" dirty="0"/>
              <a:t>Randall Lavender, Provost</a:t>
            </a:r>
          </a:p>
        </p:txBody>
      </p:sp>
      <p:sp>
        <p:nvSpPr>
          <p:cNvPr id="11" name="TextBox 10"/>
          <p:cNvSpPr txBox="1"/>
          <p:nvPr/>
        </p:nvSpPr>
        <p:spPr>
          <a:xfrm>
            <a:off x="1843966" y="2376837"/>
            <a:ext cx="5029200" cy="646331"/>
          </a:xfrm>
          <a:prstGeom prst="rect">
            <a:avLst/>
          </a:prstGeom>
          <a:noFill/>
        </p:spPr>
        <p:txBody>
          <a:bodyPr wrap="square" rtlCol="0">
            <a:spAutoFit/>
          </a:bodyPr>
          <a:lstStyle/>
          <a:p>
            <a:pPr lvl="0"/>
            <a:r>
              <a:rPr lang="en-US" dirty="0"/>
              <a:t>Laura Kiralla, Vice President for Student Success and Dean of Student Affairs</a:t>
            </a:r>
          </a:p>
        </p:txBody>
      </p:sp>
      <p:sp>
        <p:nvSpPr>
          <p:cNvPr id="12" name="TextBox 11"/>
          <p:cNvSpPr txBox="1"/>
          <p:nvPr/>
        </p:nvSpPr>
        <p:spPr>
          <a:xfrm>
            <a:off x="1865050" y="3425560"/>
            <a:ext cx="5029200" cy="646331"/>
          </a:xfrm>
          <a:prstGeom prst="rect">
            <a:avLst/>
          </a:prstGeom>
          <a:noFill/>
        </p:spPr>
        <p:txBody>
          <a:bodyPr wrap="square" rtlCol="0">
            <a:spAutoFit/>
          </a:bodyPr>
          <a:lstStyle/>
          <a:p>
            <a:r>
              <a:rPr lang="en-US" dirty="0"/>
              <a:t>Kim Russo, Associate Provost for Academic </a:t>
            </a:r>
            <a:r>
              <a:rPr lang="en-US" dirty="0" smtClean="0"/>
              <a:t>Administration</a:t>
            </a:r>
            <a:endParaRPr lang="en-US" dirty="0"/>
          </a:p>
        </p:txBody>
      </p:sp>
      <p:sp>
        <p:nvSpPr>
          <p:cNvPr id="13" name="TextBox 12"/>
          <p:cNvSpPr txBox="1"/>
          <p:nvPr/>
        </p:nvSpPr>
        <p:spPr>
          <a:xfrm>
            <a:off x="1828800" y="4426976"/>
            <a:ext cx="5029200" cy="646331"/>
          </a:xfrm>
          <a:prstGeom prst="rect">
            <a:avLst/>
          </a:prstGeom>
          <a:noFill/>
        </p:spPr>
        <p:txBody>
          <a:bodyPr wrap="square" rtlCol="0">
            <a:spAutoFit/>
          </a:bodyPr>
          <a:lstStyle/>
          <a:p>
            <a:pPr lvl="0"/>
            <a:r>
              <a:rPr lang="en-US" dirty="0"/>
              <a:t>Matthew Gallagher, Dean of Admissions and Financial Aid</a:t>
            </a:r>
          </a:p>
        </p:txBody>
      </p:sp>
      <p:sp>
        <p:nvSpPr>
          <p:cNvPr id="14" name="TextBox 13"/>
          <p:cNvSpPr txBox="1"/>
          <p:nvPr/>
        </p:nvSpPr>
        <p:spPr>
          <a:xfrm>
            <a:off x="1828800" y="5398892"/>
            <a:ext cx="5257800" cy="646331"/>
          </a:xfrm>
          <a:prstGeom prst="rect">
            <a:avLst/>
          </a:prstGeom>
          <a:noFill/>
        </p:spPr>
        <p:txBody>
          <a:bodyPr wrap="square" rtlCol="0">
            <a:spAutoFit/>
          </a:bodyPr>
          <a:lstStyle/>
          <a:p>
            <a:pPr lvl="0"/>
            <a:r>
              <a:rPr lang="en-US" dirty="0"/>
              <a:t>Rosa Belerique, Director of Institutional </a:t>
            </a:r>
            <a:r>
              <a:rPr lang="en-US" dirty="0" smtClean="0"/>
              <a:t>Research and Effectiveness</a:t>
            </a:r>
            <a:endParaRPr lang="en-US" dirty="0"/>
          </a:p>
        </p:txBody>
      </p:sp>
    </p:spTree>
    <p:extLst>
      <p:ext uri="{BB962C8B-B14F-4D97-AF65-F5344CB8AC3E}">
        <p14:creationId xmlns:p14="http://schemas.microsoft.com/office/powerpoint/2010/main" val="759738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2600"/>
            <a:ext cx="7772400" cy="850900"/>
          </a:xfrm>
        </p:spPr>
        <p:txBody>
          <a:bodyPr/>
          <a:lstStyle/>
          <a:p>
            <a:r>
              <a:rPr lang="en-US" dirty="0" smtClean="0"/>
              <a:t>Methodology</a:t>
            </a:r>
            <a:endParaRPr lang="en-US" dirty="0"/>
          </a:p>
        </p:txBody>
      </p:sp>
      <p:pic>
        <p:nvPicPr>
          <p:cNvPr id="3074" name="Picture 2" descr="C:\Users\rbelerique\AppData\Local\Microsoft\Windows\Temporary Internet Files\Content.Outlook\F1F9KHP7\apfelbaum_review_pri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42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marL="0" indent="0">
              <a:buNone/>
            </a:pPr>
            <a:r>
              <a:rPr lang="en-US" dirty="0" smtClean="0"/>
              <a:t>Mixed methods approach in Fall 2015</a:t>
            </a:r>
          </a:p>
          <a:p>
            <a:r>
              <a:rPr lang="en-US" dirty="0" smtClean="0"/>
              <a:t>Quantitative</a:t>
            </a:r>
            <a:endParaRPr lang="en-US" sz="2400" dirty="0" smtClean="0"/>
          </a:p>
          <a:p>
            <a:pPr marL="914400" lvl="1" indent="-457200">
              <a:buFont typeface="+mj-lt"/>
              <a:buAutoNum type="arabicPeriod"/>
            </a:pPr>
            <a:r>
              <a:rPr lang="en-US" sz="2400" dirty="0" smtClean="0"/>
              <a:t>Contact hours and room utilization</a:t>
            </a:r>
          </a:p>
          <a:p>
            <a:pPr marL="914400" lvl="1" indent="-457200">
              <a:buFont typeface="+mj-lt"/>
              <a:buAutoNum type="arabicPeriod"/>
            </a:pPr>
            <a:r>
              <a:rPr lang="en-US" sz="2400" dirty="0" smtClean="0"/>
              <a:t>Enrollment potential for class sections</a:t>
            </a:r>
          </a:p>
          <a:p>
            <a:pPr marL="914400" lvl="1" indent="-457200">
              <a:buFont typeface="+mj-lt"/>
              <a:buAutoNum type="arabicPeriod"/>
            </a:pPr>
            <a:r>
              <a:rPr lang="en-US" sz="2400" dirty="0" smtClean="0"/>
              <a:t>Historic maximum enrollment by academic major</a:t>
            </a:r>
          </a:p>
          <a:p>
            <a:r>
              <a:rPr lang="en-US" dirty="0" smtClean="0"/>
              <a:t>Qualitative</a:t>
            </a:r>
          </a:p>
          <a:p>
            <a:pPr marL="914400" lvl="1" indent="-457200">
              <a:buFont typeface="+mj-lt"/>
              <a:buAutoNum type="arabicPeriod"/>
            </a:pPr>
            <a:r>
              <a:rPr lang="en-US" sz="2400" dirty="0" smtClean="0"/>
              <a:t>Focus groups with Department Chairs</a:t>
            </a:r>
          </a:p>
          <a:p>
            <a:pPr lvl="1"/>
            <a:endParaRPr lang="en-US" dirty="0"/>
          </a:p>
        </p:txBody>
      </p:sp>
    </p:spTree>
    <p:extLst>
      <p:ext uri="{BB962C8B-B14F-4D97-AF65-F5344CB8AC3E}">
        <p14:creationId xmlns:p14="http://schemas.microsoft.com/office/powerpoint/2010/main" val="2212516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638800"/>
            <a:ext cx="7772400" cy="698500"/>
          </a:xfrm>
        </p:spPr>
        <p:txBody>
          <a:bodyPr>
            <a:normAutofit fontScale="90000"/>
          </a:bodyPr>
          <a:lstStyle/>
          <a:p>
            <a:r>
              <a:rPr lang="en-US" dirty="0" smtClean="0"/>
              <a:t>Quantitative Measures</a:t>
            </a:r>
            <a:endParaRPr lang="en-US" dirty="0"/>
          </a:p>
        </p:txBody>
      </p:sp>
      <p:pic>
        <p:nvPicPr>
          <p:cNvPr id="4104" name="Picture 8" descr="Image result for Otis College measu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0" y="5255"/>
            <a:ext cx="9279520" cy="521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08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Hours and Room Utilization</a:t>
            </a:r>
            <a:endParaRPr lang="en-US" dirty="0"/>
          </a:p>
        </p:txBody>
      </p:sp>
      <p:sp>
        <p:nvSpPr>
          <p:cNvPr id="3" name="Content Placeholder 2"/>
          <p:cNvSpPr>
            <a:spLocks noGrp="1"/>
          </p:cNvSpPr>
          <p:nvPr>
            <p:ph idx="1"/>
          </p:nvPr>
        </p:nvSpPr>
        <p:spPr/>
        <p:txBody>
          <a:bodyPr>
            <a:noAutofit/>
          </a:bodyPr>
          <a:lstStyle/>
          <a:p>
            <a:r>
              <a:rPr lang="en-US" sz="3000" dirty="0" smtClean="0"/>
              <a:t>How many more students could we enroll if classrooms were utilized at maximum efficiency?</a:t>
            </a:r>
          </a:p>
          <a:p>
            <a:r>
              <a:rPr lang="en-US" sz="3000" dirty="0" smtClean="0"/>
              <a:t>Analyzed all classroom time available in a typical week in Fall 2015 from 8am-10pm</a:t>
            </a:r>
          </a:p>
          <a:p>
            <a:r>
              <a:rPr lang="en-US" sz="3000" dirty="0" smtClean="0"/>
              <a:t>Equation:</a:t>
            </a:r>
          </a:p>
          <a:p>
            <a:pPr marL="0" indent="0">
              <a:buNone/>
            </a:pPr>
            <a:endParaRPr lang="en-US" sz="3000"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8199723"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301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Potential for Class Sections</a:t>
            </a:r>
            <a:endParaRPr lang="en-US" dirty="0"/>
          </a:p>
        </p:txBody>
      </p:sp>
      <p:sp>
        <p:nvSpPr>
          <p:cNvPr id="3" name="Content Placeholder 2"/>
          <p:cNvSpPr>
            <a:spLocks noGrp="1"/>
          </p:cNvSpPr>
          <p:nvPr>
            <p:ph idx="1"/>
          </p:nvPr>
        </p:nvSpPr>
        <p:spPr/>
        <p:txBody>
          <a:bodyPr/>
          <a:lstStyle/>
          <a:p>
            <a:r>
              <a:rPr lang="en-US" dirty="0" smtClean="0"/>
              <a:t>How many classes are under-enrolled?</a:t>
            </a:r>
          </a:p>
          <a:p>
            <a:r>
              <a:rPr lang="en-US" dirty="0" smtClean="0"/>
              <a:t>Which classes are over-enrolled?</a:t>
            </a:r>
          </a:p>
          <a:p>
            <a:r>
              <a:rPr lang="en-US" dirty="0" smtClean="0"/>
              <a:t>Where could consolidation or cancellation occur for maximum efficiency?</a:t>
            </a:r>
          </a:p>
          <a:p>
            <a:r>
              <a:rPr lang="en-US" dirty="0" smtClean="0"/>
              <a:t>Equation: </a:t>
            </a:r>
          </a:p>
          <a:p>
            <a:pPr marL="0" indent="0">
              <a:buNone/>
            </a:pP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0"/>
            <a:ext cx="7086600" cy="110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19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TotalTime>
  <Words>1031</Words>
  <Application>Microsoft Office PowerPoint</Application>
  <PresentationFormat>On-screen Show (4:3)</PresentationFormat>
  <Paragraphs>148</Paragraphs>
  <Slides>24</Slides>
  <Notes>23</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An Integrated, Mixed Method Approach to Calculating Institutional Enrollment Capacity</vt:lpstr>
      <vt:lpstr>Otis College of Art and Design</vt:lpstr>
      <vt:lpstr>Setting the Stage</vt:lpstr>
      <vt:lpstr>Integrated Task Force</vt:lpstr>
      <vt:lpstr>Methodology</vt:lpstr>
      <vt:lpstr>Methodology</vt:lpstr>
      <vt:lpstr>Quantitative Measures</vt:lpstr>
      <vt:lpstr>Contact Hours and Room Utilization</vt:lpstr>
      <vt:lpstr>Enrollment Potential for Class Sections</vt:lpstr>
      <vt:lpstr>Historic Maximum Enrollment</vt:lpstr>
      <vt:lpstr>Qualitative Measure</vt:lpstr>
      <vt:lpstr>Focus Groups</vt:lpstr>
      <vt:lpstr>Results</vt:lpstr>
      <vt:lpstr>Contact Hours and Room Utilization</vt:lpstr>
      <vt:lpstr>Enrollment Potential for Class Sections</vt:lpstr>
      <vt:lpstr>Historic Maximum Enrollment</vt:lpstr>
      <vt:lpstr>Quantitative Overview</vt:lpstr>
      <vt:lpstr>Focus Groups</vt:lpstr>
      <vt:lpstr>Surprises</vt:lpstr>
      <vt:lpstr>Conclusion</vt:lpstr>
      <vt:lpstr>Recommendations</vt:lpstr>
      <vt:lpstr>Maximum Enrollment Capacity</vt:lpstr>
      <vt:lpstr>Questions and Discussion</vt:lpstr>
      <vt:lpstr>Agenda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Rosa Belerique</dc:creator>
  <cp:lastModifiedBy>Rosa Belerique</cp:lastModifiedBy>
  <cp:revision>57</cp:revision>
  <dcterms:created xsi:type="dcterms:W3CDTF">2016-11-01T20:44:29Z</dcterms:created>
  <dcterms:modified xsi:type="dcterms:W3CDTF">2016-11-17T04:45:18Z</dcterms:modified>
</cp:coreProperties>
</file>