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8"/>
  </p:notesMasterIdLst>
  <p:sldIdLst>
    <p:sldId id="257" r:id="rId6"/>
    <p:sldId id="293" r:id="rId7"/>
    <p:sldId id="294" r:id="rId8"/>
    <p:sldId id="295" r:id="rId9"/>
    <p:sldId id="296" r:id="rId10"/>
    <p:sldId id="273" r:id="rId11"/>
    <p:sldId id="277" r:id="rId12"/>
    <p:sldId id="276" r:id="rId13"/>
    <p:sldId id="284" r:id="rId14"/>
    <p:sldId id="286" r:id="rId15"/>
    <p:sldId id="289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A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89660" autoAdjust="0"/>
  </p:normalViewPr>
  <p:slideViewPr>
    <p:cSldViewPr snapToGrid="0" snapToObjects="1">
      <p:cViewPr varScale="1">
        <p:scale>
          <a:sx n="80" d="100"/>
          <a:sy n="80" d="100"/>
        </p:scale>
        <p:origin x="9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Grande"/>
              </a:defRPr>
            </a:lvl1pPr>
          </a:lstStyle>
          <a:p>
            <a:fld id="{CE9ED093-28CE-AB4F-A676-142DA1F48344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Grande"/>
              </a:defRPr>
            </a:lvl1pPr>
          </a:lstStyle>
          <a:p>
            <a:fld id="{73E778FD-75D4-8D48-B16F-36FF679F8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0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Lucida Grand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Lucida Grande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Lucida Grande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Lucida Grande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Lucida Grande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7DD63-788D-5E48-9E53-10EC24D09C8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90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Enrollment and</a:t>
            </a:r>
            <a:r>
              <a:rPr lang="en-US" baseline="0" dirty="0"/>
              <a:t> first term enrollment (SB15=1) by term and ethnicity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publish to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78FD-75D4-8D48-B16F-36FF679F83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7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78FD-75D4-8D48-B16F-36FF679F83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2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publish to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78FD-75D4-8D48-B16F-36FF679F83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3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0561"/>
            <a:ext cx="7772400" cy="18398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5839"/>
            <a:ext cx="6400800" cy="1912961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690255"/>
            <a:ext cx="7543800" cy="263485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4" y="285276"/>
            <a:ext cx="2478770" cy="10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5" y="235723"/>
            <a:ext cx="8409710" cy="8818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44236" y="1574801"/>
            <a:ext cx="8104909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6" y="1283856"/>
            <a:ext cx="8409710" cy="4585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5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75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2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4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B13DC7D-B345-4A57-8874-A51E021424E9}" type="datetime1">
              <a:rPr lang="en-US" smtClean="0">
                <a:solidFill>
                  <a:prstClr val="black"/>
                </a:solidFill>
              </a:rPr>
              <a:t>11/22/2016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209"/>
            <a:ext cx="8229600" cy="4351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82BC6BC-7152-4C89-BE71-D7644C0B9C20}" type="datetime1">
              <a:rPr lang="en-US" smtClean="0">
                <a:solidFill>
                  <a:prstClr val="black"/>
                </a:solidFill>
              </a:rPr>
              <a:t>11/22/2016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6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9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Grande"/>
              </a:defRPr>
            </a:lvl1pPr>
          </a:lstStyle>
          <a:p>
            <a:fld id="{6C655F04-8DEB-D443-A7BC-4496E45DD01B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ucida Grand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Grande"/>
              </a:defRPr>
            </a:lvl1pPr>
          </a:lstStyle>
          <a:p>
            <a:fld id="{992DDA7D-931F-EA46-A1D4-0D153F2AD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nuv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05675" y="5638800"/>
            <a:ext cx="16176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ect">
            <a:avLst/>
          </a:prstGeom>
          <a:solidFill>
            <a:srgbClr val="2B3358"/>
          </a:solidFill>
          <a:ln w="9525">
            <a:noFill/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Lucida Grande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6333792" y="6629400"/>
            <a:ext cx="26292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Lucida Grande"/>
              </a:rPr>
              <a:t>2016 Nuventive Users Conference</a:t>
            </a:r>
          </a:p>
        </p:txBody>
      </p:sp>
      <p:pic>
        <p:nvPicPr>
          <p:cNvPr id="10" name="Picture 5" descr="trianglesGRADIENT.psd"/>
          <p:cNvPicPr>
            <a:picLocks noChangeAspect="1"/>
          </p:cNvPicPr>
          <p:nvPr userDrawn="1"/>
        </p:nvPicPr>
        <p:blipFill>
          <a:blip r:embed="rId14"/>
          <a:srcRect t="29834"/>
          <a:stretch>
            <a:fillRect/>
          </a:stretch>
        </p:blipFill>
        <p:spPr bwMode="auto">
          <a:xfrm>
            <a:off x="0" y="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ucida Grand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ucida Grand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ucida Grand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Grand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Grand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Grand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387" y="286604"/>
            <a:ext cx="8542713" cy="887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387" y="1308847"/>
            <a:ext cx="8542713" cy="48140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6347" y="1174376"/>
            <a:ext cx="80104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694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" y="6413259"/>
            <a:ext cx="1099358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712451"/>
            <a:ext cx="7772400" cy="1805260"/>
          </a:xfrm>
        </p:spPr>
        <p:txBody>
          <a:bodyPr>
            <a:normAutofit/>
          </a:bodyPr>
          <a:lstStyle/>
          <a:p>
            <a:r>
              <a:rPr lang="en-US" dirty="0"/>
              <a:t>Power </a:t>
            </a:r>
            <a:r>
              <a:rPr lang="en-US" dirty="0" smtClean="0"/>
              <a:t>BI Solutions for </a:t>
            </a:r>
            <a:r>
              <a:rPr lang="en-US" dirty="0"/>
              <a:t>California Colleges</a:t>
            </a: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>
            <a:off x="1016758" y="3517711"/>
            <a:ext cx="6400800" cy="1274195"/>
          </a:xfrm>
        </p:spPr>
        <p:txBody>
          <a:bodyPr lIns="0" tIns="0" rIns="0" bIns="0"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ea typeface="ＭＳ Ｐゴシック" pitchFamily="-65" charset="-128"/>
              <a:cs typeface="Lucida Grande"/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rgbClr val="8EAB9A"/>
                </a:solidFill>
                <a:ea typeface="ＭＳ Ｐゴシック" pitchFamily="-65" charset="-128"/>
                <a:cs typeface="Lucida Grande"/>
              </a:rPr>
              <a:t>Joe McGinn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  <a:cs typeface="Lucida Grande"/>
              </a:rPr>
              <a:t>Microsoft Enterprise Platform Architect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  <a:cs typeface="Lucida Grande"/>
              </a:rPr>
              <a:t>Nuventive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BI Templates</a:t>
            </a:r>
          </a:p>
        </p:txBody>
      </p:sp>
    </p:spTree>
    <p:extLst>
      <p:ext uri="{BB962C8B-B14F-4D97-AF65-F5344CB8AC3E}">
        <p14:creationId xmlns:p14="http://schemas.microsoft.com/office/powerpoint/2010/main" val="2885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572"/>
            <a:ext cx="8229600" cy="4529959"/>
          </a:xfrm>
        </p:spPr>
        <p:txBody>
          <a:bodyPr>
            <a:normAutofit/>
          </a:bodyPr>
          <a:lstStyle/>
          <a:p>
            <a:r>
              <a:rPr lang="en-US" dirty="0"/>
              <a:t>Simple, quick and highly customizable reporting of disaggregated MIS data elements in Power BI.</a:t>
            </a:r>
          </a:p>
          <a:p>
            <a:r>
              <a:rPr lang="en-US" dirty="0"/>
              <a:t>Automate redundant, manually intensive and error prone data staging efforts.</a:t>
            </a:r>
          </a:p>
          <a:p>
            <a:r>
              <a:rPr lang="en-US" dirty="0"/>
              <a:t>Free up valuable analyst cycles to focus on new, strategic institutional insights to improve student outcomes. </a:t>
            </a:r>
          </a:p>
        </p:txBody>
      </p:sp>
    </p:spTree>
    <p:extLst>
      <p:ext uri="{BB962C8B-B14F-4D97-AF65-F5344CB8AC3E}">
        <p14:creationId xmlns:p14="http://schemas.microsoft.com/office/powerpoint/2010/main" val="20670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572"/>
            <a:ext cx="8229600" cy="4529959"/>
          </a:xfrm>
        </p:spPr>
        <p:txBody>
          <a:bodyPr>
            <a:normAutofit/>
          </a:bodyPr>
          <a:lstStyle/>
          <a:p>
            <a:r>
              <a:rPr lang="en-US" dirty="0"/>
              <a:t>Complex measures handled in the semantic model (MDX/DAX)</a:t>
            </a:r>
          </a:p>
          <a:p>
            <a:r>
              <a:rPr lang="en-US" dirty="0"/>
              <a:t>Easily extendable to non-MIS data sources.</a:t>
            </a:r>
          </a:p>
          <a:p>
            <a:r>
              <a:rPr lang="en-US" dirty="0"/>
              <a:t>Fully deployed in 1-2 days…we’re told it saves the colleges using it more time than that every month.</a:t>
            </a:r>
          </a:p>
        </p:txBody>
      </p:sp>
    </p:spTree>
    <p:extLst>
      <p:ext uri="{BB962C8B-B14F-4D97-AF65-F5344CB8AC3E}">
        <p14:creationId xmlns:p14="http://schemas.microsoft.com/office/powerpoint/2010/main" val="29188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 Demo Lie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6" y="2662119"/>
            <a:ext cx="3864077" cy="2563171"/>
          </a:xfrm>
        </p:spPr>
      </p:pic>
      <p:sp>
        <p:nvSpPr>
          <p:cNvPr id="5" name="TextBox 4"/>
          <p:cNvSpPr txBox="1"/>
          <p:nvPr/>
        </p:nvSpPr>
        <p:spPr>
          <a:xfrm>
            <a:off x="174522" y="1590084"/>
            <a:ext cx="879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to have a tax free MILLION DOLLARS!!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3641" y="2761661"/>
            <a:ext cx="37251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FIRST!</a:t>
            </a:r>
            <a:endParaRPr lang="en-US" sz="2400" b="1" i="1" dirty="0"/>
          </a:p>
          <a:p>
            <a:r>
              <a:rPr lang="en-US" sz="2800" i="1" dirty="0"/>
              <a:t>	</a:t>
            </a:r>
            <a:r>
              <a:rPr lang="en-US" sz="1100" i="1" dirty="0"/>
              <a:t>…Get a million dollars</a:t>
            </a:r>
          </a:p>
          <a:p>
            <a:r>
              <a:rPr lang="en-US" sz="3600" b="1" i="1" dirty="0"/>
              <a:t>THEN…….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522" y="1716637"/>
            <a:ext cx="83007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All of these beautiful, robust, interactive, web-based dashboards and reports can be yours today!!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We’ve removed ALL the complexity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Just plug in, turn on, </a:t>
            </a:r>
            <a:r>
              <a:rPr lang="en-US" sz="1600" dirty="0"/>
              <a:t>connect to all your data</a:t>
            </a:r>
            <a:r>
              <a:rPr lang="en-US" sz="32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…and brace for stardom as you begin to uncover incredible new insights that transform your institution…and probably the WORLD!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5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 </a:t>
            </a:r>
            <a:r>
              <a:rPr lang="en-US" b="1" dirty="0"/>
              <a:t>HAS</a:t>
            </a:r>
            <a:r>
              <a:rPr lang="en-US" dirty="0"/>
              <a:t> come a long way in a short time.</a:t>
            </a:r>
          </a:p>
          <a:p>
            <a:pPr marL="457200" lvl="1" indent="0">
              <a:buNone/>
            </a:pPr>
            <a:r>
              <a:rPr lang="en-US" dirty="0"/>
              <a:t>…so much so Gartner has completely redefined it.</a:t>
            </a:r>
          </a:p>
          <a:p>
            <a:r>
              <a:rPr lang="en-US" dirty="0"/>
              <a:t>The cloud </a:t>
            </a:r>
            <a:r>
              <a:rPr lang="en-US" b="1" dirty="0"/>
              <a:t>DOES</a:t>
            </a:r>
            <a:r>
              <a:rPr lang="en-US" dirty="0"/>
              <a:t> change everything.</a:t>
            </a:r>
          </a:p>
          <a:p>
            <a:r>
              <a:rPr lang="en-US" dirty="0"/>
              <a:t>Creating robust, interactive dashboards over your data and uncovering new strategic insights </a:t>
            </a:r>
            <a:r>
              <a:rPr lang="en-US" b="1" dirty="0"/>
              <a:t>IS</a:t>
            </a:r>
            <a:r>
              <a:rPr lang="en-US" dirty="0"/>
              <a:t> easier than it’s ever been.</a:t>
            </a:r>
          </a:p>
          <a:p>
            <a:r>
              <a:rPr lang="en-US" dirty="0"/>
              <a:t>…</a:t>
            </a:r>
            <a:r>
              <a:rPr lang="en-US" b="1" dirty="0"/>
              <a:t>BUT</a:t>
            </a:r>
            <a:r>
              <a:rPr lang="en-US" dirty="0"/>
              <a:t> getting the data together is </a:t>
            </a:r>
            <a:r>
              <a:rPr lang="en-US" b="1" dirty="0"/>
              <a:t>STILL COMPLEX</a:t>
            </a:r>
            <a:r>
              <a:rPr lang="en-US" dirty="0"/>
              <a:t>…and </a:t>
            </a:r>
            <a:r>
              <a:rPr lang="en-US" b="1" dirty="0"/>
              <a:t>TIME CONSUMING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6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Tools are Better Than 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Power BI and Tableau</a:t>
            </a:r>
          </a:p>
          <a:p>
            <a:pPr lvl="1"/>
            <a:r>
              <a:rPr lang="en-US" dirty="0"/>
              <a:t>Both are robust and easy to use.  </a:t>
            </a:r>
          </a:p>
          <a:p>
            <a:pPr lvl="1"/>
            <a:r>
              <a:rPr lang="en-US" dirty="0"/>
              <a:t>Both are great if you have a mature EDW to plug in.</a:t>
            </a:r>
          </a:p>
          <a:p>
            <a:r>
              <a:rPr lang="en-US" dirty="0"/>
              <a:t>Tableau has best visuals, but…</a:t>
            </a:r>
          </a:p>
          <a:p>
            <a:pPr marL="457200" lvl="1" indent="0">
              <a:buNone/>
            </a:pPr>
            <a:r>
              <a:rPr lang="en-US" dirty="0"/>
              <a:t>	…not a great ‘mashup’ tool and can get expensive.</a:t>
            </a:r>
          </a:p>
          <a:p>
            <a:r>
              <a:rPr lang="en-US" dirty="0"/>
              <a:t>Power BI visuals catching up quickly and also an EPIC mashup tool.</a:t>
            </a:r>
          </a:p>
          <a:p>
            <a:r>
              <a:rPr lang="en-US" dirty="0"/>
              <a:t>… but Power BI Templates + Azure Automation + ADLA + ADLS + ADF changes everything!</a:t>
            </a:r>
          </a:p>
        </p:txBody>
      </p:sp>
    </p:spTree>
    <p:extLst>
      <p:ext uri="{BB962C8B-B14F-4D97-AF65-F5344CB8AC3E}">
        <p14:creationId xmlns:p14="http://schemas.microsoft.com/office/powerpoint/2010/main" val="3936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BI Mashups</a:t>
            </a:r>
          </a:p>
        </p:txBody>
      </p:sp>
    </p:spTree>
    <p:extLst>
      <p:ext uri="{BB962C8B-B14F-4D97-AF65-F5344CB8AC3E}">
        <p14:creationId xmlns:p14="http://schemas.microsoft.com/office/powerpoint/2010/main" val="10472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773" y="320482"/>
            <a:ext cx="7983988" cy="141395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IE/IR’s Highest and Best Use?!?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2771" y="1515227"/>
            <a:ext cx="3703320" cy="552212"/>
          </a:xfrm>
        </p:spPr>
        <p:txBody>
          <a:bodyPr/>
          <a:lstStyle/>
          <a:p>
            <a:r>
              <a:rPr lang="en-US" dirty="0"/>
              <a:t>Mashup: </a:t>
            </a:r>
            <a:r>
              <a:rPr lang="en-US" sz="2000" b="0" dirty="0"/>
              <a:t>Days to Analysis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860339" y="1533557"/>
            <a:ext cx="4506421" cy="552212"/>
          </a:xfrm>
        </p:spPr>
        <p:txBody>
          <a:bodyPr/>
          <a:lstStyle/>
          <a:p>
            <a:r>
              <a:rPr lang="en-US" dirty="0"/>
              <a:t>Template:</a:t>
            </a:r>
            <a:r>
              <a:rPr lang="en-US" b="0" dirty="0"/>
              <a:t> </a:t>
            </a:r>
            <a:r>
              <a:rPr lang="en-US" sz="2000" b="0" dirty="0"/>
              <a:t>Minutes to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2772" y="2286648"/>
            <a:ext cx="2910663" cy="1413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39" y="2139038"/>
            <a:ext cx="4952988" cy="328167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129130" y="2993626"/>
            <a:ext cx="1578935" cy="1363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73" y="3700602"/>
            <a:ext cx="3223513" cy="17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594359"/>
            <a:ext cx="2774626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Jump Straight to Creating  Insightful, Interactive Visuals in Power BI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Publish &amp; Share in Multiple Places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501" y="594359"/>
            <a:ext cx="4505609" cy="61225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081528"/>
            <a:ext cx="2400300" cy="3223676"/>
          </a:xfrm>
        </p:spPr>
        <p:txBody>
          <a:bodyPr>
            <a:norm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Power BI Service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Embedded in web sites (IE, CCCCO, etc.)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Apps like Nuventive’s Action Point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AB73BC-B049-4115-A692-8D63A059BFB8}" type="slidenum">
              <a:rPr lang="en-US" sz="1350" kern="0">
                <a:solidFill>
                  <a:srgbClr val="344068"/>
                </a:solidFill>
              </a:rPr>
              <a:pPr defTabSz="685800"/>
              <a:t>7</a:t>
            </a:fld>
            <a:endParaRPr lang="en-US" sz="1350" kern="0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03019"/>
            <a:ext cx="2400300" cy="1236336"/>
          </a:xfrm>
        </p:spPr>
        <p:txBody>
          <a:bodyPr/>
          <a:lstStyle/>
          <a:p>
            <a:r>
              <a:rPr lang="en-US" dirty="0"/>
              <a:t>Simple, Self-Help Data Refresh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Simply drag/drop raw MIS files into (free) Azure Explorer app on the desktop…that’s it!</a:t>
            </a:r>
          </a:p>
          <a:p>
            <a:r>
              <a:rPr lang="en-US" dirty="0">
                <a:solidFill>
                  <a:schemeClr val="bg1"/>
                </a:solidFill>
              </a:rPr>
              <a:t>All MIS DED field values already stored in Azure SQL Database</a:t>
            </a:r>
          </a:p>
          <a:p>
            <a:r>
              <a:rPr lang="en-US" dirty="0">
                <a:solidFill>
                  <a:schemeClr val="bg1"/>
                </a:solidFill>
              </a:rPr>
              <a:t>Semantic model contains relationships, measures and KPI calculations.</a:t>
            </a:r>
          </a:p>
          <a:p>
            <a:r>
              <a:rPr lang="en-US" dirty="0">
                <a:solidFill>
                  <a:schemeClr val="bg1"/>
                </a:solidFill>
              </a:rPr>
              <a:t>Updated MIS files are automatically run through the semantic model and reflected in all published datasets, dashboards &amp; reports.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" y="3017519"/>
            <a:ext cx="310611" cy="310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" y="3575930"/>
            <a:ext cx="308610" cy="338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0" y="4100622"/>
            <a:ext cx="337638" cy="3086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AB73BC-B049-4115-A692-8D63A059BFB8}" type="slidenum">
              <a:rPr lang="en-US" sz="1350" kern="0">
                <a:solidFill>
                  <a:srgbClr val="344068"/>
                </a:solidFill>
              </a:rPr>
              <a:pPr defTabSz="685800"/>
              <a:t>8</a:t>
            </a:fld>
            <a:endParaRPr lang="en-US" sz="1350" kern="0" dirty="0">
              <a:solidFill>
                <a:srgbClr val="34406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877" y="1777369"/>
            <a:ext cx="5640575" cy="3367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02" y="4240050"/>
            <a:ext cx="308610" cy="338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192" y="2863214"/>
            <a:ext cx="337638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6616" y="362259"/>
            <a:ext cx="8010144" cy="70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38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End to End: College Level Solution</a:t>
            </a:r>
            <a:endParaRPr kumimoji="0" lang="en-US" sz="3600" b="0" i="0" u="none" strike="noStrike" kern="1200" cap="none" spc="-38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76088" y="1447137"/>
            <a:ext cx="3196412" cy="41209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36" marR="0" lvl="1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 files uploaded to secure Azure Storage Account</a:t>
            </a:r>
          </a:p>
          <a:p>
            <a:pPr marL="288036" marR="0" lvl="1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ETL via Azure Data Lake Analytics</a:t>
            </a:r>
          </a:p>
          <a:p>
            <a:pPr marL="425196" marR="0" lvl="2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Grabs raw MIS files</a:t>
            </a:r>
          </a:p>
          <a:p>
            <a:pPr marL="425196" marR="0" lvl="2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 in ADLA utilizing U-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25196" marR="0" lvl="2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Drops processed files back to Azure Storage Account</a:t>
            </a:r>
          </a:p>
          <a:p>
            <a:pPr marL="288036" marR="0" lvl="1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Semantic model hosted directly in Power BI</a:t>
            </a:r>
          </a:p>
          <a:p>
            <a:pPr marL="425196" marR="0" lvl="2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relationships and measure definitions</a:t>
            </a:r>
          </a:p>
          <a:p>
            <a:pPr marL="425196" marR="0" lvl="2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Pulls processed MIS files from Azure Storage</a:t>
            </a:r>
          </a:p>
          <a:p>
            <a:pPr marL="425196" marR="0" lvl="2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Pulls dimension data directly from Azure SQL</a:t>
            </a:r>
          </a:p>
          <a:p>
            <a:pPr marL="288036" marR="0" lvl="1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and all reports auto-refresh</a:t>
            </a:r>
          </a:p>
          <a:p>
            <a:pPr marL="288036" marR="0" lvl="1" indent="-13716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lang="en-US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Role based and row-level security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660699" y="6446838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659205"/>
            <a:ext cx="4977148" cy="38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Port Power Point Template" id="{4EC16C10-FAB7-48C4-8D07-0D7F98F65F45}" vid="{6D1E2952-C537-4BF0-834B-CEC0F3F4EA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B59AB63FAD942B44BAC37CD790946" ma:contentTypeVersion="3" ma:contentTypeDescription="Create a new document." ma:contentTypeScope="" ma:versionID="1ba410785ad4f478ee69544a27294130">
  <xsd:schema xmlns:xsd="http://www.w3.org/2001/XMLSchema" xmlns:xs="http://www.w3.org/2001/XMLSchema" xmlns:p="http://schemas.microsoft.com/office/2006/metadata/properties" xmlns:ns2="17b4f522-659e-4748-ad62-3ed9e71c0bde" targetNamespace="http://schemas.microsoft.com/office/2006/metadata/properties" ma:root="true" ma:fieldsID="6e7b497cc80439c1b74f924d0e6c7691" ns2:_="">
    <xsd:import namespace="17b4f522-659e-4748-ad62-3ed9e71c0b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4f522-659e-4748-ad62-3ed9e71c0b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8407-8FE3-4F56-B58F-AE14D0113AE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7b4f522-659e-4748-ad62-3ed9e71c0bd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4ACFAB-BE6C-4A8A-905C-4EB6BA3E17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F49439-6EE2-458E-933F-F22106B30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4f522-659e-4748-ad62-3ed9e71c0b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497</Words>
  <Application>Microsoft Office PowerPoint</Application>
  <PresentationFormat>On-screen Show (4:3)</PresentationFormat>
  <Paragraphs>77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Lucida Grande</vt:lpstr>
      <vt:lpstr>Wingdings</vt:lpstr>
      <vt:lpstr>Office Theme</vt:lpstr>
      <vt:lpstr>1_Retrospect</vt:lpstr>
      <vt:lpstr>Power BI Solutions for California Colleges</vt:lpstr>
      <vt:lpstr>The BI Demo Lie</vt:lpstr>
      <vt:lpstr>The BI Reality</vt:lpstr>
      <vt:lpstr>BI Tools are Better Than Ever</vt:lpstr>
      <vt:lpstr>Demo</vt:lpstr>
      <vt:lpstr>What is IE/IR’s Highest and Best Use?!?</vt:lpstr>
      <vt:lpstr>Jump Straight to Creating  Insightful, Interactive Visuals in Power BI  Publish &amp; Share in Multiple Places</vt:lpstr>
      <vt:lpstr>Simple, Self-Help Data Refresh Process</vt:lpstr>
      <vt:lpstr>PowerPoint Presentation</vt:lpstr>
      <vt:lpstr>Demo</vt:lpstr>
      <vt:lpstr>Solution Benefits</vt:lpstr>
      <vt:lpstr>Solution Benefits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Birds-of-a-Feather Session: “TracDat: Sharing Successes”</dc:title>
  <dc:creator>David Choban</dc:creator>
  <cp:lastModifiedBy>Joe McGinn</cp:lastModifiedBy>
  <cp:revision>131</cp:revision>
  <dcterms:created xsi:type="dcterms:W3CDTF">2012-06-11T03:59:09Z</dcterms:created>
  <dcterms:modified xsi:type="dcterms:W3CDTF">2016-11-22T16:57:10Z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0x0101009B0B59AB63FAD942B44BAC37CD790946</vt:lpwstr>
  </property>
</Properties>
</file>