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3"/>
  </p:notesMasterIdLst>
  <p:handoutMasterIdLst>
    <p:handoutMasterId r:id="rId44"/>
  </p:handoutMasterIdLst>
  <p:sldIdLst>
    <p:sldId id="256" r:id="rId2"/>
    <p:sldId id="257" r:id="rId3"/>
    <p:sldId id="258" r:id="rId4"/>
    <p:sldId id="286" r:id="rId5"/>
    <p:sldId id="259" r:id="rId6"/>
    <p:sldId id="260" r:id="rId7"/>
    <p:sldId id="261" r:id="rId8"/>
    <p:sldId id="263" r:id="rId9"/>
    <p:sldId id="264" r:id="rId10"/>
    <p:sldId id="266" r:id="rId11"/>
    <p:sldId id="280" r:id="rId12"/>
    <p:sldId id="265" r:id="rId13"/>
    <p:sldId id="279"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82" r:id="rId28"/>
    <p:sldId id="283" r:id="rId29"/>
    <p:sldId id="284" r:id="rId30"/>
    <p:sldId id="285" r:id="rId31"/>
    <p:sldId id="288" r:id="rId32"/>
    <p:sldId id="289" r:id="rId33"/>
    <p:sldId id="290" r:id="rId34"/>
    <p:sldId id="291" r:id="rId35"/>
    <p:sldId id="292" r:id="rId36"/>
    <p:sldId id="294" r:id="rId37"/>
    <p:sldId id="296" r:id="rId38"/>
    <p:sldId id="293" r:id="rId39"/>
    <p:sldId id="295" r:id="rId40"/>
    <p:sldId id="297" r:id="rId41"/>
    <p:sldId id="29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1" d="100"/>
          <a:sy n="131" d="100"/>
        </p:scale>
        <p:origin x="-17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9CF4B0-D02D-B547-90D4-08D9BC668057}" type="datetime1">
              <a:rPr lang="en-US" smtClean="0"/>
              <a:t>11/23/16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2C6D53-D9E9-1342-8E43-C538AC70D6E2}" type="slidenum">
              <a:rPr lang="en-US" smtClean="0"/>
              <a:t>‹#›</a:t>
            </a:fld>
            <a:endParaRPr lang="en-US"/>
          </a:p>
        </p:txBody>
      </p:sp>
    </p:spTree>
    <p:extLst>
      <p:ext uri="{BB962C8B-B14F-4D97-AF65-F5344CB8AC3E}">
        <p14:creationId xmlns:p14="http://schemas.microsoft.com/office/powerpoint/2010/main" val="562205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BF505-4976-4849-B05D-81927AB3D410}" type="datetime1">
              <a:rPr lang="en-US" smtClean="0"/>
              <a:t>11/23/16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89F3D-B39F-F248-AD7D-7772D8E0C183}" type="slidenum">
              <a:rPr lang="en-US" smtClean="0"/>
              <a:t>‹#›</a:t>
            </a:fld>
            <a:endParaRPr lang="en-US"/>
          </a:p>
        </p:txBody>
      </p:sp>
    </p:spTree>
    <p:extLst>
      <p:ext uri="{BB962C8B-B14F-4D97-AF65-F5344CB8AC3E}">
        <p14:creationId xmlns:p14="http://schemas.microsoft.com/office/powerpoint/2010/main" val="3148827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2</a:t>
            </a:fld>
            <a:endParaRPr lang="en-US"/>
          </a:p>
        </p:txBody>
      </p:sp>
    </p:spTree>
    <p:extLst>
      <p:ext uri="{BB962C8B-B14F-4D97-AF65-F5344CB8AC3E}">
        <p14:creationId xmlns:p14="http://schemas.microsoft.com/office/powerpoint/2010/main" val="419578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MATH115, MATH125</a:t>
            </a:r>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19</a:t>
            </a:fld>
            <a:endParaRPr lang="en-US"/>
          </a:p>
        </p:txBody>
      </p:sp>
    </p:spTree>
    <p:extLst>
      <p:ext uri="{BB962C8B-B14F-4D97-AF65-F5344CB8AC3E}">
        <p14:creationId xmlns:p14="http://schemas.microsoft.com/office/powerpoint/2010/main" val="242078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Predominance of English: </a:t>
            </a:r>
            <a:r>
              <a:rPr lang="en-US" sz="1200" kern="1200" dirty="0" smtClean="0">
                <a:solidFill>
                  <a:schemeClr val="tx1"/>
                </a:solidFill>
                <a:effectLst/>
                <a:latin typeface="+mn-lt"/>
                <a:ea typeface="+mn-ea"/>
                <a:cs typeface="+mn-cs"/>
              </a:rPr>
              <a:t>ENGL67 (English – writing) and ENGL68 (English – writing), and college-level ENGL1A (freshman composition) and ENGL1C (critical thinking/writing). </a:t>
            </a:r>
          </a:p>
          <a:p>
            <a:r>
              <a:rPr lang="en-US" sz="1200" kern="1200" dirty="0" smtClean="0">
                <a:solidFill>
                  <a:schemeClr val="tx1"/>
                </a:solidFill>
                <a:effectLst/>
                <a:latin typeface="+mn-lt"/>
                <a:ea typeface="+mn-ea"/>
                <a:cs typeface="+mn-cs"/>
              </a:rPr>
              <a:t>MATH51 (elementary algebra), MATH71 (intermediate algebra), and MATH110 (elementary statistics). </a:t>
            </a:r>
          </a:p>
          <a:p>
            <a:r>
              <a:rPr lang="en-US" sz="1200" kern="1200" dirty="0" smtClean="0">
                <a:solidFill>
                  <a:schemeClr val="tx1"/>
                </a:solidFill>
                <a:effectLst/>
                <a:latin typeface="+mn-lt"/>
                <a:ea typeface="+mn-ea"/>
                <a:cs typeface="+mn-cs"/>
              </a:rPr>
              <a:t>SPCH1A (public speaking), HIST1 (history of U.S.), and POLI1 (political science).</a:t>
            </a:r>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20</a:t>
            </a:fld>
            <a:endParaRPr lang="en-US"/>
          </a:p>
        </p:txBody>
      </p:sp>
    </p:spTree>
    <p:extLst>
      <p:ext uri="{BB962C8B-B14F-4D97-AF65-F5344CB8AC3E}">
        <p14:creationId xmlns:p14="http://schemas.microsoft.com/office/powerpoint/2010/main" val="101807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MATHN48 (pre-algebra/algebra basics), MATH60 (elementary algebra), and MATH80  (intermediate algebra). </a:t>
            </a:r>
          </a:p>
          <a:p>
            <a:r>
              <a:rPr lang="en-US" sz="1200" kern="1200" dirty="0" smtClean="0">
                <a:solidFill>
                  <a:schemeClr val="tx1"/>
                </a:solidFill>
                <a:effectLst/>
                <a:latin typeface="+mn-lt"/>
                <a:ea typeface="+mn-ea"/>
                <a:cs typeface="+mn-cs"/>
              </a:rPr>
              <a:t>ENGLN60 (basics of effective writing), ENGL061 (introduction to composition), and ENGL101 (freshman composition).</a:t>
            </a:r>
          </a:p>
          <a:p>
            <a:r>
              <a:rPr lang="en-US" sz="1200" kern="1200" dirty="0" smtClean="0">
                <a:solidFill>
                  <a:schemeClr val="tx1"/>
                </a:solidFill>
                <a:effectLst/>
                <a:latin typeface="+mn-lt"/>
                <a:ea typeface="+mn-ea"/>
                <a:cs typeface="+mn-cs"/>
              </a:rPr>
              <a:t>BIOL109 (fundamentals of biology) and BIOL9L/10 (fundamentals of biology laboratory),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POLT101 (introduction to American government) and CNSL116 (career/life planning and personal exploration). </a:t>
            </a:r>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21</a:t>
            </a:fld>
            <a:endParaRPr lang="en-US"/>
          </a:p>
        </p:txBody>
      </p:sp>
    </p:spTree>
    <p:extLst>
      <p:ext uri="{BB962C8B-B14F-4D97-AF65-F5344CB8AC3E}">
        <p14:creationId xmlns:p14="http://schemas.microsoft.com/office/powerpoint/2010/main" val="360184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MATH060, MATH080</a:t>
            </a:r>
          </a:p>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22</a:t>
            </a:fld>
            <a:endParaRPr lang="en-US"/>
          </a:p>
        </p:txBody>
      </p:sp>
    </p:spTree>
    <p:extLst>
      <p:ext uri="{BB962C8B-B14F-4D97-AF65-F5344CB8AC3E}">
        <p14:creationId xmlns:p14="http://schemas.microsoft.com/office/powerpoint/2010/main" val="314946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BIOL109 and BIOL109 Lab</a:t>
            </a:r>
            <a:r>
              <a:rPr lang="en-US" baseline="0" dirty="0" smtClean="0"/>
              <a:t> taken together</a:t>
            </a:r>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23</a:t>
            </a:fld>
            <a:endParaRPr lang="en-US"/>
          </a:p>
        </p:txBody>
      </p:sp>
    </p:spTree>
    <p:extLst>
      <p:ext uri="{BB962C8B-B14F-4D97-AF65-F5344CB8AC3E}">
        <p14:creationId xmlns:p14="http://schemas.microsoft.com/office/powerpoint/2010/main" val="76601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25</a:t>
            </a:fld>
            <a:endParaRPr lang="en-US"/>
          </a:p>
        </p:txBody>
      </p:sp>
    </p:spTree>
    <p:extLst>
      <p:ext uri="{BB962C8B-B14F-4D97-AF65-F5344CB8AC3E}">
        <p14:creationId xmlns:p14="http://schemas.microsoft.com/office/powerpoint/2010/main" val="9277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35</a:t>
            </a:fld>
            <a:endParaRPr lang="en-US"/>
          </a:p>
        </p:txBody>
      </p:sp>
    </p:spTree>
    <p:extLst>
      <p:ext uri="{BB962C8B-B14F-4D97-AF65-F5344CB8AC3E}">
        <p14:creationId xmlns:p14="http://schemas.microsoft.com/office/powerpoint/2010/main" val="17619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3</a:t>
            </a:fld>
            <a:endParaRPr lang="en-US"/>
          </a:p>
        </p:txBody>
      </p:sp>
    </p:spTree>
    <p:extLst>
      <p:ext uri="{BB962C8B-B14F-4D97-AF65-F5344CB8AC3E}">
        <p14:creationId xmlns:p14="http://schemas.microsoft.com/office/powerpoint/2010/main" val="153418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4</a:t>
            </a:fld>
            <a:endParaRPr lang="en-US"/>
          </a:p>
        </p:txBody>
      </p:sp>
    </p:spTree>
    <p:extLst>
      <p:ext uri="{BB962C8B-B14F-4D97-AF65-F5344CB8AC3E}">
        <p14:creationId xmlns:p14="http://schemas.microsoft.com/office/powerpoint/2010/main" val="153418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5</a:t>
            </a:fld>
            <a:endParaRPr lang="en-US"/>
          </a:p>
        </p:txBody>
      </p:sp>
    </p:spTree>
    <p:extLst>
      <p:ext uri="{BB962C8B-B14F-4D97-AF65-F5344CB8AC3E}">
        <p14:creationId xmlns:p14="http://schemas.microsoft.com/office/powerpoint/2010/main" val="25997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6</a:t>
            </a:fld>
            <a:endParaRPr lang="en-US"/>
          </a:p>
        </p:txBody>
      </p:sp>
    </p:spTree>
    <p:extLst>
      <p:ext uri="{BB962C8B-B14F-4D97-AF65-F5344CB8AC3E}">
        <p14:creationId xmlns:p14="http://schemas.microsoft.com/office/powerpoint/2010/main" val="52715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a:t>
            </a:r>
            <a:r>
              <a:rPr lang="en-US" baseline="0" dirty="0" smtClean="0"/>
              <a:t> math and core English include both pre-transfer and transfer units.</a:t>
            </a:r>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7</a:t>
            </a:fld>
            <a:endParaRPr lang="en-US"/>
          </a:p>
        </p:txBody>
      </p:sp>
    </p:spTree>
    <p:extLst>
      <p:ext uri="{BB962C8B-B14F-4D97-AF65-F5344CB8AC3E}">
        <p14:creationId xmlns:p14="http://schemas.microsoft.com/office/powerpoint/2010/main" val="232946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the anti-monotonicity property, only courses with support &gt; 10% will appear in </a:t>
            </a:r>
            <a:r>
              <a:rPr lang="en-US" baseline="0" smtClean="0"/>
              <a:t>frequent patterns.</a:t>
            </a:r>
            <a:endParaRPr lang="en-US"/>
          </a:p>
        </p:txBody>
      </p:sp>
      <p:sp>
        <p:nvSpPr>
          <p:cNvPr id="4" name="Slide Number Placeholder 3"/>
          <p:cNvSpPr>
            <a:spLocks noGrp="1"/>
          </p:cNvSpPr>
          <p:nvPr>
            <p:ph type="sldNum" sz="quarter" idx="10"/>
          </p:nvPr>
        </p:nvSpPr>
        <p:spPr/>
        <p:txBody>
          <a:bodyPr/>
          <a:lstStyle/>
          <a:p>
            <a:fld id="{B5789F3D-B39F-F248-AD7D-7772D8E0C183}" type="slidenum">
              <a:rPr lang="en-US" smtClean="0"/>
              <a:t>16</a:t>
            </a:fld>
            <a:endParaRPr lang="en-US"/>
          </a:p>
        </p:txBody>
      </p:sp>
    </p:spTree>
    <p:extLst>
      <p:ext uri="{BB962C8B-B14F-4D97-AF65-F5344CB8AC3E}">
        <p14:creationId xmlns:p14="http://schemas.microsoft.com/office/powerpoint/2010/main" val="92882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17</a:t>
            </a:fld>
            <a:endParaRPr lang="en-US"/>
          </a:p>
        </p:txBody>
      </p:sp>
    </p:spTree>
    <p:extLst>
      <p:ext uri="{BB962C8B-B14F-4D97-AF65-F5344CB8AC3E}">
        <p14:creationId xmlns:p14="http://schemas.microsoft.com/office/powerpoint/2010/main" val="16677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MATH105 (arithmetic), MATH112 (pre-algebra), MATH115 (elementary algebra), MATH125 (intermediate algebra),</a:t>
            </a:r>
            <a:r>
              <a:rPr lang="en-US" sz="1200" kern="1200" baseline="0" dirty="0" smtClean="0">
                <a:solidFill>
                  <a:schemeClr val="tx1"/>
                </a:solidFill>
                <a:effectLst/>
                <a:latin typeface="+mn-lt"/>
                <a:ea typeface="+mn-ea"/>
                <a:cs typeface="+mn-cs"/>
              </a:rPr>
              <a:t> MATH227 (elementary statistics).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ENGLISH021 (English fundamentals), ENGLISH057 (basic reading and writing), ENGLISH061 (intermediate reading and composition: personal experience), and ENGLISH065 (intermediate reading and composition: fiction).</a:t>
            </a:r>
            <a:endParaRPr lang="en-US" dirty="0" smtClean="0">
              <a:effectLst/>
            </a:endParaRPr>
          </a:p>
          <a:p>
            <a:r>
              <a:rPr lang="en-US" sz="1200" kern="1200" dirty="0" smtClean="0">
                <a:solidFill>
                  <a:schemeClr val="tx1"/>
                </a:solidFill>
                <a:effectLst/>
                <a:latin typeface="+mn-lt"/>
                <a:ea typeface="+mn-ea"/>
                <a:cs typeface="+mn-cs"/>
              </a:rPr>
              <a:t>ENGLISH101 (college reading and composition I) and ENGLISH103 (composition and critical thinking).</a:t>
            </a:r>
          </a:p>
          <a:p>
            <a:r>
              <a:rPr lang="en-US" sz="1200" kern="1200" dirty="0" smtClean="0">
                <a:solidFill>
                  <a:schemeClr val="tx1"/>
                </a:solidFill>
                <a:effectLst/>
                <a:latin typeface="+mn-lt"/>
                <a:ea typeface="+mn-ea"/>
                <a:cs typeface="+mn-cs"/>
              </a:rPr>
              <a:t>SPEECH101 (oral communication I) and POLSCI001 (the government of the United States).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5789F3D-B39F-F248-AD7D-7772D8E0C183}" type="slidenum">
              <a:rPr lang="en-US" smtClean="0"/>
              <a:t>18</a:t>
            </a:fld>
            <a:endParaRPr lang="en-US"/>
          </a:p>
        </p:txBody>
      </p:sp>
    </p:spTree>
    <p:extLst>
      <p:ext uri="{BB962C8B-B14F-4D97-AF65-F5344CB8AC3E}">
        <p14:creationId xmlns:p14="http://schemas.microsoft.com/office/powerpoint/2010/main" val="117080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E538BF-373E-CC41-B552-99225B81E722}" type="datetime1">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83302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1D74B-84D6-3E44-B7C3-C3ECCDD6037F}" type="datetime1">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229998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3DEE-3EB3-204B-B567-045DF14DF98B}" type="datetime1">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283798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2540F-9A73-4540-A372-B281784D86D4}" type="datetime1">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126399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01AB-4B80-5B4F-BA09-6A4B7FFFB18D}" type="datetime1">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137507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25F312-AB4D-EC42-99DB-6B423475A302}" type="datetime1">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54223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3C3D5-4DEC-7646-A924-8DE171C115A9}" type="datetime1">
              <a:rPr lang="en-US" smtClean="0"/>
              <a:t>11/23/16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337972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B477A-2455-754C-8282-AA3603175672}" type="datetime1">
              <a:rPr lang="en-US" smtClean="0"/>
              <a:t>11/23/16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67090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2F459-E040-0F43-A5CB-A5340492952D}" type="datetime1">
              <a:rPr lang="en-US" smtClean="0"/>
              <a:t>11/23/16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117305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12EDF-C393-204E-83C8-B198DBD70799}" type="datetime1">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20266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30D6B-85E7-864A-87B5-D702AE38FDD6}" type="datetime1">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D3045-7234-4940-88A8-3CB01C9579BC}" type="slidenum">
              <a:rPr lang="en-US" smtClean="0"/>
              <a:t>‹#›</a:t>
            </a:fld>
            <a:endParaRPr lang="en-US"/>
          </a:p>
        </p:txBody>
      </p:sp>
    </p:spTree>
    <p:extLst>
      <p:ext uri="{BB962C8B-B14F-4D97-AF65-F5344CB8AC3E}">
        <p14:creationId xmlns:p14="http://schemas.microsoft.com/office/powerpoint/2010/main" val="3642732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82641-C707-484D-943A-4216B062C4E4}" type="datetime1">
              <a:rPr lang="en-US" smtClean="0"/>
              <a:t>11/23/16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D3045-7234-4940-88A8-3CB01C9579BC}" type="slidenum">
              <a:rPr lang="en-US" smtClean="0"/>
              <a:t>‹#›</a:t>
            </a:fld>
            <a:endParaRPr lang="en-US"/>
          </a:p>
        </p:txBody>
      </p:sp>
    </p:spTree>
    <p:extLst>
      <p:ext uri="{BB962C8B-B14F-4D97-AF65-F5344CB8AC3E}">
        <p14:creationId xmlns:p14="http://schemas.microsoft.com/office/powerpoint/2010/main" val="1793274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graham@cal.berkeley.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7581" y="1535397"/>
            <a:ext cx="7175351" cy="1793167"/>
          </a:xfrm>
        </p:spPr>
        <p:txBody>
          <a:bodyPr>
            <a:normAutofit fontScale="90000"/>
          </a:bodyPr>
          <a:lstStyle/>
          <a:p>
            <a:pPr marL="182880" indent="0" algn="l">
              <a:buNone/>
            </a:pPr>
            <a:r>
              <a:rPr lang="en-US" sz="2700" dirty="0">
                <a:effectLst/>
                <a:latin typeface="Arial Black"/>
                <a:cs typeface="Arial Black"/>
              </a:rPr>
              <a:t>FREQUENT PATTERNS IN </a:t>
            </a:r>
            <a:r>
              <a:rPr lang="en-US" sz="2700" dirty="0" smtClean="0">
                <a:effectLst/>
                <a:latin typeface="Arial Black"/>
                <a:cs typeface="Arial Black"/>
              </a:rPr>
              <a:t/>
            </a:r>
            <a:br>
              <a:rPr lang="en-US" sz="2700" dirty="0" smtClean="0">
                <a:effectLst/>
                <a:latin typeface="Arial Black"/>
                <a:cs typeface="Arial Black"/>
              </a:rPr>
            </a:br>
            <a:r>
              <a:rPr lang="en-US" sz="2700" dirty="0" smtClean="0">
                <a:effectLst/>
                <a:latin typeface="Arial Black"/>
                <a:cs typeface="Arial Black"/>
              </a:rPr>
              <a:t>CALIFORNIA </a:t>
            </a:r>
            <a:r>
              <a:rPr lang="en-US" sz="2700" dirty="0">
                <a:effectLst/>
                <a:latin typeface="Arial Black"/>
                <a:cs typeface="Arial Black"/>
              </a:rPr>
              <a:t>COMMUNITY COLLEGE</a:t>
            </a:r>
            <a:br>
              <a:rPr lang="en-US" sz="2700" dirty="0">
                <a:effectLst/>
                <a:latin typeface="Arial Black"/>
                <a:cs typeface="Arial Black"/>
              </a:rPr>
            </a:br>
            <a:r>
              <a:rPr lang="en-US" sz="2700" dirty="0">
                <a:effectLst/>
                <a:latin typeface="Arial Black"/>
                <a:cs typeface="Arial Black"/>
              </a:rPr>
              <a:t>STUDENT COURSE SEQUENCES</a:t>
            </a:r>
            <a:r>
              <a:rPr lang="en-US" sz="3200" dirty="0">
                <a:effectLst/>
              </a:rPr>
              <a:t/>
            </a:r>
            <a:br>
              <a:rPr lang="en-US" sz="3200" dirty="0">
                <a:effectLst/>
              </a:rPr>
            </a:br>
            <a:endParaRPr lang="en-US" sz="3200" dirty="0"/>
          </a:p>
        </p:txBody>
      </p:sp>
      <p:sp>
        <p:nvSpPr>
          <p:cNvPr id="5" name="Subtitle 4"/>
          <p:cNvSpPr>
            <a:spLocks noGrp="1"/>
          </p:cNvSpPr>
          <p:nvPr>
            <p:ph type="subTitle" idx="1"/>
          </p:nvPr>
        </p:nvSpPr>
        <p:spPr>
          <a:xfrm>
            <a:off x="1473795" y="4361492"/>
            <a:ext cx="5637010" cy="1138916"/>
          </a:xfrm>
        </p:spPr>
        <p:txBody>
          <a:bodyPr>
            <a:noAutofit/>
          </a:bodyPr>
          <a:lstStyle/>
          <a:p>
            <a:pPr algn="ctr"/>
            <a:r>
              <a:rPr lang="en-US" sz="2800" dirty="0" smtClean="0">
                <a:solidFill>
                  <a:schemeClr val="tx1"/>
                </a:solidFill>
              </a:rPr>
              <a:t>Bruce Ingraham, </a:t>
            </a:r>
            <a:r>
              <a:rPr lang="en-US" sz="2800" dirty="0" err="1" smtClean="0">
                <a:solidFill>
                  <a:schemeClr val="tx1"/>
                </a:solidFill>
              </a:rPr>
              <a:t>EdD</a:t>
            </a:r>
            <a:endParaRPr lang="en-US" sz="2800" dirty="0" smtClean="0">
              <a:solidFill>
                <a:schemeClr val="tx1"/>
              </a:solidFill>
            </a:endParaRPr>
          </a:p>
          <a:p>
            <a:pPr algn="ctr"/>
            <a:r>
              <a:rPr lang="en-US" sz="2800" dirty="0" smtClean="0">
                <a:solidFill>
                  <a:schemeClr val="tx1"/>
                </a:solidFill>
              </a:rPr>
              <a:t>CAIR 2016, Los Angeles</a:t>
            </a:r>
            <a:endParaRPr lang="en-US" sz="2800" dirty="0">
              <a:solidFill>
                <a:schemeClr val="tx1"/>
              </a:solidFill>
            </a:endParaRPr>
          </a:p>
        </p:txBody>
      </p:sp>
    </p:spTree>
    <p:extLst>
      <p:ext uri="{BB962C8B-B14F-4D97-AF65-F5344CB8AC3E}">
        <p14:creationId xmlns:p14="http://schemas.microsoft.com/office/powerpoint/2010/main" val="461585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77500" lnSpcReduction="20000"/>
          </a:bodyPr>
          <a:lstStyle/>
          <a:p>
            <a:r>
              <a:rPr lang="en-US" sz="3300" dirty="0" smtClean="0"/>
              <a:t>Data</a:t>
            </a:r>
          </a:p>
          <a:p>
            <a:pPr lvl="1"/>
            <a:r>
              <a:rPr lang="en-US" dirty="0" smtClean="0"/>
              <a:t>Source</a:t>
            </a:r>
          </a:p>
          <a:p>
            <a:pPr lvl="2"/>
            <a:r>
              <a:rPr lang="en-US" dirty="0"/>
              <a:t>Patrick Perry, former Vice Chancellor of Technology, Research, and Information Systems, CCCCO</a:t>
            </a:r>
          </a:p>
          <a:p>
            <a:pPr lvl="2"/>
            <a:r>
              <a:rPr lang="en-US" dirty="0"/>
              <a:t>Peter Bahr, University of Michigan, School of Education, Center for the Study of Higher and Postsecondary Education</a:t>
            </a:r>
          </a:p>
          <a:p>
            <a:pPr lvl="1"/>
            <a:r>
              <a:rPr lang="en-US" dirty="0"/>
              <a:t>Each campus </a:t>
            </a:r>
            <a:r>
              <a:rPr lang="en-US" dirty="0" smtClean="0"/>
              <a:t>had </a:t>
            </a:r>
            <a:r>
              <a:rPr lang="en-US" dirty="0"/>
              <a:t>unique course </a:t>
            </a:r>
            <a:r>
              <a:rPr lang="en-US" dirty="0" smtClean="0"/>
              <a:t>IDs </a:t>
            </a:r>
          </a:p>
          <a:p>
            <a:pPr lvl="1"/>
            <a:r>
              <a:rPr lang="en-US" dirty="0" smtClean="0"/>
              <a:t>Each campus had </a:t>
            </a:r>
            <a:r>
              <a:rPr lang="en-US" dirty="0"/>
              <a:t>to be analyzed separately</a:t>
            </a:r>
          </a:p>
          <a:p>
            <a:pPr lvl="1"/>
            <a:r>
              <a:rPr lang="en-US" dirty="0"/>
              <a:t>Could not capture </a:t>
            </a:r>
            <a:r>
              <a:rPr lang="en-US" dirty="0" smtClean="0"/>
              <a:t>swirling</a:t>
            </a:r>
          </a:p>
          <a:p>
            <a:pPr lvl="1"/>
            <a:r>
              <a:rPr lang="en-US" dirty="0" smtClean="0"/>
              <a:t>Students who attempted more than 60 units</a:t>
            </a:r>
            <a:endParaRPr lang="en-US" dirty="0"/>
          </a:p>
          <a:p>
            <a:pPr lvl="1"/>
            <a:r>
              <a:rPr lang="en-US" dirty="0"/>
              <a:t>Three largest campuses</a:t>
            </a:r>
          </a:p>
          <a:p>
            <a:pPr lvl="2"/>
            <a:r>
              <a:rPr lang="en-US" dirty="0"/>
              <a:t>East </a:t>
            </a:r>
            <a:r>
              <a:rPr lang="en-US" dirty="0" smtClean="0"/>
              <a:t>Los Angeles</a:t>
            </a:r>
            <a:endParaRPr lang="en-US" dirty="0"/>
          </a:p>
          <a:p>
            <a:pPr lvl="2"/>
            <a:r>
              <a:rPr lang="en-US" dirty="0"/>
              <a:t>Mt. San Antonio</a:t>
            </a:r>
          </a:p>
          <a:p>
            <a:pPr lvl="2"/>
            <a:r>
              <a:rPr lang="en-US" dirty="0"/>
              <a:t>Santa Ana</a:t>
            </a:r>
          </a:p>
          <a:p>
            <a:pPr lvl="2"/>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10</a:t>
            </a:fld>
            <a:endParaRPr lang="en-US"/>
          </a:p>
        </p:txBody>
      </p:sp>
    </p:spTree>
    <p:extLst>
      <p:ext uri="{BB962C8B-B14F-4D97-AF65-F5344CB8AC3E}">
        <p14:creationId xmlns:p14="http://schemas.microsoft.com/office/powerpoint/2010/main" val="22236593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Analysis method</a:t>
            </a:r>
          </a:p>
          <a:p>
            <a:pPr lvl="1"/>
            <a:r>
              <a:rPr lang="en-US" dirty="0" smtClean="0"/>
              <a:t>Sequential Pattern Mining (SPM)</a:t>
            </a:r>
          </a:p>
          <a:p>
            <a:pPr lvl="1"/>
            <a:r>
              <a:rPr lang="en-US" dirty="0"/>
              <a:t>D</a:t>
            </a:r>
            <a:r>
              <a:rPr lang="en-US" dirty="0" smtClean="0"/>
              <a:t>ata </a:t>
            </a:r>
            <a:r>
              <a:rPr lang="en-US" dirty="0"/>
              <a:t>mining</a:t>
            </a:r>
          </a:p>
          <a:p>
            <a:pPr lvl="2"/>
            <a:r>
              <a:rPr lang="en-US" dirty="0"/>
              <a:t>“The exploration and analysis, by automatic or semiautomatic means, of large quantities of data in order to discover meaningful patterns and rules” (Berry &amp; </a:t>
            </a:r>
            <a:r>
              <a:rPr lang="en-US" dirty="0" err="1"/>
              <a:t>Linhoff</a:t>
            </a:r>
            <a:r>
              <a:rPr lang="en-US" dirty="0"/>
              <a:t>, 1997, p. 5)</a:t>
            </a:r>
          </a:p>
          <a:p>
            <a:pPr lvl="2"/>
            <a:r>
              <a:rPr lang="en-US" dirty="0"/>
              <a:t>“The analysis of (often large) observational data sets to find unsuspected relationships and to summarize the data in novel ways that are both understandable and useful to the data owner” (Hand, </a:t>
            </a:r>
            <a:r>
              <a:rPr lang="en-US" dirty="0" err="1"/>
              <a:t>Mannila</a:t>
            </a:r>
            <a:r>
              <a:rPr lang="en-US" dirty="0"/>
              <a:t>, &amp; Smyth, 2001, p. 1)</a:t>
            </a:r>
          </a:p>
          <a:p>
            <a:pPr lvl="2"/>
            <a:r>
              <a:rPr lang="en-US" sz="2600" dirty="0">
                <a:solidFill>
                  <a:srgbClr val="FF0000"/>
                </a:solidFill>
              </a:rPr>
              <a:t>Data mining is NOT statistics</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11</a:t>
            </a:fld>
            <a:endParaRPr lang="en-US"/>
          </a:p>
        </p:txBody>
      </p:sp>
    </p:spTree>
    <p:extLst>
      <p:ext uri="{BB962C8B-B14F-4D97-AF65-F5344CB8AC3E}">
        <p14:creationId xmlns:p14="http://schemas.microsoft.com/office/powerpoint/2010/main" val="504809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a:ln>
            <a:noFill/>
          </a:ln>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smtClean="0"/>
              <a:t>SPM introduced by </a:t>
            </a:r>
            <a:r>
              <a:rPr lang="en-US" dirty="0" err="1"/>
              <a:t>Agrawal</a:t>
            </a:r>
            <a:r>
              <a:rPr lang="en-US" dirty="0"/>
              <a:t> &amp; </a:t>
            </a:r>
            <a:r>
              <a:rPr lang="en-US" dirty="0" err="1" smtClean="0"/>
              <a:t>Srikant</a:t>
            </a:r>
            <a:r>
              <a:rPr lang="en-US" dirty="0" smtClean="0"/>
              <a:t> (1995)</a:t>
            </a:r>
          </a:p>
          <a:p>
            <a:pPr lvl="1"/>
            <a:r>
              <a:rPr lang="en-US" dirty="0" smtClean="0"/>
              <a:t>Discovers </a:t>
            </a:r>
            <a:r>
              <a:rPr lang="en-US" dirty="0"/>
              <a:t>frequent patterns </a:t>
            </a:r>
            <a:r>
              <a:rPr lang="en-US" dirty="0" smtClean="0"/>
              <a:t>in a sequence database</a:t>
            </a:r>
            <a:endParaRPr lang="en-US" dirty="0"/>
          </a:p>
          <a:p>
            <a:pPr lvl="2"/>
            <a:r>
              <a:rPr lang="en-US" dirty="0" smtClean="0"/>
              <a:t>Courses in a frequent pattern </a:t>
            </a:r>
            <a:r>
              <a:rPr lang="en-US" dirty="0"/>
              <a:t>do not have to be in consecutive terms</a:t>
            </a:r>
          </a:p>
          <a:p>
            <a:pPr lvl="2"/>
            <a:r>
              <a:rPr lang="en-US" dirty="0"/>
              <a:t>Frequent patterns can have two or more courses in a term</a:t>
            </a:r>
          </a:p>
          <a:p>
            <a:pPr lvl="1"/>
            <a:r>
              <a:rPr lang="en-US" dirty="0" smtClean="0"/>
              <a:t>Support </a:t>
            </a:r>
            <a:r>
              <a:rPr lang="en-US" dirty="0"/>
              <a:t>and minimum support</a:t>
            </a:r>
          </a:p>
          <a:p>
            <a:pPr lvl="1"/>
            <a:r>
              <a:rPr lang="en-US" dirty="0" smtClean="0"/>
              <a:t>Anti</a:t>
            </a:r>
            <a:r>
              <a:rPr lang="en-US" dirty="0"/>
              <a:t>-monotonicity (Ng, </a:t>
            </a:r>
            <a:r>
              <a:rPr lang="en-US" dirty="0" err="1"/>
              <a:t>Lakshmanan</a:t>
            </a:r>
            <a:r>
              <a:rPr lang="en-US" dirty="0"/>
              <a:t>, Han, &amp; Pang, 1998)</a:t>
            </a:r>
          </a:p>
          <a:p>
            <a:pPr lvl="2"/>
            <a:r>
              <a:rPr lang="en-US" dirty="0"/>
              <a:t>all subsequences of frequent patterns are frequent</a:t>
            </a:r>
          </a:p>
          <a:p>
            <a:pPr lvl="2"/>
            <a:r>
              <a:rPr lang="en-US" dirty="0"/>
              <a:t>longer frequent patterns cannot have greater support than shorter subsequences</a:t>
            </a:r>
          </a:p>
          <a:p>
            <a:pPr lvl="1"/>
            <a:r>
              <a:rPr lang="en-US" dirty="0"/>
              <a:t>Maximal frequent patterns (MFP</a:t>
            </a:r>
            <a:r>
              <a:rPr lang="en-US" dirty="0" smtClean="0"/>
              <a:t>)</a:t>
            </a:r>
          </a:p>
          <a:p>
            <a:pPr lvl="1"/>
            <a:r>
              <a:rPr lang="en-US" dirty="0"/>
              <a:t>R </a:t>
            </a:r>
            <a:r>
              <a:rPr lang="en-US" dirty="0" err="1"/>
              <a:t>arulesSequences</a:t>
            </a:r>
            <a:r>
              <a:rPr lang="en-US" dirty="0"/>
              <a:t> package (</a:t>
            </a:r>
            <a:r>
              <a:rPr lang="en-US" dirty="0" err="1"/>
              <a:t>Buchta</a:t>
            </a:r>
            <a:r>
              <a:rPr lang="en-US" dirty="0"/>
              <a:t> &amp; </a:t>
            </a:r>
            <a:r>
              <a:rPr lang="en-US" dirty="0" err="1"/>
              <a:t>Hahsler</a:t>
            </a:r>
            <a:r>
              <a:rPr lang="en-US" dirty="0"/>
              <a:t>, 2012; </a:t>
            </a:r>
            <a:r>
              <a:rPr lang="en-US" dirty="0" err="1"/>
              <a:t>Hahsler</a:t>
            </a:r>
            <a:r>
              <a:rPr lang="en-US" dirty="0"/>
              <a:t>, </a:t>
            </a:r>
            <a:r>
              <a:rPr lang="en-US" dirty="0" err="1"/>
              <a:t>Buchta</a:t>
            </a:r>
            <a:r>
              <a:rPr lang="en-US" dirty="0"/>
              <a:t>, </a:t>
            </a:r>
            <a:r>
              <a:rPr lang="en-US" dirty="0" err="1"/>
              <a:t>Grün</a:t>
            </a:r>
            <a:r>
              <a:rPr lang="en-US" dirty="0"/>
              <a:t>, &amp; </a:t>
            </a:r>
            <a:r>
              <a:rPr lang="en-US" dirty="0" err="1"/>
              <a:t>Hornik</a:t>
            </a:r>
            <a:r>
              <a:rPr lang="en-US" dirty="0"/>
              <a:t>, 2010; </a:t>
            </a:r>
            <a:r>
              <a:rPr lang="en-US" dirty="0" err="1"/>
              <a:t>Hahsler</a:t>
            </a:r>
            <a:r>
              <a:rPr lang="en-US" dirty="0"/>
              <a:t>, </a:t>
            </a:r>
            <a:r>
              <a:rPr lang="en-US" dirty="0" err="1"/>
              <a:t>Chelluboina</a:t>
            </a:r>
            <a:r>
              <a:rPr lang="en-US" dirty="0"/>
              <a:t>, </a:t>
            </a:r>
            <a:r>
              <a:rPr lang="en-US" dirty="0" err="1"/>
              <a:t>Hornnik</a:t>
            </a:r>
            <a:r>
              <a:rPr lang="en-US" dirty="0"/>
              <a:t>, &amp; </a:t>
            </a:r>
            <a:r>
              <a:rPr lang="en-US" dirty="0" err="1"/>
              <a:t>Buchta</a:t>
            </a:r>
            <a:r>
              <a:rPr lang="en-US" dirty="0"/>
              <a:t>, 2011; </a:t>
            </a:r>
            <a:r>
              <a:rPr lang="en-US" dirty="0" err="1"/>
              <a:t>Hahsler</a:t>
            </a:r>
            <a:r>
              <a:rPr lang="en-US" dirty="0"/>
              <a:t>, </a:t>
            </a:r>
            <a:r>
              <a:rPr lang="en-US" dirty="0" err="1"/>
              <a:t>Grün</a:t>
            </a:r>
            <a:r>
              <a:rPr lang="en-US" dirty="0"/>
              <a:t>, &amp; </a:t>
            </a:r>
            <a:r>
              <a:rPr lang="en-US" dirty="0" err="1"/>
              <a:t>Hornik</a:t>
            </a:r>
            <a:r>
              <a:rPr lang="en-US" dirty="0"/>
              <a:t>, 2005</a:t>
            </a:r>
            <a:r>
              <a:rPr lang="en-US" dirty="0" smtClean="0"/>
              <a:t>)</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12</a:t>
            </a:fld>
            <a:endParaRPr lang="en-US"/>
          </a:p>
        </p:txBody>
      </p:sp>
    </p:spTree>
    <p:extLst>
      <p:ext uri="{BB962C8B-B14F-4D97-AF65-F5344CB8AC3E}">
        <p14:creationId xmlns:p14="http://schemas.microsoft.com/office/powerpoint/2010/main" val="2507554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Results</a:t>
            </a:r>
          </a:p>
        </p:txBody>
      </p:sp>
      <p:sp>
        <p:nvSpPr>
          <p:cNvPr id="4" name="Slide Number Placeholder 3"/>
          <p:cNvSpPr>
            <a:spLocks noGrp="1"/>
          </p:cNvSpPr>
          <p:nvPr>
            <p:ph type="sldNum" sz="quarter" idx="12"/>
          </p:nvPr>
        </p:nvSpPr>
        <p:spPr/>
        <p:txBody>
          <a:bodyPr/>
          <a:lstStyle/>
          <a:p>
            <a:fld id="{604D3045-7234-4940-88A8-3CB01C9579BC}" type="slidenum">
              <a:rPr lang="en-US" smtClean="0"/>
              <a:t>13</a:t>
            </a:fld>
            <a:endParaRPr lang="en-US"/>
          </a:p>
        </p:txBody>
      </p:sp>
    </p:spTree>
    <p:extLst>
      <p:ext uri="{BB962C8B-B14F-4D97-AF65-F5344CB8AC3E}">
        <p14:creationId xmlns:p14="http://schemas.microsoft.com/office/powerpoint/2010/main" val="29598048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pPr lvl="0"/>
            <a:r>
              <a:rPr lang="en-US" sz="3000" dirty="0" smtClean="0"/>
              <a:t>Exploratory </a:t>
            </a:r>
            <a:r>
              <a:rPr lang="en-US" sz="3000" dirty="0"/>
              <a:t>data </a:t>
            </a:r>
            <a:r>
              <a:rPr lang="en-US" sz="3000" dirty="0" smtClean="0"/>
              <a:t>analysis</a:t>
            </a:r>
            <a:endParaRPr lang="en-US" sz="3000" dirty="0"/>
          </a:p>
          <a:p>
            <a:pPr lvl="1"/>
            <a:r>
              <a:rPr lang="en-US" dirty="0" smtClean="0"/>
              <a:t>Sequence lengths: attempted units frequency distribution</a:t>
            </a:r>
          </a:p>
          <a:p>
            <a:pPr lvl="1"/>
            <a:r>
              <a:rPr lang="en-US" dirty="0" smtClean="0"/>
              <a:t>Number of items: course frequency distribution</a:t>
            </a:r>
          </a:p>
        </p:txBody>
      </p:sp>
      <p:sp>
        <p:nvSpPr>
          <p:cNvPr id="4" name="Slide Number Placeholder 3"/>
          <p:cNvSpPr>
            <a:spLocks noGrp="1"/>
          </p:cNvSpPr>
          <p:nvPr>
            <p:ph type="sldNum" sz="quarter" idx="12"/>
          </p:nvPr>
        </p:nvSpPr>
        <p:spPr/>
        <p:txBody>
          <a:bodyPr/>
          <a:lstStyle/>
          <a:p>
            <a:fld id="{604D3045-7234-4940-88A8-3CB01C9579BC}" type="slidenum">
              <a:rPr lang="en-US" smtClean="0"/>
              <a:t>14</a:t>
            </a:fld>
            <a:endParaRPr lang="en-US"/>
          </a:p>
        </p:txBody>
      </p:sp>
    </p:spTree>
    <p:extLst>
      <p:ext uri="{BB962C8B-B14F-4D97-AF65-F5344CB8AC3E}">
        <p14:creationId xmlns:p14="http://schemas.microsoft.com/office/powerpoint/2010/main" val="37994863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pic>
        <p:nvPicPr>
          <p:cNvPr id="7" name="Content Placeholder 6"/>
          <p:cNvPicPr>
            <a:picLocks noGrp="1" noChangeAspect="1"/>
          </p:cNvPicPr>
          <p:nvPr>
            <p:ph idx="1"/>
          </p:nvPr>
        </p:nvPicPr>
        <p:blipFill rotWithShape="1">
          <a:blip r:embed="rId2"/>
          <a:srcRect t="-305" b="200"/>
          <a:stretch/>
        </p:blipFill>
        <p:spPr>
          <a:xfrm>
            <a:off x="457200" y="1344752"/>
            <a:ext cx="8229600" cy="5011598"/>
          </a:xfrm>
        </p:spPr>
      </p:pic>
      <p:sp>
        <p:nvSpPr>
          <p:cNvPr id="4" name="Slide Number Placeholder 3"/>
          <p:cNvSpPr>
            <a:spLocks noGrp="1"/>
          </p:cNvSpPr>
          <p:nvPr>
            <p:ph type="sldNum" sz="quarter" idx="12"/>
          </p:nvPr>
        </p:nvSpPr>
        <p:spPr/>
        <p:txBody>
          <a:bodyPr/>
          <a:lstStyle/>
          <a:p>
            <a:fld id="{604D3045-7234-4940-88A8-3CB01C9579BC}" type="slidenum">
              <a:rPr lang="en-US" smtClean="0"/>
              <a:t>15</a:t>
            </a:fld>
            <a:endParaRPr lang="en-US"/>
          </a:p>
        </p:txBody>
      </p:sp>
    </p:spTree>
    <p:extLst>
      <p:ext uri="{BB962C8B-B14F-4D97-AF65-F5344CB8AC3E}">
        <p14:creationId xmlns:p14="http://schemas.microsoft.com/office/powerpoint/2010/main" val="32201346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a:ln>
            <a:noFill/>
          </a:ln>
        </p:spPr>
        <p:txBody>
          <a:bodyPr>
            <a:normAutofit/>
          </a:bodyPr>
          <a:lstStyle/>
          <a:p>
            <a:pPr algn="l"/>
            <a:r>
              <a:rPr lang="en-US" sz="2000" dirty="0">
                <a:solidFill>
                  <a:prstClr val="black"/>
                </a:solidFill>
              </a:rPr>
              <a:t>Frequent Patterns in CCC Student Course Sequences</a:t>
            </a:r>
            <a:endParaRPr lang="en-US" dirty="0"/>
          </a:p>
        </p:txBody>
      </p:sp>
      <p:pic>
        <p:nvPicPr>
          <p:cNvPr id="5" name="Content Placeholder 4"/>
          <p:cNvPicPr>
            <a:picLocks noGrp="1" noChangeAspect="1"/>
          </p:cNvPicPr>
          <p:nvPr>
            <p:ph idx="1"/>
          </p:nvPr>
        </p:nvPicPr>
        <p:blipFill rotWithShape="1">
          <a:blip r:embed="rId3"/>
          <a:srcRect t="-1487" b="-483"/>
          <a:stretch/>
        </p:blipFill>
        <p:spPr>
          <a:xfrm>
            <a:off x="457200" y="2059670"/>
            <a:ext cx="8229600" cy="2129250"/>
          </a:xfrm>
        </p:spPr>
      </p:pic>
      <p:sp>
        <p:nvSpPr>
          <p:cNvPr id="4" name="Slide Number Placeholder 3"/>
          <p:cNvSpPr>
            <a:spLocks noGrp="1"/>
          </p:cNvSpPr>
          <p:nvPr>
            <p:ph type="sldNum" sz="quarter" idx="12"/>
          </p:nvPr>
        </p:nvSpPr>
        <p:spPr/>
        <p:txBody>
          <a:bodyPr/>
          <a:lstStyle/>
          <a:p>
            <a:fld id="{604D3045-7234-4940-88A8-3CB01C9579BC}" type="slidenum">
              <a:rPr lang="en-US" smtClean="0"/>
              <a:t>16</a:t>
            </a:fld>
            <a:endParaRPr lang="en-US"/>
          </a:p>
        </p:txBody>
      </p:sp>
    </p:spTree>
    <p:extLst>
      <p:ext uri="{BB962C8B-B14F-4D97-AF65-F5344CB8AC3E}">
        <p14:creationId xmlns:p14="http://schemas.microsoft.com/office/powerpoint/2010/main" val="27952291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a:ln>
            <a:noFill/>
          </a:ln>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r>
              <a:rPr lang="en-US" dirty="0" smtClean="0"/>
              <a:t>Sequential Pattern Mining</a:t>
            </a:r>
            <a:endParaRPr lang="en-US" dirty="0"/>
          </a:p>
          <a:p>
            <a:pPr lvl="1"/>
            <a:r>
              <a:rPr lang="en-US" dirty="0"/>
              <a:t>M</a:t>
            </a:r>
            <a:r>
              <a:rPr lang="en-US" dirty="0" smtClean="0"/>
              <a:t>aximal frequent patterns</a:t>
            </a:r>
          </a:p>
          <a:p>
            <a:pPr lvl="2"/>
            <a:r>
              <a:rPr lang="en-US" dirty="0" smtClean="0"/>
              <a:t>East Los Angeles: 602</a:t>
            </a:r>
          </a:p>
          <a:p>
            <a:pPr lvl="2"/>
            <a:r>
              <a:rPr lang="en-US" dirty="0" smtClean="0"/>
              <a:t>Mt. San Antonio: 323</a:t>
            </a:r>
          </a:p>
          <a:p>
            <a:pPr lvl="2"/>
            <a:r>
              <a:rPr lang="en-US" dirty="0" smtClean="0"/>
              <a:t>Santa Ana: 415</a:t>
            </a:r>
          </a:p>
          <a:p>
            <a:pPr lvl="1"/>
            <a:r>
              <a:rPr lang="en-US" dirty="0" smtClean="0"/>
              <a:t>Longest MFPs</a:t>
            </a:r>
          </a:p>
          <a:p>
            <a:pPr marL="457200" lvl="1"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17</a:t>
            </a:fld>
            <a:endParaRPr lang="en-US"/>
          </a:p>
        </p:txBody>
      </p:sp>
    </p:spTree>
    <p:extLst>
      <p:ext uri="{BB962C8B-B14F-4D97-AF65-F5344CB8AC3E}">
        <p14:creationId xmlns:p14="http://schemas.microsoft.com/office/powerpoint/2010/main" val="3016743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a:xfrm>
            <a:off x="495976" y="1531810"/>
            <a:ext cx="8229600" cy="4594353"/>
          </a:xfrm>
        </p:spPr>
        <p:txBody>
          <a:bodyPr/>
          <a:lstStyle/>
          <a:p>
            <a:pPr marL="0" indent="0" algn="ctr">
              <a:buNone/>
            </a:pPr>
            <a:r>
              <a:rPr lang="en-US" dirty="0" smtClean="0"/>
              <a:t>East Los Angeles</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18</a:t>
            </a:fld>
            <a:endParaRPr lang="en-US"/>
          </a:p>
        </p:txBody>
      </p:sp>
      <p:pic>
        <p:nvPicPr>
          <p:cNvPr id="6" name="Picture 5"/>
          <p:cNvPicPr>
            <a:picLocks noChangeAspect="1"/>
          </p:cNvPicPr>
          <p:nvPr/>
        </p:nvPicPr>
        <p:blipFill>
          <a:blip r:embed="rId3"/>
          <a:stretch>
            <a:fillRect/>
          </a:stretch>
        </p:blipFill>
        <p:spPr>
          <a:xfrm>
            <a:off x="2242865" y="2112963"/>
            <a:ext cx="4445000" cy="4013200"/>
          </a:xfrm>
          <a:prstGeom prst="rect">
            <a:avLst/>
          </a:prstGeom>
        </p:spPr>
      </p:pic>
    </p:spTree>
    <p:extLst>
      <p:ext uri="{BB962C8B-B14F-4D97-AF65-F5344CB8AC3E}">
        <p14:creationId xmlns:p14="http://schemas.microsoft.com/office/powerpoint/2010/main" val="35253852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a:xfrm>
            <a:off x="457200" y="1502725"/>
            <a:ext cx="8229600" cy="4613743"/>
          </a:xfrm>
        </p:spPr>
        <p:txBody>
          <a:bodyPr/>
          <a:lstStyle/>
          <a:p>
            <a:pPr marL="0" indent="0" algn="ctr">
              <a:buNone/>
            </a:pPr>
            <a:r>
              <a:rPr lang="en-US" dirty="0" smtClean="0"/>
              <a:t>East Los Angeles</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19</a:t>
            </a:fld>
            <a:endParaRPr lang="en-US"/>
          </a:p>
        </p:txBody>
      </p:sp>
      <p:pic>
        <p:nvPicPr>
          <p:cNvPr id="5" name="Picture 4"/>
          <p:cNvPicPr>
            <a:picLocks noChangeAspect="1"/>
          </p:cNvPicPr>
          <p:nvPr/>
        </p:nvPicPr>
        <p:blipFill>
          <a:blip r:embed="rId3"/>
          <a:stretch>
            <a:fillRect/>
          </a:stretch>
        </p:blipFill>
        <p:spPr>
          <a:xfrm>
            <a:off x="2242865" y="2112963"/>
            <a:ext cx="4445000" cy="4013200"/>
          </a:xfrm>
          <a:prstGeom prst="rect">
            <a:avLst/>
          </a:prstGeom>
        </p:spPr>
      </p:pic>
    </p:spTree>
    <p:extLst>
      <p:ext uri="{BB962C8B-B14F-4D97-AF65-F5344CB8AC3E}">
        <p14:creationId xmlns:p14="http://schemas.microsoft.com/office/powerpoint/2010/main" val="37962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smtClean="0"/>
              <a:t>Frequent Patterns in CCC Student Course Sequences</a:t>
            </a:r>
            <a:endParaRPr lang="en-US" sz="2000" dirty="0"/>
          </a:p>
        </p:txBody>
      </p:sp>
      <p:sp>
        <p:nvSpPr>
          <p:cNvPr id="6" name="Content Placeholder 5"/>
          <p:cNvSpPr>
            <a:spLocks noGrp="1"/>
          </p:cNvSpPr>
          <p:nvPr>
            <p:ph idx="1"/>
          </p:nvPr>
        </p:nvSpPr>
        <p:spPr/>
        <p:txBody>
          <a:bodyPr>
            <a:normAutofit fontScale="92500" lnSpcReduction="20000"/>
          </a:bodyPr>
          <a:lstStyle/>
          <a:p>
            <a:pPr marL="0" indent="0" algn="ctr">
              <a:buNone/>
            </a:pPr>
            <a:r>
              <a:rPr lang="en-US" sz="4300" dirty="0" smtClean="0"/>
              <a:t>Outline</a:t>
            </a:r>
          </a:p>
          <a:p>
            <a:r>
              <a:rPr lang="en-US" dirty="0" smtClean="0"/>
              <a:t>Introduction</a:t>
            </a:r>
          </a:p>
          <a:p>
            <a:r>
              <a:rPr lang="en-US" dirty="0" smtClean="0"/>
              <a:t>Student Typologies</a:t>
            </a:r>
          </a:p>
          <a:p>
            <a:r>
              <a:rPr lang="en-US" dirty="0" smtClean="0"/>
              <a:t>Lingering at community college</a:t>
            </a:r>
          </a:p>
          <a:p>
            <a:r>
              <a:rPr lang="en-US" dirty="0" smtClean="0"/>
              <a:t>Assumptions</a:t>
            </a:r>
          </a:p>
          <a:p>
            <a:r>
              <a:rPr lang="en-US" dirty="0" smtClean="0"/>
              <a:t>Methods</a:t>
            </a:r>
          </a:p>
          <a:p>
            <a:r>
              <a:rPr lang="en-US" dirty="0" smtClean="0"/>
              <a:t>Results</a:t>
            </a:r>
          </a:p>
          <a:p>
            <a:r>
              <a:rPr lang="en-US" dirty="0" smtClean="0"/>
              <a:t>Discussion</a:t>
            </a:r>
          </a:p>
          <a:p>
            <a:r>
              <a:rPr lang="en-US" dirty="0" smtClean="0"/>
              <a:t>Summary</a:t>
            </a:r>
            <a:endParaRPr lang="en-US" dirty="0"/>
          </a:p>
        </p:txBody>
      </p:sp>
      <p:sp>
        <p:nvSpPr>
          <p:cNvPr id="7" name="Slide Number Placeholder 6"/>
          <p:cNvSpPr>
            <a:spLocks noGrp="1"/>
          </p:cNvSpPr>
          <p:nvPr>
            <p:ph type="sldNum" sz="quarter" idx="12"/>
          </p:nvPr>
        </p:nvSpPr>
        <p:spPr/>
        <p:txBody>
          <a:bodyPr/>
          <a:lstStyle/>
          <a:p>
            <a:fld id="{604D3045-7234-4940-88A8-3CB01C9579BC}" type="slidenum">
              <a:rPr lang="en-US" smtClean="0"/>
              <a:t>2</a:t>
            </a:fld>
            <a:endParaRPr lang="en-US"/>
          </a:p>
        </p:txBody>
      </p:sp>
    </p:spTree>
    <p:extLst>
      <p:ext uri="{BB962C8B-B14F-4D97-AF65-F5344CB8AC3E}">
        <p14:creationId xmlns:p14="http://schemas.microsoft.com/office/powerpoint/2010/main" val="35792410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pPr marL="0" indent="0" algn="ctr">
              <a:buNone/>
            </a:pPr>
            <a:r>
              <a:rPr lang="en-US" dirty="0" smtClean="0"/>
              <a:t>Mt. San Antonio</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20</a:t>
            </a:fld>
            <a:endParaRPr lang="en-US"/>
          </a:p>
        </p:txBody>
      </p:sp>
      <p:pic>
        <p:nvPicPr>
          <p:cNvPr id="5" name="Picture 4"/>
          <p:cNvPicPr>
            <a:picLocks noChangeAspect="1"/>
          </p:cNvPicPr>
          <p:nvPr/>
        </p:nvPicPr>
        <p:blipFill>
          <a:blip r:embed="rId3"/>
          <a:stretch>
            <a:fillRect/>
          </a:stretch>
        </p:blipFill>
        <p:spPr>
          <a:xfrm>
            <a:off x="2726141" y="2303463"/>
            <a:ext cx="3543300" cy="3822700"/>
          </a:xfrm>
          <a:prstGeom prst="rect">
            <a:avLst/>
          </a:prstGeom>
        </p:spPr>
      </p:pic>
    </p:spTree>
    <p:extLst>
      <p:ext uri="{BB962C8B-B14F-4D97-AF65-F5344CB8AC3E}">
        <p14:creationId xmlns:p14="http://schemas.microsoft.com/office/powerpoint/2010/main" val="42172319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pPr marL="0" indent="0" algn="ctr">
              <a:buNone/>
            </a:pPr>
            <a:r>
              <a:rPr lang="en-US" dirty="0" smtClean="0"/>
              <a:t>Santa Ana</a:t>
            </a:r>
          </a:p>
          <a:p>
            <a:pPr marL="0" indent="0" algn="ctr">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21</a:t>
            </a:fld>
            <a:endParaRPr lang="en-US"/>
          </a:p>
        </p:txBody>
      </p:sp>
      <p:pic>
        <p:nvPicPr>
          <p:cNvPr id="5" name="Picture 4"/>
          <p:cNvPicPr>
            <a:picLocks noChangeAspect="1"/>
          </p:cNvPicPr>
          <p:nvPr/>
        </p:nvPicPr>
        <p:blipFill>
          <a:blip r:embed="rId3"/>
          <a:stretch>
            <a:fillRect/>
          </a:stretch>
        </p:blipFill>
        <p:spPr>
          <a:xfrm>
            <a:off x="2476500" y="2519648"/>
            <a:ext cx="4178300" cy="3441700"/>
          </a:xfrm>
          <a:prstGeom prst="rect">
            <a:avLst/>
          </a:prstGeom>
        </p:spPr>
      </p:pic>
    </p:spTree>
    <p:extLst>
      <p:ext uri="{BB962C8B-B14F-4D97-AF65-F5344CB8AC3E}">
        <p14:creationId xmlns:p14="http://schemas.microsoft.com/office/powerpoint/2010/main" val="27395993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pPr marL="0" indent="0" algn="ctr">
              <a:buNone/>
            </a:pPr>
            <a:r>
              <a:rPr lang="en-US" dirty="0" smtClean="0"/>
              <a:t>Santa Ana</a:t>
            </a:r>
          </a:p>
          <a:p>
            <a:pPr marL="0" indent="0" algn="ctr">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22</a:t>
            </a:fld>
            <a:endParaRPr lang="en-US"/>
          </a:p>
        </p:txBody>
      </p:sp>
      <p:pic>
        <p:nvPicPr>
          <p:cNvPr id="6" name="Picture 5"/>
          <p:cNvPicPr>
            <a:picLocks noChangeAspect="1"/>
          </p:cNvPicPr>
          <p:nvPr/>
        </p:nvPicPr>
        <p:blipFill>
          <a:blip r:embed="rId3"/>
          <a:stretch>
            <a:fillRect/>
          </a:stretch>
        </p:blipFill>
        <p:spPr>
          <a:xfrm>
            <a:off x="2476500" y="2516180"/>
            <a:ext cx="4178300" cy="3441700"/>
          </a:xfrm>
          <a:prstGeom prst="rect">
            <a:avLst/>
          </a:prstGeom>
        </p:spPr>
      </p:pic>
    </p:spTree>
    <p:extLst>
      <p:ext uri="{BB962C8B-B14F-4D97-AF65-F5344CB8AC3E}">
        <p14:creationId xmlns:p14="http://schemas.microsoft.com/office/powerpoint/2010/main" val="26741317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pPr marL="0" indent="0" algn="ctr">
              <a:buNone/>
            </a:pPr>
            <a:r>
              <a:rPr lang="en-US" dirty="0" smtClean="0"/>
              <a:t>Santa Ana</a:t>
            </a:r>
          </a:p>
          <a:p>
            <a:pPr marL="0" indent="0" algn="ctr">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23</a:t>
            </a:fld>
            <a:endParaRPr lang="en-US"/>
          </a:p>
        </p:txBody>
      </p:sp>
      <p:pic>
        <p:nvPicPr>
          <p:cNvPr id="5" name="Picture 4"/>
          <p:cNvPicPr>
            <a:picLocks noChangeAspect="1"/>
          </p:cNvPicPr>
          <p:nvPr/>
        </p:nvPicPr>
        <p:blipFill>
          <a:blip r:embed="rId3"/>
          <a:stretch>
            <a:fillRect/>
          </a:stretch>
        </p:blipFill>
        <p:spPr>
          <a:xfrm>
            <a:off x="2476500" y="2516180"/>
            <a:ext cx="4178300" cy="3441700"/>
          </a:xfrm>
          <a:prstGeom prst="rect">
            <a:avLst/>
          </a:prstGeom>
        </p:spPr>
      </p:pic>
    </p:spTree>
    <p:extLst>
      <p:ext uri="{BB962C8B-B14F-4D97-AF65-F5344CB8AC3E}">
        <p14:creationId xmlns:p14="http://schemas.microsoft.com/office/powerpoint/2010/main" val="22181012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24</a:t>
            </a:fld>
            <a:endParaRPr lang="en-US"/>
          </a:p>
        </p:txBody>
      </p:sp>
      <p:sp>
        <p:nvSpPr>
          <p:cNvPr id="3" name="Content Placeholder 2"/>
          <p:cNvSpPr>
            <a:spLocks noGrp="1"/>
          </p:cNvSpPr>
          <p:nvPr>
            <p:ph type="body" idx="4294967295"/>
          </p:nvPr>
        </p:nvSpPr>
        <p:spPr>
          <a:xfrm>
            <a:off x="639814" y="1900220"/>
            <a:ext cx="7772400" cy="2504893"/>
          </a:xfrm>
        </p:spPr>
        <p:txBody>
          <a:bodyPr/>
          <a:lstStyle/>
          <a:p>
            <a:pPr marL="0" indent="0" algn="ctr">
              <a:buNone/>
            </a:pPr>
            <a:endParaRPr lang="en-US" sz="4000" dirty="0" smtClean="0"/>
          </a:p>
          <a:p>
            <a:pPr marL="0" indent="0" algn="ctr">
              <a:buNone/>
            </a:pPr>
            <a:r>
              <a:rPr lang="en-US" sz="4000" dirty="0" smtClean="0"/>
              <a:t>Discussion</a:t>
            </a:r>
          </a:p>
          <a:p>
            <a:pPr marL="0" indent="0">
              <a:buNone/>
            </a:pPr>
            <a:endParaRPr lang="en-US" dirty="0"/>
          </a:p>
        </p:txBody>
      </p:sp>
    </p:spTree>
    <p:extLst>
      <p:ext uri="{BB962C8B-B14F-4D97-AF65-F5344CB8AC3E}">
        <p14:creationId xmlns:p14="http://schemas.microsoft.com/office/powerpoint/2010/main" val="3135701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r>
              <a:rPr lang="en-US" sz="3000" dirty="0" smtClean="0"/>
              <a:t>Results were unexpected</a:t>
            </a:r>
          </a:p>
          <a:p>
            <a:pPr marL="400050" lvl="1" indent="0">
              <a:buNone/>
            </a:pPr>
            <a:endParaRPr lang="en-US" sz="2400" dirty="0" smtClean="0"/>
          </a:p>
          <a:p>
            <a:pPr marL="400050" lvl="1" indent="0">
              <a:buNone/>
            </a:pPr>
            <a:r>
              <a:rPr lang="en-US" sz="2400" dirty="0" smtClean="0"/>
              <a:t>“</a:t>
            </a:r>
            <a:r>
              <a:rPr lang="en-US" sz="3600" dirty="0" smtClean="0"/>
              <a:t>W</a:t>
            </a:r>
            <a:r>
              <a:rPr lang="en-US" sz="2400" dirty="0" smtClean="0"/>
              <a:t>hat </a:t>
            </a:r>
            <a:r>
              <a:rPr lang="en-US" sz="2400" dirty="0"/>
              <a:t>we have found, in all the labs that we have studied, is that over half of the findings that scientists obtain are unexpected.  Thus, one important problem that scientists must cope with is both interpreting the unexpected findings and deciding what to do next.  Scientists’ initial reaction to an unexpected finding is that the finding is due to some sort of methodological </a:t>
            </a:r>
            <a:r>
              <a:rPr lang="en-US" sz="2400" dirty="0" smtClean="0"/>
              <a:t>error” </a:t>
            </a:r>
            <a:r>
              <a:rPr lang="en-US" sz="2400" dirty="0"/>
              <a:t>(Dunbar, 2001, p. 317).</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25</a:t>
            </a:fld>
            <a:endParaRPr lang="en-US"/>
          </a:p>
        </p:txBody>
      </p:sp>
    </p:spTree>
    <p:extLst>
      <p:ext uri="{BB962C8B-B14F-4D97-AF65-F5344CB8AC3E}">
        <p14:creationId xmlns:p14="http://schemas.microsoft.com/office/powerpoint/2010/main" val="1688088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lnSpcReduction="10000"/>
          </a:bodyPr>
          <a:lstStyle/>
          <a:p>
            <a:pPr lvl="0"/>
            <a:r>
              <a:rPr lang="en-US" dirty="0"/>
              <a:t>Verification of </a:t>
            </a:r>
            <a:r>
              <a:rPr lang="en-US" dirty="0" smtClean="0"/>
              <a:t>assumptions (Slide 7)</a:t>
            </a:r>
            <a:endParaRPr lang="en-US" dirty="0"/>
          </a:p>
          <a:p>
            <a:pPr lvl="1"/>
            <a:r>
              <a:rPr lang="en-US" dirty="0"/>
              <a:t>Departments do offer courses in sequences.</a:t>
            </a:r>
          </a:p>
          <a:p>
            <a:pPr lvl="1"/>
            <a:r>
              <a:rPr lang="en-US" dirty="0"/>
              <a:t>Transfer-oriented students </a:t>
            </a:r>
            <a:r>
              <a:rPr lang="en-US" dirty="0" smtClean="0"/>
              <a:t>did </a:t>
            </a:r>
            <a:r>
              <a:rPr lang="en-US" dirty="0"/>
              <a:t>not enroll in sequences of courses that are transferable to a major subject in a baccalaureate program.  Instead, they </a:t>
            </a:r>
            <a:r>
              <a:rPr lang="en-US" dirty="0" smtClean="0"/>
              <a:t>seemed </a:t>
            </a:r>
            <a:r>
              <a:rPr lang="en-US" dirty="0"/>
              <a:t>to enroll in introductory courses in many different subjects.</a:t>
            </a:r>
          </a:p>
          <a:p>
            <a:pPr lvl="1"/>
            <a:r>
              <a:rPr lang="en-US" dirty="0"/>
              <a:t>Students with similar interests </a:t>
            </a:r>
            <a:r>
              <a:rPr lang="en-US" dirty="0" smtClean="0"/>
              <a:t>did </a:t>
            </a:r>
            <a:r>
              <a:rPr lang="en-US" dirty="0"/>
              <a:t>not form informal cohorts.  Instead, they </a:t>
            </a:r>
            <a:r>
              <a:rPr lang="en-US" dirty="0" smtClean="0"/>
              <a:t>seemed </a:t>
            </a:r>
            <a:r>
              <a:rPr lang="en-US" dirty="0"/>
              <a:t>to go their </a:t>
            </a:r>
            <a:r>
              <a:rPr lang="en-US" dirty="0" smtClean="0"/>
              <a:t>separate </a:t>
            </a:r>
            <a:r>
              <a:rPr lang="en-US" dirty="0"/>
              <a:t>ways.</a:t>
            </a:r>
          </a:p>
          <a:p>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26</a:t>
            </a:fld>
            <a:endParaRPr lang="en-US"/>
          </a:p>
        </p:txBody>
      </p:sp>
    </p:spTree>
    <p:extLst>
      <p:ext uri="{BB962C8B-B14F-4D97-AF65-F5344CB8AC3E}">
        <p14:creationId xmlns:p14="http://schemas.microsoft.com/office/powerpoint/2010/main" val="2850317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Frequent </a:t>
            </a:r>
            <a:r>
              <a:rPr lang="en-US" dirty="0" smtClean="0"/>
              <a:t>courses in MFPs</a:t>
            </a:r>
            <a:endParaRPr lang="en-US" dirty="0"/>
          </a:p>
          <a:p>
            <a:pPr lvl="1"/>
            <a:r>
              <a:rPr lang="en-US" dirty="0"/>
              <a:t>Basic skills math (pre-algebra, elementary algebra, and intermediate algebra)</a:t>
            </a:r>
          </a:p>
          <a:p>
            <a:pPr lvl="1"/>
            <a:r>
              <a:rPr lang="en-US" dirty="0"/>
              <a:t>Basic skills English (two-course sequence of pre-transfer reading and composition)</a:t>
            </a:r>
          </a:p>
          <a:p>
            <a:pPr lvl="1"/>
            <a:r>
              <a:rPr lang="en-US" dirty="0"/>
              <a:t>public speaking</a:t>
            </a:r>
          </a:p>
          <a:p>
            <a:pPr lvl="1"/>
            <a:r>
              <a:rPr lang="en-US" dirty="0"/>
              <a:t>freshman English</a:t>
            </a:r>
          </a:p>
          <a:p>
            <a:pPr lvl="1"/>
            <a:r>
              <a:rPr lang="en-US" dirty="0"/>
              <a:t>critical thinking</a:t>
            </a:r>
          </a:p>
          <a:p>
            <a:pPr lvl="1"/>
            <a:r>
              <a:rPr lang="en-US" dirty="0"/>
              <a:t>US history</a:t>
            </a:r>
          </a:p>
          <a:p>
            <a:pPr lvl="1"/>
            <a:r>
              <a:rPr lang="en-US" dirty="0"/>
              <a:t>US government</a:t>
            </a:r>
          </a:p>
          <a:p>
            <a:pPr lvl="1"/>
            <a:r>
              <a:rPr lang="en-US" dirty="0"/>
              <a:t>introduction to psychology</a:t>
            </a:r>
          </a:p>
          <a:p>
            <a:pPr lvl="1"/>
            <a:r>
              <a:rPr lang="en-US" dirty="0"/>
              <a:t>introduction to sociology</a:t>
            </a:r>
          </a:p>
          <a:p>
            <a:pPr lvl="1"/>
            <a:r>
              <a:rPr lang="en-US" dirty="0"/>
              <a:t>introduction to </a:t>
            </a:r>
            <a:r>
              <a:rPr lang="en-US" dirty="0" smtClean="0"/>
              <a:t>statistics</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27</a:t>
            </a:fld>
            <a:endParaRPr lang="en-US"/>
          </a:p>
        </p:txBody>
      </p:sp>
    </p:spTree>
    <p:extLst>
      <p:ext uri="{BB962C8B-B14F-4D97-AF65-F5344CB8AC3E}">
        <p14:creationId xmlns:p14="http://schemas.microsoft.com/office/powerpoint/2010/main" val="26116095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lstStyle/>
          <a:p>
            <a:pPr lvl="0"/>
            <a:r>
              <a:rPr lang="en-US" dirty="0"/>
              <a:t>Basic skills</a:t>
            </a:r>
          </a:p>
          <a:p>
            <a:pPr lvl="1"/>
            <a:r>
              <a:rPr lang="en-US" dirty="0"/>
              <a:t>Repeated basic skills math courses</a:t>
            </a:r>
          </a:p>
          <a:p>
            <a:pPr lvl="1"/>
            <a:r>
              <a:rPr lang="en-US" dirty="0"/>
              <a:t>Gaps in basic skills sequences</a:t>
            </a:r>
          </a:p>
          <a:p>
            <a:pPr lvl="1"/>
            <a:r>
              <a:rPr lang="en-US" dirty="0"/>
              <a:t>Enrolled in basic skills math and English sequentially rather that concurrently</a:t>
            </a:r>
          </a:p>
          <a:p>
            <a:pPr lvl="1"/>
            <a:r>
              <a:rPr lang="en-US" dirty="0"/>
              <a:t>Which </a:t>
            </a:r>
            <a:r>
              <a:rPr lang="en-US" dirty="0" smtClean="0"/>
              <a:t>subject, math or English, </a:t>
            </a:r>
            <a:r>
              <a:rPr lang="en-US" dirty="0"/>
              <a:t>came first varied by </a:t>
            </a:r>
            <a:r>
              <a:rPr lang="en-US" dirty="0" smtClean="0"/>
              <a:t>campus</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28</a:t>
            </a:fld>
            <a:endParaRPr lang="en-US"/>
          </a:p>
        </p:txBody>
      </p:sp>
    </p:spTree>
    <p:extLst>
      <p:ext uri="{BB962C8B-B14F-4D97-AF65-F5344CB8AC3E}">
        <p14:creationId xmlns:p14="http://schemas.microsoft.com/office/powerpoint/2010/main" val="20559862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Related Literature</a:t>
            </a:r>
            <a:endParaRPr lang="en-US" sz="4000" dirty="0"/>
          </a:p>
        </p:txBody>
      </p:sp>
      <p:sp>
        <p:nvSpPr>
          <p:cNvPr id="4" name="Slide Number Placeholder 3"/>
          <p:cNvSpPr>
            <a:spLocks noGrp="1"/>
          </p:cNvSpPr>
          <p:nvPr>
            <p:ph type="sldNum" sz="quarter" idx="12"/>
          </p:nvPr>
        </p:nvSpPr>
        <p:spPr/>
        <p:txBody>
          <a:bodyPr/>
          <a:lstStyle/>
          <a:p>
            <a:fld id="{604D3045-7234-4940-88A8-3CB01C9579BC}" type="slidenum">
              <a:rPr lang="en-US" smtClean="0"/>
              <a:t>29</a:t>
            </a:fld>
            <a:endParaRPr lang="en-US"/>
          </a:p>
        </p:txBody>
      </p:sp>
    </p:spTree>
    <p:extLst>
      <p:ext uri="{BB962C8B-B14F-4D97-AF65-F5344CB8AC3E}">
        <p14:creationId xmlns:p14="http://schemas.microsoft.com/office/powerpoint/2010/main" val="294482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Introduction</a:t>
            </a:r>
          </a:p>
          <a:p>
            <a:r>
              <a:rPr lang="en-US" dirty="0"/>
              <a:t>Multiple missions (California Community Colleges System Strategic </a:t>
            </a:r>
            <a:r>
              <a:rPr lang="en-US" dirty="0" smtClean="0"/>
              <a:t>Plan, </a:t>
            </a:r>
            <a:r>
              <a:rPr lang="en-US" dirty="0"/>
              <a:t>2006)</a:t>
            </a:r>
          </a:p>
          <a:p>
            <a:pPr lvl="1"/>
            <a:r>
              <a:rPr lang="en-US" dirty="0"/>
              <a:t>Associate degrees and certificates</a:t>
            </a:r>
          </a:p>
          <a:p>
            <a:pPr lvl="1"/>
            <a:r>
              <a:rPr lang="en-US" dirty="0"/>
              <a:t>Transfer education</a:t>
            </a:r>
          </a:p>
          <a:p>
            <a:pPr lvl="1"/>
            <a:r>
              <a:rPr lang="en-US" dirty="0"/>
              <a:t>Basic skills and English language proficiency</a:t>
            </a:r>
          </a:p>
          <a:p>
            <a:pPr lvl="1"/>
            <a:r>
              <a:rPr lang="en-US" dirty="0"/>
              <a:t>Economic and workforce development</a:t>
            </a:r>
          </a:p>
          <a:p>
            <a:pPr lvl="1"/>
            <a:r>
              <a:rPr lang="en-US" dirty="0"/>
              <a:t>Lifelong learning</a:t>
            </a:r>
          </a:p>
          <a:p>
            <a:endParaRPr lang="en-US" dirty="0" smtClean="0"/>
          </a:p>
        </p:txBody>
      </p:sp>
      <p:sp>
        <p:nvSpPr>
          <p:cNvPr id="4" name="Slide Number Placeholder 3"/>
          <p:cNvSpPr>
            <a:spLocks noGrp="1"/>
          </p:cNvSpPr>
          <p:nvPr>
            <p:ph type="sldNum" sz="quarter" idx="12"/>
          </p:nvPr>
        </p:nvSpPr>
        <p:spPr/>
        <p:txBody>
          <a:bodyPr/>
          <a:lstStyle/>
          <a:p>
            <a:fld id="{604D3045-7234-4940-88A8-3CB01C9579BC}" type="slidenum">
              <a:rPr lang="en-US" smtClean="0"/>
              <a:t>3</a:t>
            </a:fld>
            <a:endParaRPr lang="en-US"/>
          </a:p>
        </p:txBody>
      </p:sp>
    </p:spTree>
    <p:extLst>
      <p:ext uri="{BB962C8B-B14F-4D97-AF65-F5344CB8AC3E}">
        <p14:creationId xmlns:p14="http://schemas.microsoft.com/office/powerpoint/2010/main" val="29684698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85000" lnSpcReduction="10000"/>
          </a:bodyPr>
          <a:lstStyle/>
          <a:p>
            <a:pPr marL="455613" lvl="0" indent="0">
              <a:buNone/>
            </a:pPr>
            <a:r>
              <a:rPr lang="en-US" dirty="0" smtClean="0"/>
              <a:t>“</a:t>
            </a:r>
            <a:r>
              <a:rPr lang="en-US" sz="4200" dirty="0"/>
              <a:t>D</a:t>
            </a:r>
            <a:r>
              <a:rPr lang="en-US" dirty="0"/>
              <a:t>ispersal of first-time students is one of the distinguishing, but often unnoted, characteristics of the community college and possibly one of several reasons why there is so little community among the students.  There is no broad common first year, or even first semester, experience for the new students. Though the colleges are not perceived as unfriendly, there are relatively few social bonds between the students, few participate together in campus organizations, and little leisure time is spent with each other on campus” (Maxwell et al., 2003, p. 39).</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30</a:t>
            </a:fld>
            <a:endParaRPr lang="en-US"/>
          </a:p>
        </p:txBody>
      </p:sp>
    </p:spTree>
    <p:extLst>
      <p:ext uri="{BB962C8B-B14F-4D97-AF65-F5344CB8AC3E}">
        <p14:creationId xmlns:p14="http://schemas.microsoft.com/office/powerpoint/2010/main" val="23087339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92500" lnSpcReduction="10000"/>
          </a:bodyPr>
          <a:lstStyle/>
          <a:p>
            <a:pPr marL="455613" lvl="0" indent="0">
              <a:buNone/>
            </a:pPr>
            <a:r>
              <a:rPr lang="en-US" dirty="0"/>
              <a:t>“</a:t>
            </a:r>
            <a:r>
              <a:rPr lang="en-US" sz="3900" dirty="0"/>
              <a:t>O</a:t>
            </a:r>
            <a:r>
              <a:rPr lang="en-US" dirty="0"/>
              <a:t>ne of the more revealing findings was that just over 50% of all courses taken by our sample were remedial, indicating that they are spending half of their time taking non-transferable college-level courses. In other words, the transfer students in this sample averaged enrolling in courses over a five-year time span but transferred only the equivalent of one year’s worth of full time study credits” (</a:t>
            </a:r>
            <a:r>
              <a:rPr lang="en-US" dirty="0" err="1"/>
              <a:t>Melguizo</a:t>
            </a:r>
            <a:r>
              <a:rPr lang="en-US" dirty="0"/>
              <a:t>, </a:t>
            </a:r>
            <a:r>
              <a:rPr lang="en-US" dirty="0" err="1"/>
              <a:t>Hagedorn</a:t>
            </a:r>
            <a:r>
              <a:rPr lang="en-US" dirty="0"/>
              <a:t>, &amp; </a:t>
            </a:r>
            <a:r>
              <a:rPr lang="en-US" dirty="0" err="1"/>
              <a:t>Cypers</a:t>
            </a:r>
            <a:r>
              <a:rPr lang="en-US" dirty="0"/>
              <a:t>, </a:t>
            </a:r>
            <a:r>
              <a:rPr lang="en-US" dirty="0" smtClean="0"/>
              <a:t>2008, p. 417).</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31</a:t>
            </a:fld>
            <a:endParaRPr lang="en-US"/>
          </a:p>
        </p:txBody>
      </p:sp>
    </p:spTree>
    <p:extLst>
      <p:ext uri="{BB962C8B-B14F-4D97-AF65-F5344CB8AC3E}">
        <p14:creationId xmlns:p14="http://schemas.microsoft.com/office/powerpoint/2010/main" val="39539238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92500" lnSpcReduction="20000"/>
          </a:bodyPr>
          <a:lstStyle/>
          <a:p>
            <a:pPr marL="455613" lvl="0" indent="0">
              <a:buNone/>
            </a:pPr>
            <a:r>
              <a:rPr lang="en-US" dirty="0"/>
              <a:t>“</a:t>
            </a:r>
            <a:r>
              <a:rPr lang="en-US" sz="3900" dirty="0"/>
              <a:t>M</a:t>
            </a:r>
            <a:r>
              <a:rPr lang="en-US" dirty="0"/>
              <a:t>any younger students entering community colleges from high schools are ‘experimenters,’ unsure about the relationship between schooling and their aspirations.  Such students come to community colleges because they are low-cost and convenient places for generating more information about their career and educational options.  These students, however, usually develop information by taking courses almost at random, and this is not necessarily an effective route” (Grubb, </a:t>
            </a:r>
            <a:r>
              <a:rPr lang="en-US" dirty="0" smtClean="0"/>
              <a:t>2006, p. 197).</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32</a:t>
            </a:fld>
            <a:endParaRPr lang="en-US"/>
          </a:p>
        </p:txBody>
      </p:sp>
    </p:spTree>
    <p:extLst>
      <p:ext uri="{BB962C8B-B14F-4D97-AF65-F5344CB8AC3E}">
        <p14:creationId xmlns:p14="http://schemas.microsoft.com/office/powerpoint/2010/main" val="40295562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455613" lvl="0" indent="0">
              <a:buNone/>
            </a:pPr>
            <a:r>
              <a:rPr lang="en-US" dirty="0"/>
              <a:t>“</a:t>
            </a:r>
            <a:r>
              <a:rPr lang="en-US" sz="3600" dirty="0"/>
              <a:t>A</a:t>
            </a:r>
            <a:r>
              <a:rPr lang="en-US" dirty="0"/>
              <a:t>t a community college, any given student is relatively unlikely to be following exactly the same path as another – and even students who do follow the same path may be unlikely to know it” (Scott-Clayton, 2011, p. 14).</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33</a:t>
            </a:fld>
            <a:endParaRPr lang="en-US"/>
          </a:p>
        </p:txBody>
      </p:sp>
    </p:spTree>
    <p:extLst>
      <p:ext uri="{BB962C8B-B14F-4D97-AF65-F5344CB8AC3E}">
        <p14:creationId xmlns:p14="http://schemas.microsoft.com/office/powerpoint/2010/main" val="33037318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lgn="ctr">
              <a:buNone/>
            </a:pPr>
            <a:r>
              <a:rPr lang="en-US" sz="4000" dirty="0" smtClean="0"/>
              <a:t>Summary</a:t>
            </a:r>
            <a:endParaRPr lang="en-US" sz="4000" dirty="0"/>
          </a:p>
        </p:txBody>
      </p:sp>
      <p:sp>
        <p:nvSpPr>
          <p:cNvPr id="4" name="Slide Number Placeholder 3"/>
          <p:cNvSpPr>
            <a:spLocks noGrp="1"/>
          </p:cNvSpPr>
          <p:nvPr>
            <p:ph type="sldNum" sz="quarter" idx="12"/>
          </p:nvPr>
        </p:nvSpPr>
        <p:spPr/>
        <p:txBody>
          <a:bodyPr/>
          <a:lstStyle/>
          <a:p>
            <a:fld id="{604D3045-7234-4940-88A8-3CB01C9579BC}" type="slidenum">
              <a:rPr lang="en-US" smtClean="0"/>
              <a:t>34</a:t>
            </a:fld>
            <a:endParaRPr lang="en-US"/>
          </a:p>
        </p:txBody>
      </p:sp>
    </p:spTree>
    <p:extLst>
      <p:ext uri="{BB962C8B-B14F-4D97-AF65-F5344CB8AC3E}">
        <p14:creationId xmlns:p14="http://schemas.microsoft.com/office/powerpoint/2010/main" val="24075957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sequence in which courses were taken was important for pre-transfer courses in math and English.</a:t>
            </a:r>
          </a:p>
          <a:p>
            <a:r>
              <a:rPr lang="en-US" dirty="0" smtClean="0"/>
              <a:t>The course sequence was not important for transfer courses because students rarely took more than one or two courses in the same subject.</a:t>
            </a:r>
          </a:p>
          <a:p>
            <a:r>
              <a:rPr lang="en-US" dirty="0" smtClean="0"/>
              <a:t>One reason that transfer-oriented students lingered at community college was difficulty completing the pre-transfer courses </a:t>
            </a:r>
            <a:r>
              <a:rPr lang="en-US" dirty="0"/>
              <a:t>in math and English</a:t>
            </a:r>
            <a:r>
              <a:rPr lang="en-US" dirty="0" smtClean="0"/>
              <a:t>.</a:t>
            </a:r>
          </a:p>
          <a:p>
            <a:r>
              <a:rPr lang="en-US" dirty="0" smtClean="0"/>
              <a:t>Students enrolled in a great variety of courses, many of which had three or fewer students from the sample.</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35</a:t>
            </a:fld>
            <a:endParaRPr lang="en-US"/>
          </a:p>
        </p:txBody>
      </p:sp>
    </p:spTree>
    <p:extLst>
      <p:ext uri="{BB962C8B-B14F-4D97-AF65-F5344CB8AC3E}">
        <p14:creationId xmlns:p14="http://schemas.microsoft.com/office/powerpoint/2010/main" val="42624744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t>Acknowledgements</a:t>
            </a:r>
          </a:p>
          <a:p>
            <a:r>
              <a:rPr lang="en-US" dirty="0"/>
              <a:t>I thank Patrick Perry and the Chancellor’s Office of the California Community </a:t>
            </a:r>
            <a:r>
              <a:rPr lang="en-US" dirty="0" smtClean="0"/>
              <a:t>Colleges  for </a:t>
            </a:r>
            <a:r>
              <a:rPr lang="en-US" dirty="0"/>
              <a:t>granting permission to use the data employed in this study and authorizing Peter Bahr </a:t>
            </a:r>
            <a:r>
              <a:rPr lang="en-US" dirty="0" smtClean="0"/>
              <a:t>to provide </a:t>
            </a:r>
            <a:r>
              <a:rPr lang="en-US" dirty="0"/>
              <a:t>these data. </a:t>
            </a:r>
            <a:endParaRPr lang="en-US" dirty="0" smtClean="0"/>
          </a:p>
          <a:p>
            <a:r>
              <a:rPr lang="en-US" dirty="0" smtClean="0"/>
              <a:t>I </a:t>
            </a:r>
            <a:r>
              <a:rPr lang="en-US" dirty="0"/>
              <a:t>am also greatly indebted to Peter Bahr at the University of Michigan </a:t>
            </a:r>
            <a:r>
              <a:rPr lang="en-US" dirty="0" smtClean="0"/>
              <a:t>for providing </a:t>
            </a:r>
            <a:r>
              <a:rPr lang="en-US" dirty="0"/>
              <a:t>data from his previous research.</a:t>
            </a:r>
          </a:p>
        </p:txBody>
      </p:sp>
      <p:sp>
        <p:nvSpPr>
          <p:cNvPr id="4" name="Slide Number Placeholder 3"/>
          <p:cNvSpPr>
            <a:spLocks noGrp="1"/>
          </p:cNvSpPr>
          <p:nvPr>
            <p:ph type="sldNum" sz="quarter" idx="12"/>
          </p:nvPr>
        </p:nvSpPr>
        <p:spPr/>
        <p:txBody>
          <a:bodyPr/>
          <a:lstStyle/>
          <a:p>
            <a:fld id="{604D3045-7234-4940-88A8-3CB01C9579BC}" type="slidenum">
              <a:rPr lang="en-US" smtClean="0"/>
              <a:t>36</a:t>
            </a:fld>
            <a:endParaRPr lang="en-US"/>
          </a:p>
        </p:txBody>
      </p:sp>
    </p:spTree>
    <p:extLst>
      <p:ext uri="{BB962C8B-B14F-4D97-AF65-F5344CB8AC3E}">
        <p14:creationId xmlns:p14="http://schemas.microsoft.com/office/powerpoint/2010/main" val="25470430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References</a:t>
            </a:r>
            <a:endParaRPr lang="en-US" sz="4000" dirty="0"/>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37</a:t>
            </a:fld>
            <a:endParaRPr lang="en-US"/>
          </a:p>
        </p:txBody>
      </p:sp>
    </p:spTree>
    <p:extLst>
      <p:ext uri="{BB962C8B-B14F-4D97-AF65-F5344CB8AC3E}">
        <p14:creationId xmlns:p14="http://schemas.microsoft.com/office/powerpoint/2010/main" val="41980568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Adelman</a:t>
            </a:r>
            <a:r>
              <a:rPr lang="en-US" dirty="0"/>
              <a:t>, C. (2005). </a:t>
            </a:r>
            <a:r>
              <a:rPr lang="en-US" i="1" dirty="0"/>
              <a:t>Moving into town—and moving on: The community college in the lives of traditional–age students.</a:t>
            </a:r>
            <a:r>
              <a:rPr lang="en-US" dirty="0"/>
              <a:t> Retrieved from Washington, DC: </a:t>
            </a:r>
          </a:p>
          <a:p>
            <a:r>
              <a:rPr lang="en-US" dirty="0" err="1"/>
              <a:t>Agrawal</a:t>
            </a:r>
            <a:r>
              <a:rPr lang="en-US" dirty="0"/>
              <a:t>, R., &amp; </a:t>
            </a:r>
            <a:r>
              <a:rPr lang="en-US" dirty="0" err="1"/>
              <a:t>Srikant</a:t>
            </a:r>
            <a:r>
              <a:rPr lang="en-US" dirty="0"/>
              <a:t>, R. (1995). Mining sequential patterns. </a:t>
            </a:r>
            <a:r>
              <a:rPr lang="en-US" i="1" dirty="0"/>
              <a:t>Proceedings of the 1995 International Conference on Data Engineering</a:t>
            </a:r>
            <a:r>
              <a:rPr lang="en-US" dirty="0"/>
              <a:t> (pp. 3-14). Taipei, Taiwan.</a:t>
            </a:r>
          </a:p>
          <a:p>
            <a:r>
              <a:rPr lang="en-US" dirty="0"/>
              <a:t>Ammon, B. V., Bowman, J., &amp; </a:t>
            </a:r>
            <a:r>
              <a:rPr lang="en-US" dirty="0" err="1"/>
              <a:t>Mourad</a:t>
            </a:r>
            <a:r>
              <a:rPr lang="en-US" dirty="0"/>
              <a:t>, R. (2008). Who are our students? Cluster analysis as a tool for understanding community college student populations </a:t>
            </a:r>
            <a:r>
              <a:rPr lang="en-US" i="1" dirty="0"/>
              <a:t>Journal of Applied Research in the Community College, 16</a:t>
            </a:r>
            <a:r>
              <a:rPr lang="en-US" dirty="0"/>
              <a:t>(1), 32-44. </a:t>
            </a:r>
          </a:p>
          <a:p>
            <a:r>
              <a:rPr lang="en-US" dirty="0"/>
              <a:t>Bahr, P. R. (2010). The bird's eye view of community colleges: A behavioral typology of first-time students based on cluster analytic classification. </a:t>
            </a:r>
            <a:r>
              <a:rPr lang="en-US" i="1" dirty="0"/>
              <a:t>Research in Higher Education, 51</a:t>
            </a:r>
            <a:r>
              <a:rPr lang="en-US" dirty="0"/>
              <a:t>, 724-740. </a:t>
            </a:r>
          </a:p>
          <a:p>
            <a:r>
              <a:rPr lang="en-US" dirty="0"/>
              <a:t>Bahr, P. R. (2011). A typology of students' use of the community college. </a:t>
            </a:r>
            <a:r>
              <a:rPr lang="en-US" i="1" dirty="0"/>
              <a:t>New Directions for Institutional Research, Assessment Supplement</a:t>
            </a:r>
            <a:r>
              <a:rPr lang="en-US" dirty="0"/>
              <a:t>, 33-48. </a:t>
            </a:r>
          </a:p>
          <a:p>
            <a:r>
              <a:rPr lang="en-US" dirty="0"/>
              <a:t>Berry, M. J. A., &amp; </a:t>
            </a:r>
            <a:r>
              <a:rPr lang="en-US" dirty="0" err="1"/>
              <a:t>Linhoff</a:t>
            </a:r>
            <a:r>
              <a:rPr lang="en-US" dirty="0"/>
              <a:t>, G. (1997). </a:t>
            </a:r>
            <a:r>
              <a:rPr lang="en-US" i="1" dirty="0"/>
              <a:t>Data mining techniques: For marketing, sales, and customer support</a:t>
            </a:r>
            <a:r>
              <a:rPr lang="en-US" dirty="0"/>
              <a:t>. New York: Wiley.</a:t>
            </a:r>
          </a:p>
          <a:p>
            <a:r>
              <a:rPr lang="en-US" dirty="0" err="1"/>
              <a:t>Boughan</a:t>
            </a:r>
            <a:r>
              <a:rPr lang="en-US" dirty="0"/>
              <a:t>, K. (2000). The role of academic process in student achievement: An application of structural equation modeling and cluster analysis to community college longitudinal data. </a:t>
            </a:r>
            <a:r>
              <a:rPr lang="en-US" i="1" dirty="0"/>
              <a:t>AIR Professional File, 74</a:t>
            </a:r>
            <a:r>
              <a:rPr lang="en-US" dirty="0"/>
              <a:t>, 1-17. </a:t>
            </a:r>
          </a:p>
          <a:p>
            <a:r>
              <a:rPr lang="en-US" dirty="0" err="1"/>
              <a:t>Buchta</a:t>
            </a:r>
            <a:r>
              <a:rPr lang="en-US" dirty="0"/>
              <a:t>, C., &amp; </a:t>
            </a:r>
            <a:r>
              <a:rPr lang="en-US" dirty="0" err="1"/>
              <a:t>Hahsler</a:t>
            </a:r>
            <a:r>
              <a:rPr lang="en-US" dirty="0"/>
              <a:t>, M. (2012). </a:t>
            </a:r>
            <a:r>
              <a:rPr lang="en-US" dirty="0" err="1"/>
              <a:t>arulesSequences</a:t>
            </a:r>
            <a:r>
              <a:rPr lang="en-US" dirty="0"/>
              <a:t>: Mining frequent sequences (Version 0.2-4)[Computer software]. Retrieved from http://</a:t>
            </a:r>
            <a:r>
              <a:rPr lang="en-US" dirty="0" err="1"/>
              <a:t>cran.cnr.berkeley.edu</a:t>
            </a:r>
            <a:endParaRPr lang="en-US" dirty="0"/>
          </a:p>
          <a:p>
            <a:r>
              <a:rPr lang="en-US" dirty="0"/>
              <a:t>California Community Colleges System Strategic Plan Steering Committee. (2006). </a:t>
            </a:r>
            <a:r>
              <a:rPr lang="en-US" i="1" dirty="0"/>
              <a:t>California Community Colleges system strategic plan</a:t>
            </a:r>
            <a:r>
              <a:rPr lang="en-US" dirty="0"/>
              <a:t>. Sacramento: California Community Colleges Board of Governors.</a:t>
            </a:r>
          </a:p>
          <a:p>
            <a:r>
              <a:rPr lang="en-US" dirty="0"/>
              <a:t>Dunbar, K. (2001). The analogical paradox: Why analogy is so easy in naturalistic settings, yet so difficult in the psychological laboratory. In D. </a:t>
            </a:r>
            <a:r>
              <a:rPr lang="en-US" dirty="0" err="1"/>
              <a:t>Gentner</a:t>
            </a:r>
            <a:r>
              <a:rPr lang="en-US" dirty="0"/>
              <a:t>, K. J. </a:t>
            </a:r>
            <a:r>
              <a:rPr lang="en-US" dirty="0" err="1"/>
              <a:t>Holyoak</a:t>
            </a:r>
            <a:r>
              <a:rPr lang="en-US" dirty="0"/>
              <a:t>, &amp; B. N. </a:t>
            </a:r>
            <a:r>
              <a:rPr lang="en-US" dirty="0" err="1"/>
              <a:t>Kokinov</a:t>
            </a:r>
            <a:r>
              <a:rPr lang="en-US" dirty="0"/>
              <a:t> (Eds.), </a:t>
            </a:r>
            <a:r>
              <a:rPr lang="en-US" i="1" dirty="0"/>
              <a:t>The analogical mind: Perspectives from cognitive science</a:t>
            </a:r>
            <a:r>
              <a:rPr lang="en-US" dirty="0"/>
              <a:t>. Cambridge, MA: MIT Press.</a:t>
            </a:r>
          </a:p>
          <a:p>
            <a:r>
              <a:rPr lang="en-US" dirty="0"/>
              <a:t>Grubb, W. N. (2006). "Like, what do I do now?": The dilemmas of guidance counseling. In T. Bailey &amp; V. S. </a:t>
            </a:r>
            <a:r>
              <a:rPr lang="en-US" dirty="0" err="1"/>
              <a:t>Morest</a:t>
            </a:r>
            <a:r>
              <a:rPr lang="en-US" dirty="0"/>
              <a:t> (Eds.), </a:t>
            </a:r>
            <a:r>
              <a:rPr lang="en-US" i="1" dirty="0"/>
              <a:t>Defending the community college equity agenda</a:t>
            </a:r>
            <a:r>
              <a:rPr lang="en-US" dirty="0"/>
              <a:t>. Baltimore: Johns Hopkins University Press</a:t>
            </a:r>
            <a:r>
              <a:rPr lang="en-US" dirty="0" smtClean="0"/>
              <a:t>.</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38</a:t>
            </a:fld>
            <a:endParaRPr lang="en-US"/>
          </a:p>
        </p:txBody>
      </p:sp>
    </p:spTree>
    <p:extLst>
      <p:ext uri="{BB962C8B-B14F-4D97-AF65-F5344CB8AC3E}">
        <p14:creationId xmlns:p14="http://schemas.microsoft.com/office/powerpoint/2010/main" val="33542707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40000" lnSpcReduction="20000"/>
          </a:bodyPr>
          <a:lstStyle/>
          <a:p>
            <a:r>
              <a:rPr lang="en-US" dirty="0" err="1"/>
              <a:t>Hagedorn</a:t>
            </a:r>
            <a:r>
              <a:rPr lang="en-US" dirty="0"/>
              <a:t>, L. S., &amp; Prather, G. (2005). </a:t>
            </a:r>
            <a:r>
              <a:rPr lang="en-US" i="1" dirty="0"/>
              <a:t>The community college solar system: If university students are from Venus community college students must be from Mars</a:t>
            </a:r>
            <a:r>
              <a:rPr lang="en-US" dirty="0"/>
              <a:t>. Paper presented at the Annual Forum of the Association of Institutional Research, San Diego, CA. </a:t>
            </a:r>
          </a:p>
          <a:p>
            <a:r>
              <a:rPr lang="en-US" dirty="0" err="1"/>
              <a:t>Hahsler</a:t>
            </a:r>
            <a:r>
              <a:rPr lang="en-US" dirty="0"/>
              <a:t>, M., </a:t>
            </a:r>
            <a:r>
              <a:rPr lang="en-US" dirty="0" err="1"/>
              <a:t>Buchta</a:t>
            </a:r>
            <a:r>
              <a:rPr lang="en-US" dirty="0"/>
              <a:t>, C., </a:t>
            </a:r>
            <a:r>
              <a:rPr lang="en-US" dirty="0" err="1"/>
              <a:t>Grün</a:t>
            </a:r>
            <a:r>
              <a:rPr lang="en-US" dirty="0"/>
              <a:t>, B., &amp; </a:t>
            </a:r>
            <a:r>
              <a:rPr lang="en-US" dirty="0" err="1"/>
              <a:t>Hornik</a:t>
            </a:r>
            <a:r>
              <a:rPr lang="en-US" dirty="0"/>
              <a:t>, K. (2010). </a:t>
            </a:r>
            <a:r>
              <a:rPr lang="en-US" dirty="0" err="1"/>
              <a:t>arules</a:t>
            </a:r>
            <a:r>
              <a:rPr lang="en-US" dirty="0"/>
              <a:t>: Mining association rules and frequent itemsets (Version 1.0-14)[Computer software]. Retrieved from http://</a:t>
            </a:r>
            <a:r>
              <a:rPr lang="en-US" dirty="0" err="1"/>
              <a:t>cran.cnr.berkeley.edu</a:t>
            </a:r>
            <a:endParaRPr lang="en-US" dirty="0"/>
          </a:p>
          <a:p>
            <a:r>
              <a:rPr lang="en-US" dirty="0" err="1"/>
              <a:t>Hahsler</a:t>
            </a:r>
            <a:r>
              <a:rPr lang="en-US" dirty="0"/>
              <a:t>, M., </a:t>
            </a:r>
            <a:r>
              <a:rPr lang="en-US" dirty="0" err="1"/>
              <a:t>Chelluboina</a:t>
            </a:r>
            <a:r>
              <a:rPr lang="en-US" dirty="0"/>
              <a:t>, S., </a:t>
            </a:r>
            <a:r>
              <a:rPr lang="en-US" dirty="0" err="1"/>
              <a:t>Hornnik</a:t>
            </a:r>
            <a:r>
              <a:rPr lang="en-US" dirty="0"/>
              <a:t>, K., &amp; </a:t>
            </a:r>
            <a:r>
              <a:rPr lang="en-US" dirty="0" err="1"/>
              <a:t>Buchta</a:t>
            </a:r>
            <a:r>
              <a:rPr lang="en-US" dirty="0"/>
              <a:t>, C. (2011). The </a:t>
            </a:r>
            <a:r>
              <a:rPr lang="en-US" dirty="0" err="1"/>
              <a:t>arules</a:t>
            </a:r>
            <a:r>
              <a:rPr lang="en-US" dirty="0"/>
              <a:t> R-package ecosystem: Analyzing interesting patterns from large transaction databases. </a:t>
            </a:r>
            <a:r>
              <a:rPr lang="en-US" i="1" dirty="0"/>
              <a:t>Journal of Machine Learning Research, 12</a:t>
            </a:r>
            <a:r>
              <a:rPr lang="en-US" dirty="0"/>
              <a:t>, 2012-2025. </a:t>
            </a:r>
          </a:p>
          <a:p>
            <a:r>
              <a:rPr lang="en-US" dirty="0" err="1"/>
              <a:t>Hahsler</a:t>
            </a:r>
            <a:r>
              <a:rPr lang="en-US" dirty="0"/>
              <a:t>, M., </a:t>
            </a:r>
            <a:r>
              <a:rPr lang="en-US" dirty="0" err="1"/>
              <a:t>Grün</a:t>
            </a:r>
            <a:r>
              <a:rPr lang="en-US" dirty="0"/>
              <a:t>, B., &amp; </a:t>
            </a:r>
            <a:r>
              <a:rPr lang="en-US" dirty="0" err="1"/>
              <a:t>Hornik</a:t>
            </a:r>
            <a:r>
              <a:rPr lang="en-US" dirty="0"/>
              <a:t>, K. (2005). </a:t>
            </a:r>
            <a:r>
              <a:rPr lang="en-US" dirty="0" err="1"/>
              <a:t>arules</a:t>
            </a:r>
            <a:r>
              <a:rPr lang="en-US" dirty="0"/>
              <a:t> – A computational environment for mining association rules and frequent itemsets. </a:t>
            </a:r>
            <a:r>
              <a:rPr lang="en-US" i="1" dirty="0"/>
              <a:t>Journal of Statistical Software, 14</a:t>
            </a:r>
            <a:r>
              <a:rPr lang="en-US" dirty="0"/>
              <a:t>(12), 1-25. </a:t>
            </a:r>
          </a:p>
          <a:p>
            <a:r>
              <a:rPr lang="en-US" dirty="0"/>
              <a:t>Hand, D., </a:t>
            </a:r>
            <a:r>
              <a:rPr lang="en-US" dirty="0" err="1"/>
              <a:t>Mannila</a:t>
            </a:r>
            <a:r>
              <a:rPr lang="en-US" dirty="0"/>
              <a:t>, H., &amp; Smyth, P. (2001). </a:t>
            </a:r>
            <a:r>
              <a:rPr lang="en-US" i="1" dirty="0"/>
              <a:t>Principles of data mining</a:t>
            </a:r>
            <a:r>
              <a:rPr lang="en-US" dirty="0"/>
              <a:t>. Cambridge, MA: MIT Press.</a:t>
            </a:r>
          </a:p>
          <a:p>
            <a:r>
              <a:rPr lang="en-US" dirty="0"/>
              <a:t>Horn, L., &amp; </a:t>
            </a:r>
            <a:r>
              <a:rPr lang="en-US" dirty="0" err="1"/>
              <a:t>Weko</a:t>
            </a:r>
            <a:r>
              <a:rPr lang="en-US" dirty="0"/>
              <a:t>, T. (2009). </a:t>
            </a:r>
            <a:r>
              <a:rPr lang="en-US" i="1" dirty="0"/>
              <a:t>On track to complete? A taxonomy of beginning community college students and their outcomes 3 years after enrolling: 2003–04 through 2006 (NCES 2009-152)</a:t>
            </a:r>
            <a:r>
              <a:rPr lang="en-US" dirty="0"/>
              <a:t>. Retrieved from Washington, DC: </a:t>
            </a:r>
          </a:p>
          <a:p>
            <a:r>
              <a:rPr lang="en-US" dirty="0"/>
              <a:t>Maxwell, W., </a:t>
            </a:r>
            <a:r>
              <a:rPr lang="en-US" dirty="0" err="1"/>
              <a:t>Hagedorn</a:t>
            </a:r>
            <a:r>
              <a:rPr lang="en-US" dirty="0"/>
              <a:t>, L. S., </a:t>
            </a:r>
            <a:r>
              <a:rPr lang="en-US" dirty="0" err="1"/>
              <a:t>Cypers</a:t>
            </a:r>
            <a:r>
              <a:rPr lang="en-US" dirty="0"/>
              <a:t>, S., Moon, H. S., </a:t>
            </a:r>
            <a:r>
              <a:rPr lang="en-US" dirty="0" err="1"/>
              <a:t>Brocato</a:t>
            </a:r>
            <a:r>
              <a:rPr lang="en-US" dirty="0"/>
              <a:t>, P., Wahl, K., &amp; Prather, G. (2003). Community and diversity in urban community colleges: </a:t>
            </a:r>
            <a:r>
              <a:rPr lang="en-US" dirty="0" err="1"/>
              <a:t>Coursetaking</a:t>
            </a:r>
            <a:r>
              <a:rPr lang="en-US" dirty="0"/>
              <a:t> among entering students. </a:t>
            </a:r>
            <a:r>
              <a:rPr lang="en-US" i="1" dirty="0"/>
              <a:t>Community College Review, 30</a:t>
            </a:r>
            <a:r>
              <a:rPr lang="en-US" dirty="0"/>
              <a:t>(4), 21-46. </a:t>
            </a:r>
          </a:p>
          <a:p>
            <a:r>
              <a:rPr lang="en-US" dirty="0" err="1"/>
              <a:t>Melguizo</a:t>
            </a:r>
            <a:r>
              <a:rPr lang="en-US" dirty="0"/>
              <a:t>, T., </a:t>
            </a:r>
            <a:r>
              <a:rPr lang="en-US" dirty="0" err="1"/>
              <a:t>Hagedorn</a:t>
            </a:r>
            <a:r>
              <a:rPr lang="en-US" dirty="0"/>
              <a:t>, L. S., &amp; </a:t>
            </a:r>
            <a:r>
              <a:rPr lang="en-US" dirty="0" err="1"/>
              <a:t>Cypers</a:t>
            </a:r>
            <a:r>
              <a:rPr lang="en-US" dirty="0"/>
              <a:t>, S. (2008). Remedial/developmental education and the cost of transfer: A Los Angeles county sample </a:t>
            </a:r>
            <a:r>
              <a:rPr lang="en-US" i="1" dirty="0"/>
              <a:t>The Review of Higher Education, 31</a:t>
            </a:r>
            <a:r>
              <a:rPr lang="en-US" dirty="0"/>
              <a:t>(4), 401-431. </a:t>
            </a:r>
          </a:p>
          <a:p>
            <a:r>
              <a:rPr lang="en-US" dirty="0"/>
              <a:t>Ng, R. T., </a:t>
            </a:r>
            <a:r>
              <a:rPr lang="en-US" dirty="0" err="1"/>
              <a:t>Lakshmanan</a:t>
            </a:r>
            <a:r>
              <a:rPr lang="en-US" dirty="0"/>
              <a:t>, L. V. S., Han, J., &amp; Pang, A. (1998). </a:t>
            </a:r>
            <a:r>
              <a:rPr lang="en-US" i="1" dirty="0"/>
              <a:t>Exploratory mining and pruning optimizations of constrained associations rules</a:t>
            </a:r>
            <a:r>
              <a:rPr lang="en-US" dirty="0"/>
              <a:t>. Paper presented at the 1998 ACM SIGMOD international conference on Management of data, Seattle, Washington, USA. </a:t>
            </a:r>
          </a:p>
          <a:p>
            <a:r>
              <a:rPr lang="en-US" dirty="0"/>
              <a:t>Scott-Clayton, J. (2011). </a:t>
            </a:r>
            <a:r>
              <a:rPr lang="en-US" i="1" dirty="0"/>
              <a:t>The shapeless river: Does a lack of structure inhibit students' progress at community colleges? (CCRC Working Paper No. 25)</a:t>
            </a:r>
            <a:r>
              <a:rPr lang="en-US" dirty="0"/>
              <a:t>. New York: Columbia University, Teachers College, Community College Research Center.</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39</a:t>
            </a:fld>
            <a:endParaRPr lang="en-US"/>
          </a:p>
        </p:txBody>
      </p:sp>
    </p:spTree>
    <p:extLst>
      <p:ext uri="{BB962C8B-B14F-4D97-AF65-F5344CB8AC3E}">
        <p14:creationId xmlns:p14="http://schemas.microsoft.com/office/powerpoint/2010/main" val="14725251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r>
              <a:rPr lang="en-US" dirty="0" smtClean="0"/>
              <a:t>Student diversity</a:t>
            </a:r>
            <a:endParaRPr lang="en-US" dirty="0"/>
          </a:p>
          <a:p>
            <a:pPr lvl="1"/>
            <a:r>
              <a:rPr lang="en-US" dirty="0" smtClean="0"/>
              <a:t>Educational goals</a:t>
            </a:r>
            <a:endParaRPr lang="en-US" dirty="0"/>
          </a:p>
          <a:p>
            <a:pPr lvl="1"/>
            <a:r>
              <a:rPr lang="en-US" dirty="0" smtClean="0"/>
              <a:t>Demographics</a:t>
            </a:r>
            <a:endParaRPr lang="en-US" dirty="0"/>
          </a:p>
          <a:p>
            <a:pPr lvl="1"/>
            <a:r>
              <a:rPr lang="en-US" dirty="0" smtClean="0"/>
              <a:t>College preparedness</a:t>
            </a:r>
          </a:p>
          <a:p>
            <a:pPr lvl="1"/>
            <a:r>
              <a:rPr lang="en-US" dirty="0" smtClean="0"/>
              <a:t>How they use the colleges</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4</a:t>
            </a:fld>
            <a:endParaRPr lang="en-US"/>
          </a:p>
        </p:txBody>
      </p:sp>
    </p:spTree>
    <p:extLst>
      <p:ext uri="{BB962C8B-B14F-4D97-AF65-F5344CB8AC3E}">
        <p14:creationId xmlns:p14="http://schemas.microsoft.com/office/powerpoint/2010/main" val="30563535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Questions?</a:t>
            </a:r>
            <a:endParaRPr lang="en-US" sz="4000" dirty="0"/>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40</a:t>
            </a:fld>
            <a:endParaRPr lang="en-US"/>
          </a:p>
        </p:txBody>
      </p:sp>
    </p:spTree>
    <p:extLst>
      <p:ext uri="{BB962C8B-B14F-4D97-AF65-F5344CB8AC3E}">
        <p14:creationId xmlns:p14="http://schemas.microsoft.com/office/powerpoint/2010/main" val="1360050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152"/>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buNone/>
            </a:pPr>
            <a:r>
              <a:rPr lang="en-US" dirty="0"/>
              <a:t>Contact information</a:t>
            </a:r>
          </a:p>
          <a:p>
            <a:r>
              <a:rPr lang="en-US" dirty="0">
                <a:hlinkClick r:id="rId2"/>
              </a:rPr>
              <a:t>ingraham@cal.berkeley.edu</a:t>
            </a:r>
            <a:endParaRPr lang="en-US" dirty="0"/>
          </a:p>
          <a:p>
            <a:r>
              <a:rPr lang="en-US" dirty="0"/>
              <a:t>415-377-4068</a:t>
            </a:r>
          </a:p>
          <a:p>
            <a:pPr marL="0" indent="0" algn="ctr">
              <a:buNone/>
            </a:pPr>
            <a:endParaRPr lang="en-US" sz="4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41</a:t>
            </a:fld>
            <a:endParaRPr lang="en-US"/>
          </a:p>
        </p:txBody>
      </p:sp>
    </p:spTree>
    <p:extLst>
      <p:ext uri="{BB962C8B-B14F-4D97-AF65-F5344CB8AC3E}">
        <p14:creationId xmlns:p14="http://schemas.microsoft.com/office/powerpoint/2010/main" val="40730660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a:xfrm>
            <a:off x="457200" y="1559538"/>
            <a:ext cx="8229600" cy="4566626"/>
          </a:xfrm>
        </p:spPr>
        <p:txBody>
          <a:bodyPr>
            <a:normAutofit fontScale="40000" lnSpcReduction="20000"/>
          </a:bodyPr>
          <a:lstStyle/>
          <a:p>
            <a:pPr marL="0" indent="0" algn="ctr">
              <a:buNone/>
            </a:pPr>
            <a:r>
              <a:rPr lang="en-US" sz="10000" dirty="0" smtClean="0"/>
              <a:t>Student Typologies</a:t>
            </a:r>
          </a:p>
          <a:p>
            <a:pPr lvl="0"/>
            <a:r>
              <a:rPr lang="en-US" sz="4500" dirty="0"/>
              <a:t>(</a:t>
            </a:r>
            <a:r>
              <a:rPr lang="en-US" sz="4500" dirty="0" err="1"/>
              <a:t>Boughan</a:t>
            </a:r>
            <a:r>
              <a:rPr lang="en-US" sz="4500" dirty="0"/>
              <a:t>, 2000). The role of academic process in student achievement: An application of structural equation modeling and cluster analysis to community college longitudinal data.</a:t>
            </a:r>
          </a:p>
          <a:p>
            <a:pPr lvl="0"/>
            <a:r>
              <a:rPr lang="en-US" sz="4500" dirty="0"/>
              <a:t>(Adelman, 2005). Moving into town—and moving on: The community college in the lives of traditional–age students.</a:t>
            </a:r>
          </a:p>
          <a:p>
            <a:pPr lvl="0"/>
            <a:r>
              <a:rPr lang="en-US" sz="4500" dirty="0"/>
              <a:t>(</a:t>
            </a:r>
            <a:r>
              <a:rPr lang="en-US" sz="4500" dirty="0" err="1"/>
              <a:t>Hagedorn</a:t>
            </a:r>
            <a:r>
              <a:rPr lang="en-US" sz="4500" dirty="0"/>
              <a:t> &amp; Prather, 2005). The community college solar system: If university students are from Venus community college students must be from Mars.</a:t>
            </a:r>
          </a:p>
          <a:p>
            <a:pPr lvl="0"/>
            <a:r>
              <a:rPr lang="en-US" sz="4500" dirty="0"/>
              <a:t>(Ammon, Bowman, &amp; </a:t>
            </a:r>
            <a:r>
              <a:rPr lang="en-US" sz="4500" dirty="0" err="1"/>
              <a:t>Mourad</a:t>
            </a:r>
            <a:r>
              <a:rPr lang="en-US" sz="4500" dirty="0"/>
              <a:t>, 2008). Who are our students? Cluster analysis as a tool for understanding community college student populations.</a:t>
            </a:r>
          </a:p>
          <a:p>
            <a:pPr lvl="0"/>
            <a:r>
              <a:rPr lang="en-US" sz="4500" dirty="0"/>
              <a:t>(Horn &amp; </a:t>
            </a:r>
            <a:r>
              <a:rPr lang="en-US" sz="4500" dirty="0" err="1"/>
              <a:t>Weko</a:t>
            </a:r>
            <a:r>
              <a:rPr lang="en-US" sz="4500" dirty="0"/>
              <a:t>, 2009). On track to complete? A taxonomy of beginning community college students and their outcomes 3 years after enrolling: 2003–04 through 2006.</a:t>
            </a:r>
          </a:p>
          <a:p>
            <a:pPr lvl="0"/>
            <a:r>
              <a:rPr lang="en-US" sz="4500" dirty="0"/>
              <a:t>(Bahr, 2010). The bird's eye view of community colleges: A behavioral typology of first time students based on cluster analytic classification.</a:t>
            </a:r>
          </a:p>
          <a:p>
            <a:pPr lvl="0"/>
            <a:r>
              <a:rPr lang="en-US" sz="4500" dirty="0"/>
              <a:t>(Bahr, 2011). A typology of students' use of the community college</a:t>
            </a:r>
            <a:r>
              <a:rPr lang="en-US" sz="4500" dirty="0" smtClean="0"/>
              <a:t>.</a:t>
            </a:r>
            <a:endParaRPr lang="en-US" sz="4500" dirty="0"/>
          </a:p>
        </p:txBody>
      </p:sp>
      <p:sp>
        <p:nvSpPr>
          <p:cNvPr id="4" name="Slide Number Placeholder 3"/>
          <p:cNvSpPr>
            <a:spLocks noGrp="1"/>
          </p:cNvSpPr>
          <p:nvPr>
            <p:ph type="sldNum" sz="quarter" idx="12"/>
          </p:nvPr>
        </p:nvSpPr>
        <p:spPr/>
        <p:txBody>
          <a:bodyPr/>
          <a:lstStyle/>
          <a:p>
            <a:fld id="{604D3045-7234-4940-88A8-3CB01C9579BC}" type="slidenum">
              <a:rPr lang="en-US" smtClean="0"/>
              <a:t>5</a:t>
            </a:fld>
            <a:endParaRPr lang="en-US"/>
          </a:p>
        </p:txBody>
      </p:sp>
    </p:spTree>
    <p:extLst>
      <p:ext uri="{BB962C8B-B14F-4D97-AF65-F5344CB8AC3E}">
        <p14:creationId xmlns:p14="http://schemas.microsoft.com/office/powerpoint/2010/main" val="29529286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6300" dirty="0"/>
              <a:t>Lingering at community college</a:t>
            </a:r>
          </a:p>
          <a:p>
            <a:pPr lvl="0"/>
            <a:r>
              <a:rPr lang="en-US" sz="3800" dirty="0"/>
              <a:t>Adelman — community college residence trichotomy, town metaphor</a:t>
            </a:r>
          </a:p>
          <a:p>
            <a:pPr lvl="1"/>
            <a:r>
              <a:rPr lang="en-US" sz="3800" dirty="0"/>
              <a:t>Homeowners (37%)</a:t>
            </a:r>
          </a:p>
          <a:p>
            <a:pPr lvl="2"/>
            <a:r>
              <a:rPr lang="en-US" sz="3800" dirty="0"/>
              <a:t>at least 30 units</a:t>
            </a:r>
          </a:p>
          <a:p>
            <a:pPr lvl="2"/>
            <a:r>
              <a:rPr lang="en-US" sz="3800" dirty="0"/>
              <a:t>at least 60% of total undergraduate units</a:t>
            </a:r>
          </a:p>
          <a:p>
            <a:pPr lvl="1"/>
            <a:r>
              <a:rPr lang="en-US" sz="3800" dirty="0"/>
              <a:t>Tenants (18%)</a:t>
            </a:r>
          </a:p>
          <a:p>
            <a:pPr lvl="2"/>
            <a:r>
              <a:rPr lang="en-US" sz="3800" dirty="0"/>
              <a:t>at least 30 units</a:t>
            </a:r>
          </a:p>
          <a:p>
            <a:pPr lvl="2"/>
            <a:r>
              <a:rPr lang="en-US" sz="3800" dirty="0"/>
              <a:t>fewer than 60% of undergraduate units</a:t>
            </a:r>
          </a:p>
          <a:p>
            <a:pPr lvl="1"/>
            <a:r>
              <a:rPr lang="en-US" sz="3800" dirty="0"/>
              <a:t>Visitors (45%)</a:t>
            </a:r>
          </a:p>
          <a:p>
            <a:pPr lvl="2"/>
            <a:r>
              <a:rPr lang="en-US" sz="3800" dirty="0"/>
              <a:t>1 to 30 units</a:t>
            </a:r>
          </a:p>
          <a:p>
            <a:pPr lvl="0"/>
            <a:r>
              <a:rPr lang="en-US" sz="3800" dirty="0" err="1"/>
              <a:t>Hagedorn</a:t>
            </a:r>
            <a:r>
              <a:rPr lang="en-US" sz="3800" dirty="0"/>
              <a:t> and Prather – solar system metaphor</a:t>
            </a:r>
          </a:p>
          <a:p>
            <a:pPr lvl="1"/>
            <a:r>
              <a:rPr lang="en-US" sz="3800" dirty="0"/>
              <a:t>“While about half of the students have been enrolled for more than 4 years, approximately 15% have been enrolled for over 10 years within an educational environment that is frequently called a two-year college” (p. 11). </a:t>
            </a:r>
          </a:p>
          <a:p>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6</a:t>
            </a:fld>
            <a:endParaRPr lang="en-US"/>
          </a:p>
        </p:txBody>
      </p:sp>
    </p:spTree>
    <p:extLst>
      <p:ext uri="{BB962C8B-B14F-4D97-AF65-F5344CB8AC3E}">
        <p14:creationId xmlns:p14="http://schemas.microsoft.com/office/powerpoint/2010/main" val="1443740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7</a:t>
            </a:fld>
            <a:endParaRPr lang="en-US"/>
          </a:p>
        </p:txBody>
      </p:sp>
      <p:pic>
        <p:nvPicPr>
          <p:cNvPr id="7" name="Content Placeholder 6"/>
          <p:cNvPicPr>
            <a:picLocks noGrp="1" noChangeAspect="1"/>
          </p:cNvPicPr>
          <p:nvPr>
            <p:ph idx="1"/>
          </p:nvPr>
        </p:nvPicPr>
        <p:blipFill rotWithShape="1">
          <a:blip r:embed="rId3"/>
          <a:srcRect r="-37050"/>
          <a:stretch/>
        </p:blipFill>
        <p:spPr>
          <a:xfrm rot="5400000">
            <a:off x="1830535" y="800186"/>
            <a:ext cx="5482925" cy="8229600"/>
          </a:xfrm>
        </p:spPr>
      </p:pic>
      <p:sp>
        <p:nvSpPr>
          <p:cNvPr id="9" name="TextBox 8"/>
          <p:cNvSpPr txBox="1"/>
          <p:nvPr/>
        </p:nvSpPr>
        <p:spPr>
          <a:xfrm>
            <a:off x="457200" y="1298059"/>
            <a:ext cx="8229600" cy="800219"/>
          </a:xfrm>
          <a:prstGeom prst="rect">
            <a:avLst/>
          </a:prstGeom>
          <a:noFill/>
        </p:spPr>
        <p:txBody>
          <a:bodyPr wrap="square" rtlCol="0">
            <a:spAutoFit/>
          </a:bodyPr>
          <a:lstStyle/>
          <a:p>
            <a:pPr lvl="0"/>
            <a:r>
              <a:rPr lang="en-US" sz="2800" dirty="0" smtClean="0"/>
              <a:t>Bahr (2011) Table </a:t>
            </a:r>
            <a:r>
              <a:rPr lang="en-US" sz="2800" dirty="0"/>
              <a:t>3.1 </a:t>
            </a:r>
            <a:r>
              <a:rPr lang="en-US" sz="2800" dirty="0" smtClean="0"/>
              <a:t>(p</a:t>
            </a:r>
            <a:r>
              <a:rPr lang="en-US" sz="2800" dirty="0"/>
              <a:t>. </a:t>
            </a:r>
            <a:r>
              <a:rPr lang="en-US" sz="2800" dirty="0" smtClean="0"/>
              <a:t>39)</a:t>
            </a:r>
            <a:endParaRPr lang="en-US" sz="2800" dirty="0"/>
          </a:p>
          <a:p>
            <a:endParaRPr lang="en-US" dirty="0"/>
          </a:p>
        </p:txBody>
      </p:sp>
      <p:grpSp>
        <p:nvGrpSpPr>
          <p:cNvPr id="3" name="Group 2"/>
          <p:cNvGrpSpPr/>
          <p:nvPr/>
        </p:nvGrpSpPr>
        <p:grpSpPr>
          <a:xfrm>
            <a:off x="6212372" y="3016340"/>
            <a:ext cx="681656" cy="2334638"/>
            <a:chOff x="6212372" y="3296510"/>
            <a:chExt cx="681656" cy="2334638"/>
          </a:xfrm>
        </p:grpSpPr>
        <p:cxnSp>
          <p:nvCxnSpPr>
            <p:cNvPr id="16" name="Straight Connector 15"/>
            <p:cNvCxnSpPr/>
            <p:nvPr/>
          </p:nvCxnSpPr>
          <p:spPr>
            <a:xfrm>
              <a:off x="6212372" y="3296510"/>
              <a:ext cx="0" cy="23346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894028" y="3296510"/>
              <a:ext cx="0" cy="23346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p:nvPr/>
        </p:nvCxnSpPr>
        <p:spPr>
          <a:xfrm>
            <a:off x="6212372" y="3025679"/>
            <a:ext cx="68165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12372" y="5360317"/>
            <a:ext cx="681656" cy="0"/>
          </a:xfrm>
          <a:prstGeom prst="straightConnector1">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0741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5200" dirty="0"/>
              <a:t>Assumptions</a:t>
            </a:r>
          </a:p>
          <a:p>
            <a:pPr lvl="0"/>
            <a:r>
              <a:rPr lang="en-US" dirty="0"/>
              <a:t>Departments offer courses in sequences</a:t>
            </a:r>
          </a:p>
          <a:p>
            <a:pPr lvl="1"/>
            <a:r>
              <a:rPr lang="en-US" dirty="0"/>
              <a:t>e.g. calculus 1, calculus 2, calculus 3, linear algebra, differential equations</a:t>
            </a:r>
          </a:p>
          <a:p>
            <a:pPr lvl="0"/>
            <a:r>
              <a:rPr lang="en-US" dirty="0"/>
              <a:t>Transfer-oriented students enroll in sequences of courses relevant to their </a:t>
            </a:r>
            <a:r>
              <a:rPr lang="en-US" dirty="0" smtClean="0"/>
              <a:t>intended baccalaureate </a:t>
            </a:r>
            <a:r>
              <a:rPr lang="en-US" dirty="0"/>
              <a:t>majors</a:t>
            </a:r>
          </a:p>
          <a:p>
            <a:pPr lvl="0"/>
            <a:r>
              <a:rPr lang="en-US" dirty="0"/>
              <a:t>Students with similar interests form informal cohorts who enroll in the same or similar sequences of courses</a:t>
            </a:r>
          </a:p>
          <a:p>
            <a:pPr lvl="0"/>
            <a:r>
              <a:rPr lang="en-US" dirty="0"/>
              <a:t>Therefore, it should be possible to discover groups of students with similar sequences of courses over </a:t>
            </a:r>
            <a:r>
              <a:rPr lang="en-US" dirty="0" smtClean="0"/>
              <a:t>time</a:t>
            </a:r>
            <a:endParaRPr lang="en-US" dirty="0"/>
          </a:p>
          <a:p>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8</a:t>
            </a:fld>
            <a:endParaRPr lang="en-US"/>
          </a:p>
        </p:txBody>
      </p:sp>
    </p:spTree>
    <p:extLst>
      <p:ext uri="{BB962C8B-B14F-4D97-AF65-F5344CB8AC3E}">
        <p14:creationId xmlns:p14="http://schemas.microsoft.com/office/powerpoint/2010/main" val="16407581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a:gradFill flip="none" rotWithShape="1">
            <a:gsLst>
              <a:gs pos="0">
                <a:schemeClr val="accent1"/>
              </a:gs>
              <a:gs pos="100000">
                <a:prstClr val="white"/>
              </a:gs>
            </a:gsLst>
            <a:lin ang="0" scaled="1"/>
            <a:tileRect/>
          </a:gradFill>
        </p:spPr>
        <p:txBody>
          <a:bodyPr>
            <a:normAutofit/>
          </a:bodyPr>
          <a:lstStyle/>
          <a:p>
            <a:pPr algn="l"/>
            <a:r>
              <a:rPr lang="en-US" sz="2000" dirty="0">
                <a:solidFill>
                  <a:prstClr val="black"/>
                </a:solidFill>
              </a:rPr>
              <a:t>Frequent Patterns in CCC Student Course Sequences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Method</a:t>
            </a:r>
          </a:p>
          <a:p>
            <a:pPr marL="0" indent="0">
              <a:buNone/>
            </a:pPr>
            <a:endParaRPr lang="en-US" dirty="0"/>
          </a:p>
        </p:txBody>
      </p:sp>
      <p:sp>
        <p:nvSpPr>
          <p:cNvPr id="4" name="Slide Number Placeholder 3"/>
          <p:cNvSpPr>
            <a:spLocks noGrp="1"/>
          </p:cNvSpPr>
          <p:nvPr>
            <p:ph type="sldNum" sz="quarter" idx="12"/>
          </p:nvPr>
        </p:nvSpPr>
        <p:spPr/>
        <p:txBody>
          <a:bodyPr/>
          <a:lstStyle/>
          <a:p>
            <a:fld id="{604D3045-7234-4940-88A8-3CB01C9579BC}" type="slidenum">
              <a:rPr lang="en-US" smtClean="0"/>
              <a:t>9</a:t>
            </a:fld>
            <a:endParaRPr lang="en-US"/>
          </a:p>
        </p:txBody>
      </p:sp>
    </p:spTree>
    <p:extLst>
      <p:ext uri="{BB962C8B-B14F-4D97-AF65-F5344CB8AC3E}">
        <p14:creationId xmlns:p14="http://schemas.microsoft.com/office/powerpoint/2010/main" val="25605304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LtBlue">
      <a:dk1>
        <a:sysClr val="windowText" lastClr="000000"/>
      </a:dk1>
      <a:lt1>
        <a:sysClr val="window" lastClr="FFFFFF"/>
      </a:lt1>
      <a:dk2>
        <a:srgbClr val="A4CD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3174</Words>
  <Application>Microsoft Macintosh PowerPoint</Application>
  <PresentationFormat>On-screen Show (4:3)</PresentationFormat>
  <Paragraphs>277</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FREQUENT PATTERNS IN  CALIFORNIA COMMUNITY COLLEGE STUDENT COURSE SEQUENCES </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lpstr>Frequent Patterns in CCC Student Course Sequences</vt:lpstr>
    </vt:vector>
  </TitlesOfParts>
  <Company>Ingraham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 PATTERNS IN CALIFORNIA COMMUNITY COLLEGE STUDENT COURSE SEQUENCES </dc:title>
  <dc:creator>Bruce Ingraham</dc:creator>
  <cp:lastModifiedBy>Bruce Ingraham</cp:lastModifiedBy>
  <cp:revision>165</cp:revision>
  <dcterms:created xsi:type="dcterms:W3CDTF">2016-09-27T21:40:02Z</dcterms:created>
  <dcterms:modified xsi:type="dcterms:W3CDTF">2016-11-23T23:33:34Z</dcterms:modified>
</cp:coreProperties>
</file>