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299" r:id="rId3"/>
    <p:sldId id="292" r:id="rId4"/>
    <p:sldId id="298" r:id="rId5"/>
    <p:sldId id="286" r:id="rId6"/>
    <p:sldId id="313" r:id="rId7"/>
    <p:sldId id="318" r:id="rId8"/>
    <p:sldId id="314" r:id="rId9"/>
    <p:sldId id="317" r:id="rId10"/>
    <p:sldId id="287" r:id="rId11"/>
    <p:sldId id="304" r:id="rId12"/>
    <p:sldId id="285" r:id="rId13"/>
    <p:sldId id="305" r:id="rId14"/>
    <p:sldId id="289" r:id="rId15"/>
    <p:sldId id="290" r:id="rId16"/>
    <p:sldId id="291" r:id="rId17"/>
    <p:sldId id="309" r:id="rId18"/>
    <p:sldId id="293" r:id="rId19"/>
    <p:sldId id="297" r:id="rId20"/>
    <p:sldId id="303" r:id="rId21"/>
    <p:sldId id="294" r:id="rId22"/>
    <p:sldId id="295" r:id="rId23"/>
    <p:sldId id="296" r:id="rId24"/>
    <p:sldId id="311" r:id="rId25"/>
    <p:sldId id="306" r:id="rId26"/>
    <p:sldId id="307" r:id="rId27"/>
    <p:sldId id="266" r:id="rId28"/>
    <p:sldId id="284" r:id="rId29"/>
    <p:sldId id="265" r:id="rId30"/>
    <p:sldId id="276" r:id="rId31"/>
    <p:sldId id="277" r:id="rId32"/>
    <p:sldId id="278" r:id="rId33"/>
    <p:sldId id="267" r:id="rId34"/>
    <p:sldId id="269" r:id="rId35"/>
    <p:sldId id="268" r:id="rId36"/>
    <p:sldId id="281" r:id="rId37"/>
    <p:sldId id="282" r:id="rId38"/>
    <p:sldId id="283" r:id="rId39"/>
    <p:sldId id="264" r:id="rId40"/>
    <p:sldId id="271" r:id="rId41"/>
    <p:sldId id="272" r:id="rId42"/>
    <p:sldId id="279" r:id="rId43"/>
    <p:sldId id="275" r:id="rId44"/>
    <p:sldId id="273" r:id="rId45"/>
    <p:sldId id="308" r:id="rId46"/>
    <p:sldId id="263" r:id="rId47"/>
    <p:sldId id="257" r:id="rId48"/>
    <p:sldId id="261" r:id="rId49"/>
    <p:sldId id="262" r:id="rId50"/>
    <p:sldId id="316" r:id="rId51"/>
    <p:sldId id="302" r:id="rId52"/>
    <p:sldId id="260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9A55-8350-40DB-96C4-423FBEB71974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79CBC-982B-48F4-A825-7B83CF75C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49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9A55-8350-40DB-96C4-423FBEB71974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79CBC-982B-48F4-A825-7B83CF75C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53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9A55-8350-40DB-96C4-423FBEB71974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79CBC-982B-48F4-A825-7B83CF75C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3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9A55-8350-40DB-96C4-423FBEB71974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79CBC-982B-48F4-A825-7B83CF75C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5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9A55-8350-40DB-96C4-423FBEB71974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79CBC-982B-48F4-A825-7B83CF75C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41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9A55-8350-40DB-96C4-423FBEB71974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79CBC-982B-48F4-A825-7B83CF75C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91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9A55-8350-40DB-96C4-423FBEB71974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79CBC-982B-48F4-A825-7B83CF75C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42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9A55-8350-40DB-96C4-423FBEB71974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79CBC-982B-48F4-A825-7B83CF75C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17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9A55-8350-40DB-96C4-423FBEB71974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79CBC-982B-48F4-A825-7B83CF75C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35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9A55-8350-40DB-96C4-423FBEB71974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79CBC-982B-48F4-A825-7B83CF75C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71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9A55-8350-40DB-96C4-423FBEB71974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79CBC-982B-48F4-A825-7B83CF75C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71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49A55-8350-40DB-96C4-423FBEB71974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79CBC-982B-48F4-A825-7B83CF75C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80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onthenet.com/" TargetMode="External"/><Relationship Id="rId2" Type="http://schemas.openxmlformats.org/officeDocument/2006/relationships/hyperlink" Target="http://www.techonthenet.com/excel/formulas/vlookup.php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://blog.contextures.com/archives/2013/02/26/sum-for-a-date-range-in-excel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blog.contextures.com/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://peltiertech.com/label-totals-on-stacked-charts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eltiertech.com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1623" y="591669"/>
            <a:ext cx="100225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Creating Ad Hoc Interactive Excel Dashboards in Support of Enrollment Management Planning and Decision Making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2890848" y="2249251"/>
            <a:ext cx="54779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Presentation to CAIR: November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5,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2015</a:t>
            </a:r>
          </a:p>
        </p:txBody>
      </p:sp>
      <p:sp>
        <p:nvSpPr>
          <p:cNvPr id="4" name="Rectangle 3"/>
          <p:cNvSpPr/>
          <p:nvPr/>
        </p:nvSpPr>
        <p:spPr>
          <a:xfrm>
            <a:off x="2581834" y="518952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Pete Van Hamersveld, Associate Director</a:t>
            </a:r>
          </a:p>
          <a:p>
            <a:pPr algn="ctr"/>
            <a:r>
              <a:rPr lang="en-US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Institutional Research, CSU Dominguez Hills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2779" y="2965847"/>
            <a:ext cx="3093103" cy="174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83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079" y="1179409"/>
            <a:ext cx="8796201" cy="54010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54480" y="261257"/>
            <a:ext cx="89777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Adding a simple scroll bar makes it a dynamic table: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6483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196" y="185176"/>
            <a:ext cx="8667750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19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412" y="195262"/>
            <a:ext cx="8639175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09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0" y="200025"/>
            <a:ext cx="8648700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36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5459" y="618565"/>
            <a:ext cx="18375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Context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16536" y="1793643"/>
            <a:ext cx="93860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/>
          </a:p>
          <a:p>
            <a:r>
              <a:rPr lang="en-US" sz="3600" dirty="0" smtClean="0"/>
              <a:t>Planning </a:t>
            </a:r>
            <a:r>
              <a:rPr lang="en-US" sz="3600" dirty="0" smtClean="0"/>
              <a:t>upcoming CY </a:t>
            </a:r>
            <a:r>
              <a:rPr lang="en-US" sz="3600" dirty="0" smtClean="0"/>
              <a:t>enrollment capacity by college taking into consideration the</a:t>
            </a:r>
            <a:r>
              <a:rPr lang="en-US" sz="3600" b="1" dirty="0" smtClean="0"/>
              <a:t> impact of various possible spring enrollment restrictions.</a:t>
            </a:r>
            <a:endParaRPr lang="en-US" sz="3600" dirty="0" smtClean="0"/>
          </a:p>
          <a:p>
            <a:endParaRPr lang="en-US" sz="3600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80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683" y="128348"/>
            <a:ext cx="7212943" cy="654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60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403" y="117215"/>
            <a:ext cx="7716091" cy="659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44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374" y="744582"/>
            <a:ext cx="8360277" cy="516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1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339" y="154092"/>
            <a:ext cx="7154769" cy="647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23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1529" y="645459"/>
            <a:ext cx="91532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These powerful dashboards were built around a very simple slider bar.</a:t>
            </a:r>
          </a:p>
          <a:p>
            <a:endParaRPr lang="en-US" sz="2400" b="1" dirty="0"/>
          </a:p>
          <a:p>
            <a:r>
              <a:rPr lang="en-US" sz="2400" b="1" dirty="0" smtClean="0"/>
              <a:t>Let’s see just how simple it is!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1033" y="1939738"/>
            <a:ext cx="4177335" cy="428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4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3365" y="403411"/>
            <a:ext cx="956534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Goal of presentation</a:t>
            </a:r>
          </a:p>
          <a:p>
            <a:endParaRPr lang="en-US" sz="4800" b="1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b="1" dirty="0" smtClean="0"/>
              <a:t>Show examples of dashboards utilizing basic Excel tools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b="1" dirty="0" smtClean="0"/>
              <a:t>Explain how key components were constructed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b="1" dirty="0" smtClean="0"/>
              <a:t>Discuss On-Line Resources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800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15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510" y="1750132"/>
            <a:ext cx="1190625" cy="4838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474" y="760934"/>
            <a:ext cx="6972300" cy="1285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2358" y="2823883"/>
            <a:ext cx="9556935" cy="30939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86635" y="126701"/>
            <a:ext cx="5304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Include  “Developer” tab in ribbon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243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292" y="643218"/>
            <a:ext cx="9547739" cy="255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69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767" y="543396"/>
            <a:ext cx="6226269" cy="44345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97779" y="5235390"/>
            <a:ext cx="6746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Click “Insert,” then slider icon. Then click anywhere on the spreadsheet for the slider bar to appear.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6331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4240239"/>
            <a:ext cx="75821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After slider appears, right click to set up the Form Control.</a:t>
            </a:r>
          </a:p>
          <a:p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081" y="130629"/>
            <a:ext cx="1313090" cy="388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66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802" y="161924"/>
            <a:ext cx="5244744" cy="39528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4240239"/>
            <a:ext cx="751321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After slider appears, right click to set up the Form Control.</a:t>
            </a:r>
          </a:p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Initialized a number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Specify cell to populate with number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Sets numeric range of slider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8606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39906" y="674853"/>
            <a:ext cx="1037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Adjusting the slider changes the value in the designated box</a:t>
            </a:r>
            <a:endParaRPr lang="en-US" sz="32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0" y="2767012"/>
            <a:ext cx="6286500" cy="13239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037" y="2767012"/>
            <a:ext cx="6257925" cy="13239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2750" y="2747962"/>
            <a:ext cx="6286500" cy="13620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6562" y="2781300"/>
            <a:ext cx="6238875" cy="1295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2274" y="2776536"/>
            <a:ext cx="6238875" cy="13049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1325" y="2781300"/>
            <a:ext cx="6248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61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984" y="203106"/>
            <a:ext cx="8667750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80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7553" y="573741"/>
            <a:ext cx="26351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SUMIFS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45696" y="1966719"/>
            <a:ext cx="814515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Example of using SUMIFS to add figures for categories within a date range.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74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025" y="1319349"/>
            <a:ext cx="5626727" cy="47945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22309" y="444137"/>
            <a:ext cx="5772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Census Enrollments by Date First Registered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6757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896" y="340658"/>
            <a:ext cx="11098654" cy="606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3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03245" y="117693"/>
            <a:ext cx="917089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Background</a:t>
            </a:r>
          </a:p>
          <a:p>
            <a:pPr algn="ctr"/>
            <a:endParaRPr lang="en-US" sz="2400" b="1" dirty="0"/>
          </a:p>
          <a:p>
            <a:r>
              <a:rPr lang="en-US" sz="2400" b="1" dirty="0" smtClean="0"/>
              <a:t>Why I started creating ad hoc dashboards to support enrollment management decision making?</a:t>
            </a:r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/>
          </a:p>
          <a:p>
            <a:pPr algn="ctr"/>
            <a:r>
              <a:rPr lang="en-US" sz="3200" b="1" dirty="0" smtClean="0"/>
              <a:t>Projections vs. Calculations: </a:t>
            </a:r>
          </a:p>
          <a:p>
            <a:endParaRPr lang="en-US" sz="2400" dirty="0" smtClean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1982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740" y="322730"/>
            <a:ext cx="11154853" cy="604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7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394447"/>
            <a:ext cx="11048818" cy="599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28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856" y="546847"/>
            <a:ext cx="5568382" cy="494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30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07103" y="493058"/>
            <a:ext cx="64223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SUMIFS and VLOOK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45696" y="1966719"/>
            <a:ext cx="814515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Example of using SUMIFS to add figures for categories within a date range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98273" y="3329354"/>
            <a:ext cx="81451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Where some categories are collapsed variables based on a lookup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36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344" y="475129"/>
            <a:ext cx="4542890" cy="540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70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512" y="537884"/>
            <a:ext cx="7784894" cy="550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39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069" y="453278"/>
            <a:ext cx="7975089" cy="572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17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07" y="489135"/>
            <a:ext cx="8173674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32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107" y="489138"/>
            <a:ext cx="8281707" cy="568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37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37" y="107577"/>
            <a:ext cx="10771078" cy="661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58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3411" y="1102659"/>
            <a:ext cx="3262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Slider Bar</a:t>
            </a:r>
            <a:endParaRPr lang="en-US" sz="6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72236" y="2545977"/>
            <a:ext cx="8443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Example of dashboards build around a simple slider bar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137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532" y="134471"/>
            <a:ext cx="10686305" cy="656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62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637" y="153848"/>
            <a:ext cx="10748707" cy="653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38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7669" y="950259"/>
            <a:ext cx="59579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Constructing the SUMIFS code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927"/>
          <a:stretch/>
        </p:blipFill>
        <p:spPr>
          <a:xfrm>
            <a:off x="4034118" y="2266108"/>
            <a:ext cx="3191436" cy="249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63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198" y="475131"/>
            <a:ext cx="9758581" cy="474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9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744" y="165847"/>
            <a:ext cx="7108235" cy="23595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7177" y="2650933"/>
            <a:ext cx="2556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done interactively: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047" y="3020265"/>
            <a:ext cx="10430996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7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4047" y="4384579"/>
            <a:ext cx="1013908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Basically, </a:t>
            </a:r>
            <a:r>
              <a:rPr lang="en-US" sz="2400" b="1" dirty="0" smtClean="0">
                <a:solidFill>
                  <a:srgbClr val="FF0000"/>
                </a:solidFill>
              </a:rPr>
              <a:t>Sum the Lower Division column in the “Data” tab</a:t>
            </a: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for corresponding dates in the “Data” tab </a:t>
            </a:r>
            <a:r>
              <a:rPr lang="en-US" sz="2400" b="1" dirty="0" smtClean="0">
                <a:solidFill>
                  <a:srgbClr val="7030A0"/>
                </a:solidFill>
              </a:rPr>
              <a:t>that are within the two date ranges in the “Graph” tab</a:t>
            </a:r>
            <a:r>
              <a:rPr lang="en-US" sz="2400" b="1" dirty="0" smtClean="0"/>
              <a:t>, </a:t>
            </a:r>
            <a:r>
              <a:rPr lang="en-US" sz="2400" b="1" dirty="0" smtClean="0">
                <a:solidFill>
                  <a:srgbClr val="00B050"/>
                </a:solidFill>
              </a:rPr>
              <a:t>while selecting for records in the “Data” tab corresponding to the Admission </a:t>
            </a:r>
            <a:r>
              <a:rPr lang="en-US" sz="2400" b="1" dirty="0">
                <a:solidFill>
                  <a:srgbClr val="00B050"/>
                </a:solidFill>
              </a:rPr>
              <a:t>Status </a:t>
            </a:r>
            <a:r>
              <a:rPr lang="en-US" sz="2400" b="1" dirty="0" smtClean="0">
                <a:solidFill>
                  <a:srgbClr val="00B050"/>
                </a:solidFill>
              </a:rPr>
              <a:t>label in the “Graph” tab </a:t>
            </a:r>
            <a:r>
              <a:rPr lang="en-US" sz="2400" b="1" dirty="0" smtClean="0"/>
              <a:t>(lookup cell).  Relative cell referencing ($) facilitates copying to other cells.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744" y="165847"/>
            <a:ext cx="7108235" cy="23595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7177" y="2650933"/>
            <a:ext cx="2556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done interactively: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047" y="3020265"/>
            <a:ext cx="10430996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79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0735" y="996778"/>
            <a:ext cx="653736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On-Line Resources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744" y="2489350"/>
            <a:ext cx="2793347" cy="140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11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1742" y="4777093"/>
            <a:ext cx="58252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www.techonthenet.com/excel/formulas/vlookup.php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41742" y="327360"/>
            <a:ext cx="663495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hlinkClick r:id="rId3"/>
              </a:rPr>
              <a:t>http://www.techonthenet.com</a:t>
            </a:r>
            <a:endParaRPr lang="en-US" sz="4000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903" y="1107333"/>
            <a:ext cx="7438283" cy="27923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8529" y="3005418"/>
            <a:ext cx="2895600" cy="3771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8529" y="187367"/>
            <a:ext cx="308610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77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9225" y="547416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http://blog.contextures.com/archives/2013/02/26/sum-for-a-date-range-in-excel/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89225" y="4993291"/>
            <a:ext cx="2371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Date Range and SUMIF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526" y="1730189"/>
            <a:ext cx="9089873" cy="30047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89225" y="375687"/>
            <a:ext cx="6096092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hlinkClick r:id="rId4"/>
              </a:rPr>
              <a:t>http://blog.contextures.com</a:t>
            </a:r>
            <a:endParaRPr lang="en-US" sz="4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09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69026" y="4930629"/>
            <a:ext cx="52673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http://peltiertech.com/label-totals-on-stacked-charts/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69026" y="4284298"/>
            <a:ext cx="3040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Creating totals in stacked bars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026" y="2194716"/>
            <a:ext cx="9416561" cy="13214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69026" y="928610"/>
            <a:ext cx="488377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hlinkClick r:id="rId4"/>
              </a:rPr>
              <a:t>http://peltiertech.com</a:t>
            </a:r>
            <a:endParaRPr lang="en-US" sz="4000" dirty="0" smtClean="0"/>
          </a:p>
          <a:p>
            <a:endParaRPr lang="en-US" sz="4000" dirty="0" smtClean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7169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692" y="788782"/>
            <a:ext cx="977765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Context</a:t>
            </a:r>
          </a:p>
          <a:p>
            <a:endParaRPr lang="en-US" dirty="0" smtClean="0"/>
          </a:p>
          <a:p>
            <a:endParaRPr lang="en-US" sz="2400" dirty="0"/>
          </a:p>
          <a:p>
            <a:r>
              <a:rPr lang="en-US" sz="2400" dirty="0" smtClean="0"/>
              <a:t>Show CY e</a:t>
            </a:r>
            <a:r>
              <a:rPr lang="en-US" sz="2400" dirty="0" smtClean="0"/>
              <a:t>nrollment </a:t>
            </a:r>
            <a:r>
              <a:rPr lang="en-US" sz="2400" dirty="0" smtClean="0"/>
              <a:t>scenarios </a:t>
            </a:r>
            <a:r>
              <a:rPr lang="en-US" sz="2400" dirty="0" smtClean="0"/>
              <a:t>during Fall representing </a:t>
            </a:r>
            <a:r>
              <a:rPr lang="en-US" sz="2400" dirty="0" smtClean="0"/>
              <a:t>different percentages over the Chancellor’s Office CY </a:t>
            </a:r>
            <a:r>
              <a:rPr lang="en-US" sz="2400" dirty="0" smtClean="0"/>
              <a:t>target </a:t>
            </a:r>
            <a:r>
              <a:rPr lang="en-US" sz="2400" dirty="0" smtClean="0"/>
              <a:t>for the </a:t>
            </a:r>
            <a:r>
              <a:rPr lang="en-US" sz="2400" dirty="0" smtClean="0"/>
              <a:t>campus</a:t>
            </a:r>
          </a:p>
          <a:p>
            <a:endParaRPr lang="en-US" sz="2400" dirty="0"/>
          </a:p>
          <a:p>
            <a:r>
              <a:rPr lang="en-US" sz="2400" dirty="0" smtClean="0"/>
              <a:t> </a:t>
            </a:r>
            <a:r>
              <a:rPr lang="en-US" sz="2400" dirty="0" smtClean="0"/>
              <a:t>and what that would look like for the coming spring.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37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6225" y="161925"/>
            <a:ext cx="12744450" cy="653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83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D686-6AA7-4AAB-B02D-44BC200966D8}" type="slidenum">
              <a:rPr lang="en-US" smtClean="0"/>
              <a:t>51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16195" y="345899"/>
            <a:ext cx="63472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Time for questions or discussion</a:t>
            </a:r>
            <a:endParaRPr lang="en-US" sz="3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686" y="1245894"/>
            <a:ext cx="5010278" cy="485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30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055" y="2063003"/>
            <a:ext cx="3691498" cy="264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35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88790" y="274321"/>
            <a:ext cx="7489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What a static table would have looked like: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663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88790" y="274321"/>
            <a:ext cx="7489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What a static table would have looked like: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80" y="1598023"/>
            <a:ext cx="8758556" cy="486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89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31" y="1580606"/>
            <a:ext cx="8778453" cy="48724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88790" y="274321"/>
            <a:ext cx="7489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What a static table would have looked like: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88537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4480" y="261257"/>
            <a:ext cx="89777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Adding a simple scroll bar makes it a dynamic table: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18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3512</TotalTime>
  <Words>456</Words>
  <Application>Microsoft Office PowerPoint</Application>
  <PresentationFormat>Widescreen</PresentationFormat>
  <Paragraphs>76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 VanHamersveld</dc:creator>
  <cp:lastModifiedBy>Pete VanHamersveld</cp:lastModifiedBy>
  <cp:revision>96</cp:revision>
  <dcterms:created xsi:type="dcterms:W3CDTF">2015-10-29T22:00:30Z</dcterms:created>
  <dcterms:modified xsi:type="dcterms:W3CDTF">2015-11-05T20:55:48Z</dcterms:modified>
</cp:coreProperties>
</file>