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12" r:id="rId2"/>
    <p:sldMasterId id="2147483808" r:id="rId3"/>
    <p:sldMasterId id="2147483820" r:id="rId4"/>
    <p:sldMasterId id="2147483856" r:id="rId5"/>
  </p:sldMasterIdLst>
  <p:notesMasterIdLst>
    <p:notesMasterId r:id="rId35"/>
  </p:notesMasterIdLst>
  <p:handoutMasterIdLst>
    <p:handoutMasterId r:id="rId36"/>
  </p:handoutMasterIdLst>
  <p:sldIdLst>
    <p:sldId id="741" r:id="rId6"/>
    <p:sldId id="758" r:id="rId7"/>
    <p:sldId id="747" r:id="rId8"/>
    <p:sldId id="754" r:id="rId9"/>
    <p:sldId id="752" r:id="rId10"/>
    <p:sldId id="756" r:id="rId11"/>
    <p:sldId id="757" r:id="rId12"/>
    <p:sldId id="748" r:id="rId13"/>
    <p:sldId id="749" r:id="rId14"/>
    <p:sldId id="743" r:id="rId15"/>
    <p:sldId id="722" r:id="rId16"/>
    <p:sldId id="726" r:id="rId17"/>
    <p:sldId id="740" r:id="rId18"/>
    <p:sldId id="723" r:id="rId19"/>
    <p:sldId id="694" r:id="rId20"/>
    <p:sldId id="697" r:id="rId21"/>
    <p:sldId id="698" r:id="rId22"/>
    <p:sldId id="727" r:id="rId23"/>
    <p:sldId id="730" r:id="rId24"/>
    <p:sldId id="734" r:id="rId25"/>
    <p:sldId id="732" r:id="rId26"/>
    <p:sldId id="731" r:id="rId27"/>
    <p:sldId id="739" r:id="rId28"/>
    <p:sldId id="735" r:id="rId29"/>
    <p:sldId id="736" r:id="rId30"/>
    <p:sldId id="744" r:id="rId31"/>
    <p:sldId id="738" r:id="rId32"/>
    <p:sldId id="755" r:id="rId33"/>
    <p:sldId id="75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3486A8-AD29-4C8F-A5B6-4B54D6C06A31}">
          <p14:sldIdLst>
            <p14:sldId id="741"/>
            <p14:sldId id="758"/>
            <p14:sldId id="747"/>
            <p14:sldId id="754"/>
            <p14:sldId id="752"/>
            <p14:sldId id="756"/>
            <p14:sldId id="757"/>
            <p14:sldId id="748"/>
            <p14:sldId id="749"/>
            <p14:sldId id="743"/>
            <p14:sldId id="722"/>
            <p14:sldId id="726"/>
            <p14:sldId id="740"/>
            <p14:sldId id="723"/>
            <p14:sldId id="694"/>
            <p14:sldId id="697"/>
            <p14:sldId id="698"/>
            <p14:sldId id="727"/>
            <p14:sldId id="730"/>
            <p14:sldId id="734"/>
            <p14:sldId id="732"/>
            <p14:sldId id="731"/>
            <p14:sldId id="739"/>
            <p14:sldId id="735"/>
            <p14:sldId id="736"/>
            <p14:sldId id="744"/>
            <p14:sldId id="738"/>
            <p14:sldId id="755"/>
            <p14:sldId id="759"/>
          </p14:sldIdLst>
        </p14:section>
      </p14:sectionLst>
    </p:ext>
    <p:ext uri="{EFAFB233-063F-42B5-8137-9DF3F51BA10A}">
      <p15:sldGuideLst xmlns:p15="http://schemas.microsoft.com/office/powerpoint/2012/main">
        <p15:guide id="1" orient="horz" pos="2496">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shell" initials="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4CA"/>
    <a:srgbClr val="A29E00"/>
    <a:srgbClr val="0A2E73"/>
    <a:srgbClr val="6600CC"/>
    <a:srgbClr val="CC6600"/>
    <a:srgbClr val="1D5782"/>
    <a:srgbClr val="F4B93E"/>
    <a:srgbClr val="737373"/>
    <a:srgbClr val="F1B83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7830" autoAdjust="0"/>
  </p:normalViewPr>
  <p:slideViewPr>
    <p:cSldViewPr>
      <p:cViewPr varScale="1">
        <p:scale>
          <a:sx n="80" d="100"/>
          <a:sy n="80" d="100"/>
        </p:scale>
        <p:origin x="1182" y="90"/>
      </p:cViewPr>
      <p:guideLst>
        <p:guide orient="horz" pos="2496"/>
        <p:guide pos="2880"/>
      </p:guideLst>
    </p:cSldViewPr>
  </p:slideViewPr>
  <p:outlineViewPr>
    <p:cViewPr>
      <p:scale>
        <a:sx n="33" d="100"/>
        <a:sy n="33" d="100"/>
      </p:scale>
      <p:origin x="30" y="94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68"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4" y="0"/>
            <a:ext cx="3038475" cy="465138"/>
          </a:xfrm>
          <a:prstGeom prst="rect">
            <a:avLst/>
          </a:prstGeom>
        </p:spPr>
        <p:txBody>
          <a:bodyPr vert="horz" lIns="91440" tIns="45720" rIns="91440" bIns="45720" rtlCol="0"/>
          <a:lstStyle>
            <a:lvl1pPr algn="r">
              <a:defRPr sz="1200"/>
            </a:lvl1pPr>
          </a:lstStyle>
          <a:p>
            <a:fld id="{C1B91E4D-759F-4C55-AC30-9A4FA9475685}" type="datetimeFigureOut">
              <a:rPr lang="en-US" smtClean="0"/>
              <a:pPr/>
              <a:t>11/4/2015</a:t>
            </a:fld>
            <a:endParaRPr lang="en-US"/>
          </a:p>
        </p:txBody>
      </p:sp>
      <p:sp>
        <p:nvSpPr>
          <p:cNvPr id="4" name="Footer Placeholder 3"/>
          <p:cNvSpPr>
            <a:spLocks noGrp="1"/>
          </p:cNvSpPr>
          <p:nvPr>
            <p:ph type="ftr" sz="quarter" idx="2"/>
          </p:nvPr>
        </p:nvSpPr>
        <p:spPr>
          <a:xfrm>
            <a:off x="7" y="8829681"/>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4" y="8829681"/>
            <a:ext cx="3038475" cy="465138"/>
          </a:xfrm>
          <a:prstGeom prst="rect">
            <a:avLst/>
          </a:prstGeom>
        </p:spPr>
        <p:txBody>
          <a:bodyPr vert="horz" lIns="91440" tIns="45720" rIns="91440" bIns="45720" rtlCol="0" anchor="b"/>
          <a:lstStyle>
            <a:lvl1pPr algn="r">
              <a:defRPr sz="1200"/>
            </a:lvl1pPr>
          </a:lstStyle>
          <a:p>
            <a:fld id="{DCE71FCD-C6B4-45BD-BEB5-05C0A35AADB2}" type="slidenum">
              <a:rPr lang="en-US" smtClean="0"/>
              <a:pPr/>
              <a:t>‹#›</a:t>
            </a:fld>
            <a:endParaRPr lang="en-US"/>
          </a:p>
        </p:txBody>
      </p:sp>
    </p:spTree>
    <p:extLst>
      <p:ext uri="{BB962C8B-B14F-4D97-AF65-F5344CB8AC3E}">
        <p14:creationId xmlns:p14="http://schemas.microsoft.com/office/powerpoint/2010/main" val="1796731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44" y="0"/>
            <a:ext cx="3037840" cy="464820"/>
          </a:xfrm>
          <a:prstGeom prst="rect">
            <a:avLst/>
          </a:prstGeom>
        </p:spPr>
        <p:txBody>
          <a:bodyPr vert="horz" lIns="93177" tIns="46589" rIns="93177" bIns="46589" rtlCol="0"/>
          <a:lstStyle>
            <a:lvl1pPr algn="r">
              <a:defRPr sz="1200"/>
            </a:lvl1pPr>
          </a:lstStyle>
          <a:p>
            <a:fld id="{CD9DA86A-A599-4C51-9352-48B3A203AB6F}" type="datetimeFigureOut">
              <a:rPr lang="en-US" smtClean="0"/>
              <a:pPr/>
              <a:t>11/4/2015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6"/>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3"/>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44" y="8829973"/>
            <a:ext cx="3037840" cy="464820"/>
          </a:xfrm>
          <a:prstGeom prst="rect">
            <a:avLst/>
          </a:prstGeom>
        </p:spPr>
        <p:txBody>
          <a:bodyPr vert="horz" lIns="93177" tIns="46589" rIns="93177" bIns="46589" rtlCol="0" anchor="b"/>
          <a:lstStyle>
            <a:lvl1pPr algn="r">
              <a:defRPr sz="1200"/>
            </a:lvl1pPr>
          </a:lstStyle>
          <a:p>
            <a:fld id="{0455CB8E-2A67-4E50-A214-E38EA17E9A4C}" type="slidenum">
              <a:rPr lang="en-US" smtClean="0"/>
              <a:pPr/>
              <a:t>‹#›</a:t>
            </a:fld>
            <a:endParaRPr lang="en-US"/>
          </a:p>
        </p:txBody>
      </p:sp>
    </p:spTree>
    <p:extLst>
      <p:ext uri="{BB962C8B-B14F-4D97-AF65-F5344CB8AC3E}">
        <p14:creationId xmlns:p14="http://schemas.microsoft.com/office/powerpoint/2010/main" val="187022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3200" dirty="0" smtClean="0">
                <a:solidFill>
                  <a:srgbClr val="000000"/>
                </a:solidFill>
                <a:latin typeface="+mn-lt"/>
              </a:rPr>
              <a:t>Reevaluated</a:t>
            </a:r>
            <a:r>
              <a:rPr lang="en-US" sz="3200" baseline="0" dirty="0" smtClean="0">
                <a:solidFill>
                  <a:srgbClr val="000000"/>
                </a:solidFill>
                <a:latin typeface="+mn-lt"/>
              </a:rPr>
              <a:t> metrics</a:t>
            </a:r>
          </a:p>
          <a:p>
            <a:pPr marL="457200" lvl="0" indent="-457200">
              <a:buFont typeface="Arial" panose="020B0604020202020204" pitchFamily="34" charset="0"/>
              <a:buChar char="•"/>
            </a:pPr>
            <a:r>
              <a:rPr lang="en-US" sz="3200" dirty="0" smtClean="0">
                <a:solidFill>
                  <a:srgbClr val="000000"/>
                </a:solidFill>
                <a:latin typeface="+mn-lt"/>
              </a:rPr>
              <a:t>Better</a:t>
            </a:r>
            <a:r>
              <a:rPr lang="en-US" sz="3200" baseline="0" dirty="0" smtClean="0">
                <a:solidFill>
                  <a:srgbClr val="000000"/>
                </a:solidFill>
                <a:latin typeface="+mn-lt"/>
              </a:rPr>
              <a:t> alignment: We heard from many practitioners and researchers that there was some frustration with reporting on similar, but slightly different metrics for various programs. We worked to ensure that the metrics in the </a:t>
            </a:r>
            <a:r>
              <a:rPr lang="en-US" sz="3200" baseline="0" dirty="0" err="1" smtClean="0">
                <a:solidFill>
                  <a:srgbClr val="000000"/>
                </a:solidFill>
                <a:latin typeface="+mn-lt"/>
              </a:rPr>
              <a:t>LaunchBoard</a:t>
            </a:r>
            <a:r>
              <a:rPr lang="en-US" sz="3200" baseline="0" dirty="0" smtClean="0">
                <a:solidFill>
                  <a:srgbClr val="000000"/>
                </a:solidFill>
                <a:latin typeface="+mn-lt"/>
              </a:rPr>
              <a:t> are better aligned with existing initiatives wherever possible. This should aid in understanding program effectiveness when comparing information across programs. </a:t>
            </a:r>
          </a:p>
          <a:p>
            <a:pPr marL="457200" lvl="0" indent="-457200">
              <a:buFont typeface="Arial" panose="020B0604020202020204" pitchFamily="34" charset="0"/>
              <a:buChar char="•"/>
            </a:pPr>
            <a:r>
              <a:rPr lang="en-US" sz="3200" baseline="0" dirty="0" smtClean="0">
                <a:solidFill>
                  <a:srgbClr val="000000"/>
                </a:solidFill>
                <a:latin typeface="+mn-lt"/>
              </a:rPr>
              <a:t>Available data:</a:t>
            </a:r>
          </a:p>
          <a:p>
            <a:pPr marL="457200" lvl="0" indent="-457200">
              <a:buFont typeface="Arial" panose="020B0604020202020204" pitchFamily="34" charset="0"/>
              <a:buChar char="•"/>
            </a:pPr>
            <a:r>
              <a:rPr lang="en-US" sz="3200" baseline="0" dirty="0" smtClean="0">
                <a:solidFill>
                  <a:srgbClr val="000000"/>
                </a:solidFill>
                <a:latin typeface="+mn-lt"/>
              </a:rPr>
              <a:t>Needs of practitioners: We went through each metric to ensure that they were all constructed rigorously, so that data are accurately represented, and that address the real-world needs of practitioners.</a:t>
            </a:r>
            <a:endParaRPr lang="en-US" sz="3200" dirty="0" smtClean="0">
              <a:solidFill>
                <a:srgbClr val="000000"/>
              </a:solidFill>
              <a:latin typeface="+mn-lt"/>
            </a:endParaRPr>
          </a:p>
          <a:p>
            <a:pPr marL="0" lvl="0" indent="0">
              <a:buFont typeface="Arial" panose="020B0604020202020204" pitchFamily="34" charset="0"/>
              <a:buNone/>
            </a:pPr>
            <a:r>
              <a:rPr lang="en-US" sz="3200" dirty="0" smtClean="0">
                <a:solidFill>
                  <a:srgbClr val="000000"/>
                </a:solidFill>
                <a:latin typeface="+mn-lt"/>
              </a:rPr>
              <a:t>Better</a:t>
            </a:r>
            <a:r>
              <a:rPr lang="en-US" sz="3200" baseline="0" dirty="0" smtClean="0">
                <a:solidFill>
                  <a:srgbClr val="000000"/>
                </a:solidFill>
                <a:latin typeface="+mn-lt"/>
              </a:rPr>
              <a:t> reports:</a:t>
            </a:r>
          </a:p>
          <a:p>
            <a:pPr marL="457200" lvl="0" indent="-457200">
              <a:buFont typeface="Arial" panose="020B0604020202020204" pitchFamily="34" charset="0"/>
              <a:buChar char="•"/>
            </a:pPr>
            <a:r>
              <a:rPr lang="en-US" sz="3200" dirty="0" smtClean="0">
                <a:solidFill>
                  <a:srgbClr val="000000"/>
                </a:solidFill>
                <a:latin typeface="+mn-lt"/>
              </a:rPr>
              <a:t>We</a:t>
            </a:r>
            <a:r>
              <a:rPr lang="en-US" sz="3200" baseline="0" dirty="0" smtClean="0">
                <a:solidFill>
                  <a:srgbClr val="000000"/>
                </a:solidFill>
                <a:latin typeface="+mn-lt"/>
              </a:rPr>
              <a:t> understand that people have a variety of needs when accessing data and that people also process information differently.  For instance, a researcher may want to dig into the data by accessing comprehensive data tables. Other users may just want to be able to quickly find an answer to a common question, such as “how much money are my students making?”.</a:t>
            </a:r>
          </a:p>
          <a:p>
            <a:pPr marL="457200" lvl="0" indent="-457200">
              <a:buFont typeface="Arial" panose="020B0604020202020204" pitchFamily="34" charset="0"/>
              <a:buChar char="•"/>
            </a:pPr>
            <a:r>
              <a:rPr lang="en-US" sz="3200" baseline="0" dirty="0" smtClean="0">
                <a:solidFill>
                  <a:srgbClr val="000000"/>
                </a:solidFill>
                <a:latin typeface="+mn-lt"/>
              </a:rPr>
              <a:t>For those visual learners who get would rather not look at those expansive data tables, we took the data contained in those tables and created visually-dynamic reports.</a:t>
            </a:r>
            <a:endParaRPr lang="en-US" sz="3200" dirty="0" smtClean="0">
              <a:solidFill>
                <a:srgbClr val="000000"/>
              </a:solidFill>
              <a:latin typeface="+mn-l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10</a:t>
            </a:fld>
            <a:endParaRPr lang="en-US"/>
          </a:p>
        </p:txBody>
      </p:sp>
    </p:spTree>
    <p:extLst>
      <p:ext uri="{BB962C8B-B14F-4D97-AF65-F5344CB8AC3E}">
        <p14:creationId xmlns:p14="http://schemas.microsoft.com/office/powerpoint/2010/main" val="40990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19</a:t>
            </a:fld>
            <a:endParaRPr lang="en-US"/>
          </a:p>
        </p:txBody>
      </p:sp>
    </p:spTree>
    <p:extLst>
      <p:ext uri="{BB962C8B-B14F-4D97-AF65-F5344CB8AC3E}">
        <p14:creationId xmlns:p14="http://schemas.microsoft.com/office/powerpoint/2010/main" val="261110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20</a:t>
            </a:fld>
            <a:endParaRPr lang="en-US"/>
          </a:p>
        </p:txBody>
      </p:sp>
    </p:spTree>
    <p:extLst>
      <p:ext uri="{BB962C8B-B14F-4D97-AF65-F5344CB8AC3E}">
        <p14:creationId xmlns:p14="http://schemas.microsoft.com/office/powerpoint/2010/main" val="77680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21</a:t>
            </a:fld>
            <a:endParaRPr lang="en-US"/>
          </a:p>
        </p:txBody>
      </p:sp>
    </p:spTree>
    <p:extLst>
      <p:ext uri="{BB962C8B-B14F-4D97-AF65-F5344CB8AC3E}">
        <p14:creationId xmlns:p14="http://schemas.microsoft.com/office/powerpoint/2010/main" val="28814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22</a:t>
            </a:fld>
            <a:endParaRPr lang="en-US"/>
          </a:p>
        </p:txBody>
      </p:sp>
    </p:spTree>
    <p:extLst>
      <p:ext uri="{BB962C8B-B14F-4D97-AF65-F5344CB8AC3E}">
        <p14:creationId xmlns:p14="http://schemas.microsoft.com/office/powerpoint/2010/main" val="2574777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23</a:t>
            </a:fld>
            <a:endParaRPr lang="en-US"/>
          </a:p>
        </p:txBody>
      </p:sp>
    </p:spTree>
    <p:extLst>
      <p:ext uri="{BB962C8B-B14F-4D97-AF65-F5344CB8AC3E}">
        <p14:creationId xmlns:p14="http://schemas.microsoft.com/office/powerpoint/2010/main" val="38906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24</a:t>
            </a:fld>
            <a:endParaRPr lang="en-US"/>
          </a:p>
        </p:txBody>
      </p:sp>
    </p:spTree>
    <p:extLst>
      <p:ext uri="{BB962C8B-B14F-4D97-AF65-F5344CB8AC3E}">
        <p14:creationId xmlns:p14="http://schemas.microsoft.com/office/powerpoint/2010/main" val="405592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25</a:t>
            </a:fld>
            <a:endParaRPr lang="en-US"/>
          </a:p>
        </p:txBody>
      </p:sp>
    </p:spTree>
    <p:extLst>
      <p:ext uri="{BB962C8B-B14F-4D97-AF65-F5344CB8AC3E}">
        <p14:creationId xmlns:p14="http://schemas.microsoft.com/office/powerpoint/2010/main" val="178815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26</a:t>
            </a:fld>
            <a:endParaRPr lang="en-US"/>
          </a:p>
        </p:txBody>
      </p:sp>
    </p:spTree>
    <p:extLst>
      <p:ext uri="{BB962C8B-B14F-4D97-AF65-F5344CB8AC3E}">
        <p14:creationId xmlns:p14="http://schemas.microsoft.com/office/powerpoint/2010/main" val="2631868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27</a:t>
            </a:fld>
            <a:endParaRPr lang="en-US"/>
          </a:p>
        </p:txBody>
      </p:sp>
    </p:spTree>
    <p:extLst>
      <p:ext uri="{BB962C8B-B14F-4D97-AF65-F5344CB8AC3E}">
        <p14:creationId xmlns:p14="http://schemas.microsoft.com/office/powerpoint/2010/main" val="334630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Gary</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11</a:t>
            </a:fld>
            <a:endParaRPr lang="en-US"/>
          </a:p>
        </p:txBody>
      </p:sp>
    </p:spTree>
    <p:extLst>
      <p:ext uri="{BB962C8B-B14F-4D97-AF65-F5344CB8AC3E}">
        <p14:creationId xmlns:p14="http://schemas.microsoft.com/office/powerpoint/2010/main" val="228272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12</a:t>
            </a:fld>
            <a:endParaRPr lang="en-US"/>
          </a:p>
        </p:txBody>
      </p:sp>
    </p:spTree>
    <p:extLst>
      <p:ext uri="{BB962C8B-B14F-4D97-AF65-F5344CB8AC3E}">
        <p14:creationId xmlns:p14="http://schemas.microsoft.com/office/powerpoint/2010/main" val="260857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13</a:t>
            </a:fld>
            <a:endParaRPr lang="en-US"/>
          </a:p>
        </p:txBody>
      </p:sp>
    </p:spTree>
    <p:extLst>
      <p:ext uri="{BB962C8B-B14F-4D97-AF65-F5344CB8AC3E}">
        <p14:creationId xmlns:p14="http://schemas.microsoft.com/office/powerpoint/2010/main" val="405157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p:txBody>
      </p:sp>
      <p:sp>
        <p:nvSpPr>
          <p:cNvPr id="4" name="Slide Number Placeholder 3"/>
          <p:cNvSpPr>
            <a:spLocks noGrp="1"/>
          </p:cNvSpPr>
          <p:nvPr>
            <p:ph type="sldNum" sz="quarter" idx="10"/>
          </p:nvPr>
        </p:nvSpPr>
        <p:spPr/>
        <p:txBody>
          <a:bodyPr/>
          <a:lstStyle/>
          <a:p>
            <a:fld id="{0455CB8E-2A67-4E50-A214-E38EA17E9A4C}" type="slidenum">
              <a:rPr lang="en-US" smtClean="0"/>
              <a:pPr/>
              <a:t>14</a:t>
            </a:fld>
            <a:endParaRPr lang="en-US"/>
          </a:p>
        </p:txBody>
      </p:sp>
    </p:spTree>
    <p:extLst>
      <p:ext uri="{BB962C8B-B14F-4D97-AF65-F5344CB8AC3E}">
        <p14:creationId xmlns:p14="http://schemas.microsoft.com/office/powerpoint/2010/main" val="95132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15</a:t>
            </a:fld>
            <a:endParaRPr lang="en-US"/>
          </a:p>
        </p:txBody>
      </p:sp>
    </p:spTree>
    <p:extLst>
      <p:ext uri="{BB962C8B-B14F-4D97-AF65-F5344CB8AC3E}">
        <p14:creationId xmlns:p14="http://schemas.microsoft.com/office/powerpoint/2010/main" val="2362931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16</a:t>
            </a:fld>
            <a:endParaRPr lang="en-US"/>
          </a:p>
        </p:txBody>
      </p:sp>
    </p:spTree>
    <p:extLst>
      <p:ext uri="{BB962C8B-B14F-4D97-AF65-F5344CB8AC3E}">
        <p14:creationId xmlns:p14="http://schemas.microsoft.com/office/powerpoint/2010/main" val="366437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17</a:t>
            </a:fld>
            <a:endParaRPr lang="en-US"/>
          </a:p>
        </p:txBody>
      </p:sp>
    </p:spTree>
    <p:extLst>
      <p:ext uri="{BB962C8B-B14F-4D97-AF65-F5344CB8AC3E}">
        <p14:creationId xmlns:p14="http://schemas.microsoft.com/office/powerpoint/2010/main" val="247451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18</a:t>
            </a:fld>
            <a:endParaRPr lang="en-US"/>
          </a:p>
        </p:txBody>
      </p:sp>
    </p:spTree>
    <p:extLst>
      <p:ext uri="{BB962C8B-B14F-4D97-AF65-F5344CB8AC3E}">
        <p14:creationId xmlns:p14="http://schemas.microsoft.com/office/powerpoint/2010/main" val="378324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07065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93672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2726E-379B-B349-9EED-81ED093FA806}"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50759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1452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765302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910775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11/4/2015</a:t>
            </a:fld>
            <a:endParaRPr lang="en-US" dirty="0"/>
          </a:p>
        </p:txBody>
      </p:sp>
      <p:sp>
        <p:nvSpPr>
          <p:cNvPr id="6" name="Footer Placeholder 5"/>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111838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40F58-564D-2B4F-AE67-E407BA4FCF45}" type="datetimeFigureOut">
              <a:rPr lang="en-US" smtClean="0"/>
              <a:pPr/>
              <a:t>11/4/2015</a:t>
            </a:fld>
            <a:endParaRPr lang="en-US" dirty="0"/>
          </a:p>
        </p:txBody>
      </p:sp>
      <p:sp>
        <p:nvSpPr>
          <p:cNvPr id="8" name="Footer Placeholder 7"/>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9" name="Slide Number Placeholder 8"/>
          <p:cNvSpPr>
            <a:spLocks noGrp="1"/>
          </p:cNvSpPr>
          <p:nvPr>
            <p:ph type="sldNum" sz="quarter" idx="12"/>
          </p:nvPr>
        </p:nvSpPr>
        <p:spPr/>
        <p:txBody>
          <a:bodyPr/>
          <a:lstStyle/>
          <a:p>
            <a:fld id="{43051941-4126-4597-8895-D29A2A3BA6C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9602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3A34C8-038E-2045-AF43-DF7DBB8E0E9E}" type="datetimeFigureOut">
              <a:rPr lang="en-US" smtClean="0"/>
              <a:pPr/>
              <a:t>11/4/2015</a:t>
            </a:fld>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076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11/4/2015</a:t>
            </a:fld>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113 Colleges  |  72 Districts  |  2.1 Million Students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0899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58926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669250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589426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591503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2726E-379B-B349-9EED-81ED093FA806}"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59886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078207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529356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072857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11/4/2015</a:t>
            </a:fld>
            <a:endParaRPr lang="en-US" dirty="0"/>
          </a:p>
        </p:txBody>
      </p:sp>
      <p:sp>
        <p:nvSpPr>
          <p:cNvPr id="6" name="Footer Placeholder 5"/>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707895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40F58-564D-2B4F-AE67-E407BA4FCF45}" type="datetimeFigureOut">
              <a:rPr lang="en-US" smtClean="0"/>
              <a:pPr/>
              <a:t>11/4/2015</a:t>
            </a:fld>
            <a:endParaRPr lang="en-US" dirty="0"/>
          </a:p>
        </p:txBody>
      </p:sp>
      <p:sp>
        <p:nvSpPr>
          <p:cNvPr id="8" name="Footer Placeholder 7"/>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9" name="Slide Number Placeholder 8"/>
          <p:cNvSpPr>
            <a:spLocks noGrp="1"/>
          </p:cNvSpPr>
          <p:nvPr>
            <p:ph type="sldNum" sz="quarter" idx="12"/>
          </p:nvPr>
        </p:nvSpPr>
        <p:spPr/>
        <p:txBody>
          <a:bodyPr/>
          <a:lstStyle/>
          <a:p>
            <a:fld id="{43051941-4126-4597-8895-D29A2A3BA6C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93686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3A34C8-038E-2045-AF43-DF7DBB8E0E9E}" type="datetimeFigureOut">
              <a:rPr lang="en-US" smtClean="0"/>
              <a:pPr/>
              <a:t>11/4/2015</a:t>
            </a:fld>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6431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11/4/2015</a:t>
            </a:fld>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113 Colleges  |  72 Districts  |  2.1 Million Students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998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738792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981595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102431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443640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2726E-379B-B349-9EED-81ED093FA806}"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143183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995942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280429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003161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11/4/2015</a:t>
            </a:fld>
            <a:endParaRPr lang="en-US" dirty="0"/>
          </a:p>
        </p:txBody>
      </p:sp>
      <p:sp>
        <p:nvSpPr>
          <p:cNvPr id="6" name="Footer Placeholder 5"/>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814102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40F58-564D-2B4F-AE67-E407BA4FCF45}" type="datetimeFigureOut">
              <a:rPr lang="en-US" smtClean="0"/>
              <a:pPr/>
              <a:t>11/4/2015</a:t>
            </a:fld>
            <a:endParaRPr lang="en-US" dirty="0"/>
          </a:p>
        </p:txBody>
      </p:sp>
      <p:sp>
        <p:nvSpPr>
          <p:cNvPr id="8" name="Footer Placeholder 7"/>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9" name="Slide Number Placeholder 8"/>
          <p:cNvSpPr>
            <a:spLocks noGrp="1"/>
          </p:cNvSpPr>
          <p:nvPr>
            <p:ph type="sldNum" sz="quarter" idx="12"/>
          </p:nvPr>
        </p:nvSpPr>
        <p:spPr/>
        <p:txBody>
          <a:bodyPr/>
          <a:lstStyle/>
          <a:p>
            <a:fld id="{43051941-4126-4597-8895-D29A2A3BA6C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60237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3A34C8-038E-2045-AF43-DF7DBB8E0E9E}" type="datetimeFigureOut">
              <a:rPr lang="en-US" smtClean="0"/>
              <a:pPr/>
              <a:t>11/4/2015</a:t>
            </a:fld>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026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11/4/2015</a:t>
            </a:fld>
            <a:endParaRPr lang="en-US" dirty="0"/>
          </a:p>
        </p:txBody>
      </p:sp>
      <p:sp>
        <p:nvSpPr>
          <p:cNvPr id="6" name="Footer Placeholder 5"/>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117464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11/4/2015</a:t>
            </a:fld>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113 Colleges  |  72 Districts  |  2.1 Million Students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81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168677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975997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673852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2726E-379B-B349-9EED-81ED093FA806}"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924234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73830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38392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11/4/2015</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0273872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11/4/2015</a:t>
            </a:fld>
            <a:endParaRPr lang="en-US" dirty="0"/>
          </a:p>
        </p:txBody>
      </p:sp>
      <p:sp>
        <p:nvSpPr>
          <p:cNvPr id="6" name="Footer Placeholder 5"/>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93572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40F58-564D-2B4F-AE67-E407BA4FCF45}" type="datetimeFigureOut">
              <a:rPr lang="en-US" smtClean="0"/>
              <a:pPr/>
              <a:t>11/4/2015</a:t>
            </a:fld>
            <a:endParaRPr lang="en-US" dirty="0"/>
          </a:p>
        </p:txBody>
      </p:sp>
      <p:sp>
        <p:nvSpPr>
          <p:cNvPr id="8" name="Footer Placeholder 7"/>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9" name="Slide Number Placeholder 8"/>
          <p:cNvSpPr>
            <a:spLocks noGrp="1"/>
          </p:cNvSpPr>
          <p:nvPr>
            <p:ph type="sldNum" sz="quarter" idx="12"/>
          </p:nvPr>
        </p:nvSpPr>
        <p:spPr/>
        <p:txBody>
          <a:bodyPr/>
          <a:lstStyle/>
          <a:p>
            <a:fld id="{43051941-4126-4597-8895-D29A2A3BA6C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7965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40F58-564D-2B4F-AE67-E407BA4FCF45}" type="datetimeFigureOut">
              <a:rPr lang="en-US" smtClean="0"/>
              <a:pPr/>
              <a:t>11/4/2015</a:t>
            </a:fld>
            <a:endParaRPr lang="en-US" dirty="0"/>
          </a:p>
        </p:txBody>
      </p:sp>
      <p:sp>
        <p:nvSpPr>
          <p:cNvPr id="8" name="Footer Placeholder 7"/>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9" name="Slide Number Placeholder 8"/>
          <p:cNvSpPr>
            <a:spLocks noGrp="1"/>
          </p:cNvSpPr>
          <p:nvPr>
            <p:ph type="sldNum" sz="quarter" idx="12"/>
          </p:nvPr>
        </p:nvSpPr>
        <p:spPr/>
        <p:txBody>
          <a:bodyPr/>
          <a:lstStyle/>
          <a:p>
            <a:fld id="{43051941-4126-4597-8895-D29A2A3BA6C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80750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3A34C8-038E-2045-AF43-DF7DBB8E0E9E}" type="datetimeFigureOut">
              <a:rPr lang="en-US" smtClean="0"/>
              <a:pPr/>
              <a:t>11/4/2015</a:t>
            </a:fld>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580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11/4/2015</a:t>
            </a:fld>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113 Colleges  |  72 Districts  |  2.1 Million Students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32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669294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036926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97048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2726E-379B-B349-9EED-81ED093FA806}"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84722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3A34C8-038E-2045-AF43-DF7DBB8E0E9E}" type="datetimeFigureOut">
              <a:rPr lang="en-US" smtClean="0"/>
              <a:pPr/>
              <a:t>11/4/2015</a:t>
            </a:fld>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485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11/4/2015</a:t>
            </a:fld>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113 Colleges  |  72 Districts  |  2.1 Million Students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497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02505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76445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9B482E8-6E0E-1B4F-B1FD-C69DB9E858D9}" type="datetimeFigureOut">
              <a:rPr lang="en-US" smtClean="0"/>
              <a:pPr/>
              <a:t>11/4/2015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spcBef>
                <a:spcPts val="300"/>
              </a:spcBef>
            </a:pPr>
            <a:r>
              <a:rPr lang="en-US" b="1" smtClean="0">
                <a:solidFill>
                  <a:srgbClr val="F1B83D"/>
                </a:solidFill>
              </a:rPr>
              <a:t>California Community Colleges </a:t>
            </a:r>
            <a:r>
              <a:rPr lang="en-US" b="1" smtClean="0"/>
              <a:t>– </a:t>
            </a:r>
            <a:r>
              <a:rPr lang="en-US" b="1" smtClean="0">
                <a:solidFill>
                  <a:schemeClr val="bg1"/>
                </a:solidFill>
              </a:rPr>
              <a:t>Chancellor’s Office  </a:t>
            </a:r>
            <a:r>
              <a:rPr lang="en-US" b="1" smtClean="0"/>
              <a:t>| 113 Colleges  |  72 Districts  |  2.1 Million Students</a:t>
            </a:r>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72251972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9B482E8-6E0E-1B4F-B1FD-C69DB9E858D9}" type="datetimeFigureOut">
              <a:rPr lang="en-US" smtClean="0"/>
              <a:pPr/>
              <a:t>11/4/2015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spcBef>
                <a:spcPts val="300"/>
              </a:spcBef>
            </a:pPr>
            <a:r>
              <a:rPr lang="en-US" b="1" smtClean="0">
                <a:solidFill>
                  <a:srgbClr val="F1B83D"/>
                </a:solidFill>
              </a:rPr>
              <a:t>California Community Colleges </a:t>
            </a:r>
            <a:r>
              <a:rPr lang="en-US" b="1" smtClean="0"/>
              <a:t>– </a:t>
            </a:r>
            <a:r>
              <a:rPr lang="en-US" b="1" smtClean="0">
                <a:solidFill>
                  <a:schemeClr val="bg1"/>
                </a:solidFill>
              </a:rPr>
              <a:t>Chancellor’s Office  </a:t>
            </a:r>
            <a:r>
              <a:rPr lang="en-US" b="1" smtClean="0"/>
              <a:t>| 113 Colleges  |  72 Districts  |  2.1 Million Students</a:t>
            </a:r>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4768055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9B482E8-6E0E-1B4F-B1FD-C69DB9E858D9}" type="datetimeFigureOut">
              <a:rPr lang="en-US" smtClean="0"/>
              <a:pPr/>
              <a:t>11/4/2015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spcBef>
                <a:spcPts val="300"/>
              </a:spcBef>
            </a:pPr>
            <a:r>
              <a:rPr lang="en-US" b="1" smtClean="0">
                <a:solidFill>
                  <a:srgbClr val="F1B83D"/>
                </a:solidFill>
              </a:rPr>
              <a:t>California Community Colleges </a:t>
            </a:r>
            <a:r>
              <a:rPr lang="en-US" b="1" smtClean="0"/>
              <a:t>– </a:t>
            </a:r>
            <a:r>
              <a:rPr lang="en-US" b="1" smtClean="0">
                <a:solidFill>
                  <a:schemeClr val="bg1"/>
                </a:solidFill>
              </a:rPr>
              <a:t>Chancellor’s Office  </a:t>
            </a:r>
            <a:r>
              <a:rPr lang="en-US" b="1" smtClean="0"/>
              <a:t>| 113 Colleges  |  72 Districts  |  2.1 Million Students</a:t>
            </a:r>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7126224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9B482E8-6E0E-1B4F-B1FD-C69DB9E858D9}" type="datetimeFigureOut">
              <a:rPr lang="en-US" smtClean="0"/>
              <a:pPr/>
              <a:t>11/4/2015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spcBef>
                <a:spcPts val="300"/>
              </a:spcBef>
            </a:pPr>
            <a:r>
              <a:rPr lang="en-US" b="1" smtClean="0">
                <a:solidFill>
                  <a:srgbClr val="F1B83D"/>
                </a:solidFill>
              </a:rPr>
              <a:t>California Community Colleges </a:t>
            </a:r>
            <a:r>
              <a:rPr lang="en-US" b="1" smtClean="0"/>
              <a:t>– </a:t>
            </a:r>
            <a:r>
              <a:rPr lang="en-US" b="1" smtClean="0">
                <a:solidFill>
                  <a:schemeClr val="bg1"/>
                </a:solidFill>
              </a:rPr>
              <a:t>Chancellor’s Office  </a:t>
            </a:r>
            <a:r>
              <a:rPr lang="en-US" b="1" smtClean="0"/>
              <a:t>| 113 Colleges  |  72 Districts  |  2.1 Million Students</a:t>
            </a:r>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81737564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9B482E8-6E0E-1B4F-B1FD-C69DB9E858D9}" type="datetimeFigureOut">
              <a:rPr lang="en-US" smtClean="0"/>
              <a:pPr/>
              <a:t>11/4/2015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spcBef>
                <a:spcPts val="300"/>
              </a:spcBef>
            </a:pPr>
            <a:r>
              <a:rPr lang="en-US" b="1" smtClean="0">
                <a:solidFill>
                  <a:srgbClr val="F1B83D"/>
                </a:solidFill>
              </a:rPr>
              <a:t>California Community Colleges </a:t>
            </a:r>
            <a:r>
              <a:rPr lang="en-US" b="1" smtClean="0"/>
              <a:t>– </a:t>
            </a:r>
            <a:r>
              <a:rPr lang="en-US" b="1" smtClean="0">
                <a:solidFill>
                  <a:schemeClr val="bg1"/>
                </a:solidFill>
              </a:rPr>
              <a:t>Chancellor’s Office  </a:t>
            </a:r>
            <a:r>
              <a:rPr lang="en-US" b="1" smtClean="0"/>
              <a:t>| 113 Colleges  |  72 Districts  |  2.1 Million Students</a:t>
            </a:r>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58999178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2286000"/>
            <a:ext cx="6858000" cy="2387600"/>
          </a:xfrm>
        </p:spPr>
        <p:txBody>
          <a:bodyPr>
            <a:normAutofit fontScale="90000"/>
          </a:bodyPr>
          <a:lstStyle/>
          <a:p>
            <a:r>
              <a:rPr lang="en-US" sz="4400" b="0" dirty="0"/>
              <a:t>The CCC “CTE LaunchBoard”: </a:t>
            </a:r>
            <a:r>
              <a:rPr lang="en-US" sz="4400" b="0" dirty="0" smtClean="0"/>
              <a:t/>
            </a:r>
            <a:br>
              <a:rPr lang="en-US" sz="4400" b="0" dirty="0" smtClean="0"/>
            </a:br>
            <a:r>
              <a:rPr lang="en-US" sz="4400" b="0" dirty="0" smtClean="0"/>
              <a:t/>
            </a:r>
            <a:br>
              <a:rPr lang="en-US" sz="4400" b="0" dirty="0" smtClean="0"/>
            </a:br>
            <a:r>
              <a:rPr lang="en-US" sz="4400" b="0" dirty="0" smtClean="0"/>
              <a:t>How </a:t>
            </a:r>
            <a:r>
              <a:rPr lang="en-US" sz="4400" b="0" dirty="0"/>
              <a:t>a Program-Specific Labor Market Information Portal is Redefining </a:t>
            </a:r>
            <a:r>
              <a:rPr lang="en-US" sz="4400" b="0" dirty="0" smtClean="0"/>
              <a:t>the Use </a:t>
            </a:r>
            <a:r>
              <a:rPr lang="en-US" sz="4400" b="0" dirty="0"/>
              <a:t>of and Demand for </a:t>
            </a:r>
            <a:r>
              <a:rPr lang="en-US" sz="4400" b="0" dirty="0" smtClean="0"/>
              <a:t>Dashboards</a:t>
            </a:r>
            <a:endParaRPr lang="en-US" dirty="0"/>
          </a:p>
        </p:txBody>
      </p:sp>
      <p:sp>
        <p:nvSpPr>
          <p:cNvPr id="5" name="Subtitle 4"/>
          <p:cNvSpPr>
            <a:spLocks noGrp="1"/>
          </p:cNvSpPr>
          <p:nvPr>
            <p:ph type="subTitle" idx="1"/>
          </p:nvPr>
        </p:nvSpPr>
        <p:spPr>
          <a:xfrm>
            <a:off x="1143000" y="5181600"/>
            <a:ext cx="6400800" cy="1828800"/>
          </a:xfrm>
        </p:spPr>
        <p:txBody>
          <a:bodyPr>
            <a:normAutofit/>
          </a:bodyPr>
          <a:lstStyle/>
          <a:p>
            <a:pPr>
              <a:lnSpc>
                <a:spcPct val="100000"/>
              </a:lnSpc>
            </a:pPr>
            <a:r>
              <a:rPr lang="en-US" dirty="0" smtClean="0"/>
              <a:t>Kathy Booth &amp;  Patrick Perry,  </a:t>
            </a:r>
            <a:r>
              <a:rPr lang="en-US" dirty="0" err="1" smtClean="0"/>
              <a:t>WestEd</a:t>
            </a:r>
            <a:endParaRPr lang="en-US" dirty="0" smtClean="0"/>
          </a:p>
          <a:p>
            <a:pPr>
              <a:lnSpc>
                <a:spcPct val="100000"/>
              </a:lnSpc>
            </a:pPr>
            <a:r>
              <a:rPr lang="en-US" dirty="0" smtClean="0"/>
              <a:t>CAIR 2015 Conference</a:t>
            </a:r>
          </a:p>
        </p:txBody>
      </p:sp>
    </p:spTree>
    <p:extLst>
      <p:ext uri="{BB962C8B-B14F-4D97-AF65-F5344CB8AC3E}">
        <p14:creationId xmlns:p14="http://schemas.microsoft.com/office/powerpoint/2010/main" val="1608135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revision</a:t>
            </a:r>
            <a:endParaRPr lang="en-US" dirty="0"/>
          </a:p>
        </p:txBody>
      </p:sp>
      <p:sp>
        <p:nvSpPr>
          <p:cNvPr id="3" name="Content Placeholder 2"/>
          <p:cNvSpPr>
            <a:spLocks noGrp="1"/>
          </p:cNvSpPr>
          <p:nvPr>
            <p:ph idx="1"/>
          </p:nvPr>
        </p:nvSpPr>
        <p:spPr/>
        <p:txBody>
          <a:bodyPr/>
          <a:lstStyle/>
          <a:p>
            <a:r>
              <a:rPr lang="en-US" dirty="0" smtClean="0"/>
              <a:t>Reevaluated metrics to ensure that</a:t>
            </a:r>
          </a:p>
          <a:p>
            <a:pPr lvl="1"/>
            <a:r>
              <a:rPr lang="en-US" dirty="0" smtClean="0"/>
              <a:t>they </a:t>
            </a:r>
            <a:r>
              <a:rPr lang="en-US" dirty="0"/>
              <a:t>better align with other state and federal initiatives</a:t>
            </a:r>
          </a:p>
          <a:p>
            <a:pPr lvl="1"/>
            <a:r>
              <a:rPr lang="en-US" dirty="0" smtClean="0"/>
              <a:t>they are based on available data </a:t>
            </a:r>
            <a:endParaRPr lang="en-US" dirty="0"/>
          </a:p>
          <a:p>
            <a:pPr lvl="1"/>
            <a:r>
              <a:rPr lang="en-US" dirty="0" smtClean="0"/>
              <a:t>the construction of the metrics accurately addresses the needs of practitioners</a:t>
            </a:r>
          </a:p>
          <a:p>
            <a:r>
              <a:rPr lang="en-US" dirty="0" smtClean="0"/>
              <a:t>Provide practitioners with visually-dynamic reports that address common questions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10</a:t>
            </a:fld>
            <a:endParaRPr lang="en-US" dirty="0"/>
          </a:p>
        </p:txBody>
      </p:sp>
    </p:spTree>
    <p:extLst>
      <p:ext uri="{BB962C8B-B14F-4D97-AF65-F5344CB8AC3E}">
        <p14:creationId xmlns:p14="http://schemas.microsoft.com/office/powerpoint/2010/main" val="2549816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Autofit/>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sz="2800" dirty="0">
                <a:solidFill>
                  <a:srgbClr val="000000"/>
                </a:solidFill>
              </a:rPr>
              <a:t>Determine what you want to see</a:t>
            </a: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11" name="Picture 10"/>
          <p:cNvPicPr>
            <a:picLocks noChangeAspect="1"/>
          </p:cNvPicPr>
          <p:nvPr/>
        </p:nvPicPr>
        <p:blipFill rotWithShape="1">
          <a:blip r:embed="rId3"/>
          <a:srcRect l="19213" t="20989" r="43866" b="24279"/>
          <a:stretch/>
        </p:blipFill>
        <p:spPr bwMode="auto">
          <a:xfrm>
            <a:off x="2060575" y="1371600"/>
            <a:ext cx="5022850" cy="41906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313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Autofit/>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sz="2800" dirty="0">
                <a:solidFill>
                  <a:srgbClr val="000000"/>
                </a:solidFill>
              </a:rPr>
              <a:t>Find answers to common questions</a:t>
            </a: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9" name="Picture 8"/>
          <p:cNvPicPr>
            <a:picLocks noChangeAspect="1"/>
          </p:cNvPicPr>
          <p:nvPr/>
        </p:nvPicPr>
        <p:blipFill rotWithShape="1">
          <a:blip r:embed="rId3"/>
          <a:srcRect l="19557" t="23943" r="19328" b="24599"/>
          <a:stretch/>
        </p:blipFill>
        <p:spPr bwMode="auto">
          <a:xfrm>
            <a:off x="640749" y="1788468"/>
            <a:ext cx="7969851" cy="3774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960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Autofit/>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sz="2800" dirty="0">
                <a:solidFill>
                  <a:srgbClr val="000000"/>
                </a:solidFill>
              </a:rPr>
              <a:t>View supply and demand</a:t>
            </a: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13" name="Picture 12"/>
          <p:cNvPicPr>
            <a:picLocks noChangeAspect="1"/>
          </p:cNvPicPr>
          <p:nvPr/>
        </p:nvPicPr>
        <p:blipFill rotWithShape="1">
          <a:blip r:embed="rId3"/>
          <a:srcRect l="21044" t="48086" r="20773" b="29950"/>
          <a:stretch/>
        </p:blipFill>
        <p:spPr bwMode="auto">
          <a:xfrm>
            <a:off x="533400" y="3496851"/>
            <a:ext cx="8291331" cy="1703014"/>
          </a:xfrm>
          <a:prstGeom prst="rect">
            <a:avLst/>
          </a:prstGeom>
          <a:ln>
            <a:noFill/>
          </a:ln>
          <a:extLst>
            <a:ext uri="{53640926-AAD7-44D8-BBD7-CCE9431645EC}">
              <a14:shadowObscured xmlns:a14="http://schemas.microsoft.com/office/drawing/2010/main"/>
            </a:ext>
          </a:extLst>
        </p:spPr>
      </p:pic>
      <p:grpSp>
        <p:nvGrpSpPr>
          <p:cNvPr id="3" name="Group 2"/>
          <p:cNvGrpSpPr/>
          <p:nvPr/>
        </p:nvGrpSpPr>
        <p:grpSpPr>
          <a:xfrm>
            <a:off x="533400" y="1574897"/>
            <a:ext cx="8132370" cy="1823873"/>
            <a:chOff x="766098" y="1574897"/>
            <a:chExt cx="8132370" cy="1823873"/>
          </a:xfrm>
        </p:grpSpPr>
        <p:sp>
          <p:nvSpPr>
            <p:cNvPr id="2" name="TextBox 1"/>
            <p:cNvSpPr txBox="1"/>
            <p:nvPr/>
          </p:nvSpPr>
          <p:spPr>
            <a:xfrm>
              <a:off x="1225488" y="3137160"/>
              <a:ext cx="6553200" cy="261610"/>
            </a:xfrm>
            <a:prstGeom prst="rect">
              <a:avLst/>
            </a:prstGeom>
            <a:noFill/>
          </p:spPr>
          <p:txBody>
            <a:bodyPr wrap="square" rtlCol="0">
              <a:spAutoFit/>
            </a:bodyPr>
            <a:lstStyle/>
            <a:p>
              <a:r>
                <a:rPr lang="en-US" sz="1100" dirty="0">
                  <a:solidFill>
                    <a:schemeClr val="accent3">
                      <a:lumMod val="50000"/>
                    </a:schemeClr>
                  </a:solidFill>
                  <a:latin typeface="Adobe Fan Heiti Std B" panose="020B0700000000000000" pitchFamily="34" charset="-128"/>
                  <a:ea typeface="Adobe Fan Heiti Std B" panose="020B0700000000000000" pitchFamily="34" charset="-128"/>
                </a:rPr>
                <a:t>There </a:t>
              </a:r>
              <a:r>
                <a:rPr lang="en-US" sz="1100" dirty="0" smtClean="0">
                  <a:solidFill>
                    <a:schemeClr val="accent3">
                      <a:lumMod val="50000"/>
                    </a:schemeClr>
                  </a:solidFill>
                  <a:latin typeface="Adobe Fan Heiti Std B" panose="020B0700000000000000" pitchFamily="34" charset="-128"/>
                  <a:ea typeface="Adobe Fan Heiti Std B" panose="020B0700000000000000" pitchFamily="34" charset="-128"/>
                </a:rPr>
                <a:t>were 16,830 more </a:t>
              </a:r>
              <a:r>
                <a:rPr lang="en-US" sz="1100" dirty="0">
                  <a:solidFill>
                    <a:schemeClr val="accent3">
                      <a:lumMod val="50000"/>
                    </a:schemeClr>
                  </a:solidFill>
                  <a:latin typeface="Adobe Fan Heiti Std B" panose="020B0700000000000000" pitchFamily="34" charset="-128"/>
                  <a:ea typeface="Adobe Fan Heiti Std B" panose="020B0700000000000000" pitchFamily="34" charset="-128"/>
                </a:rPr>
                <a:t>job openings than graduates in the region.</a:t>
              </a:r>
            </a:p>
          </p:txBody>
        </p:sp>
        <p:pic>
          <p:nvPicPr>
            <p:cNvPr id="14" name="Picture 13"/>
            <p:cNvPicPr>
              <a:picLocks noChangeAspect="1"/>
            </p:cNvPicPr>
            <p:nvPr/>
          </p:nvPicPr>
          <p:blipFill rotWithShape="1">
            <a:blip r:embed="rId4"/>
            <a:srcRect l="18745" t="24412" r="19955" b="55726"/>
            <a:stretch/>
          </p:blipFill>
          <p:spPr bwMode="auto">
            <a:xfrm>
              <a:off x="766098" y="1574897"/>
              <a:ext cx="8132370" cy="1443616"/>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458986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sz="2900" dirty="0">
                <a:solidFill>
                  <a:srgbClr val="000000"/>
                </a:solidFill>
              </a:rPr>
              <a:t>See graphics in table format</a:t>
            </a: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sp>
        <p:nvSpPr>
          <p:cNvPr id="9" name="Content Placeholder 3"/>
          <p:cNvSpPr txBox="1">
            <a:spLocks/>
          </p:cNvSpPr>
          <p:nvPr/>
        </p:nvSpPr>
        <p:spPr>
          <a:xfrm>
            <a:off x="457200" y="1600200"/>
            <a:ext cx="8229600" cy="4038600"/>
          </a:xfrm>
          <a:prstGeom prst="rect">
            <a:avLst/>
          </a:prstGeom>
        </p:spPr>
        <p:txBody>
          <a:bodyPr vert="horz" lIns="91440" tIns="45720" rIns="91440" bIns="45720" rtlCol="0">
            <a:normAutofit/>
          </a:bodyPr>
          <a:lstStyle/>
          <a:p>
            <a:endParaRPr lang="en-US" sz="3200" dirty="0">
              <a:solidFill>
                <a:srgbClr val="000000"/>
              </a:solidFill>
              <a:latin typeface="Calibri"/>
            </a:endParaRPr>
          </a:p>
        </p:txBody>
      </p:sp>
      <p:pic>
        <p:nvPicPr>
          <p:cNvPr id="11" name="Picture 10"/>
          <p:cNvPicPr>
            <a:picLocks noChangeAspect="1"/>
          </p:cNvPicPr>
          <p:nvPr/>
        </p:nvPicPr>
        <p:blipFill rotWithShape="1">
          <a:blip r:embed="rId3"/>
          <a:srcRect l="1622" t="49382" r="21527" b="13581"/>
          <a:stretch/>
        </p:blipFill>
        <p:spPr bwMode="auto">
          <a:xfrm>
            <a:off x="144353" y="2286000"/>
            <a:ext cx="8694847" cy="2362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078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a:solidFill>
                  <a:srgbClr val="000000"/>
                </a:solidFill>
              </a:rPr>
              <a:t>Examine</a:t>
            </a:r>
            <a:r>
              <a:rPr lang="en-US" dirty="0" smtClean="0">
                <a:solidFill>
                  <a:srgbClr val="000000"/>
                </a:solidFill>
                <a:latin typeface="Calibri"/>
              </a:rPr>
              <a:t> </a:t>
            </a:r>
            <a:r>
              <a:rPr lang="en-US" dirty="0">
                <a:solidFill>
                  <a:srgbClr val="000000"/>
                </a:solidFill>
              </a:rPr>
              <a:t>equity gaps in student outcomes</a:t>
            </a: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sp>
        <p:nvSpPr>
          <p:cNvPr id="3" name="TextBox 2"/>
          <p:cNvSpPr txBox="1"/>
          <p:nvPr/>
        </p:nvSpPr>
        <p:spPr>
          <a:xfrm>
            <a:off x="1409700" y="1739900"/>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rotWithShape="1">
          <a:blip r:embed="rId3"/>
          <a:srcRect l="19106" t="24367" r="20071" b="70886"/>
          <a:stretch/>
        </p:blipFill>
        <p:spPr bwMode="auto">
          <a:xfrm>
            <a:off x="301580" y="1676400"/>
            <a:ext cx="8540840" cy="366036"/>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85800" y="2133600"/>
            <a:ext cx="7610475" cy="261610"/>
          </a:xfrm>
          <a:prstGeom prst="rect">
            <a:avLst/>
          </a:prstGeom>
          <a:noFill/>
        </p:spPr>
        <p:txBody>
          <a:bodyPr wrap="square" rtlCol="0">
            <a:spAutoFit/>
          </a:bodyPr>
          <a:lstStyle/>
          <a:p>
            <a:r>
              <a:rPr lang="en-US" sz="1100" dirty="0">
                <a:solidFill>
                  <a:schemeClr val="accent3">
                    <a:lumMod val="50000"/>
                  </a:schemeClr>
                </a:solidFill>
                <a:latin typeface="Adobe Fan Heiti Std B" panose="020B0700000000000000" pitchFamily="34" charset="-128"/>
                <a:ea typeface="Adobe Fan Heiti Std B" panose="020B0700000000000000" pitchFamily="34" charset="-128"/>
              </a:rPr>
              <a:t>There </a:t>
            </a:r>
            <a:r>
              <a:rPr lang="en-US" sz="1100" dirty="0" smtClean="0">
                <a:solidFill>
                  <a:schemeClr val="accent3">
                    <a:lumMod val="50000"/>
                  </a:schemeClr>
                </a:solidFill>
                <a:latin typeface="Adobe Fan Heiti Std B" panose="020B0700000000000000" pitchFamily="34" charset="-128"/>
                <a:ea typeface="Adobe Fan Heiti Std B" panose="020B0700000000000000" pitchFamily="34" charset="-128"/>
              </a:rPr>
              <a:t>were </a:t>
            </a:r>
            <a:r>
              <a:rPr lang="en-US" sz="1100" dirty="0">
                <a:solidFill>
                  <a:schemeClr val="accent3">
                    <a:lumMod val="50000"/>
                  </a:schemeClr>
                </a:solidFill>
                <a:latin typeface="Adobe Fan Heiti Std B" panose="020B0700000000000000" pitchFamily="34" charset="-128"/>
                <a:ea typeface="Adobe Fan Heiti Std B" panose="020B0700000000000000" pitchFamily="34" charset="-128"/>
              </a:rPr>
              <a:t>equity gaps for </a:t>
            </a:r>
            <a:r>
              <a:rPr lang="en-US" sz="1100" dirty="0" smtClean="0">
                <a:solidFill>
                  <a:schemeClr val="accent3">
                    <a:lumMod val="50000"/>
                  </a:schemeClr>
                </a:solidFill>
                <a:latin typeface="Adobe Fan Heiti Std B" panose="020B0700000000000000" pitchFamily="34" charset="-128"/>
                <a:ea typeface="Adobe Fan Heiti Std B" panose="020B0700000000000000" pitchFamily="34" charset="-128"/>
              </a:rPr>
              <a:t>African American, Hispanic, Pacific Islander, and Two or More Races students.</a:t>
            </a:r>
            <a:endParaRPr lang="en-US" sz="1100" dirty="0">
              <a:solidFill>
                <a:schemeClr val="accent3">
                  <a:lumMod val="50000"/>
                </a:schemeClr>
              </a:solidFill>
              <a:latin typeface="Adobe Fan Heiti Std B" panose="020B0700000000000000" pitchFamily="34" charset="-128"/>
              <a:ea typeface="Adobe Fan Heiti Std B" panose="020B0700000000000000" pitchFamily="34" charset="-128"/>
            </a:endParaRPr>
          </a:p>
        </p:txBody>
      </p:sp>
      <p:pic>
        <p:nvPicPr>
          <p:cNvPr id="11" name="Picture 10"/>
          <p:cNvPicPr>
            <a:picLocks noChangeAspect="1"/>
          </p:cNvPicPr>
          <p:nvPr/>
        </p:nvPicPr>
        <p:blipFill rotWithShape="1">
          <a:blip r:embed="rId3"/>
          <a:srcRect l="21223" t="29685" r="21673" b="25426"/>
          <a:stretch/>
        </p:blipFill>
        <p:spPr bwMode="auto">
          <a:xfrm>
            <a:off x="685800" y="2419578"/>
            <a:ext cx="7671474" cy="37366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1867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Learn about employment outcomes</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10" name="Picture 9"/>
          <p:cNvPicPr>
            <a:picLocks noChangeAspect="1"/>
          </p:cNvPicPr>
          <p:nvPr/>
        </p:nvPicPr>
        <p:blipFill rotWithShape="1">
          <a:blip r:embed="rId3"/>
          <a:srcRect l="19283" t="27784" r="20137" b="67474"/>
          <a:stretch/>
        </p:blipFill>
        <p:spPr bwMode="auto">
          <a:xfrm>
            <a:off x="152400" y="1505821"/>
            <a:ext cx="8495414" cy="514511"/>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4"/>
          <a:srcRect l="20153" t="33082" r="20841" b="40030"/>
          <a:stretch/>
        </p:blipFill>
        <p:spPr bwMode="auto">
          <a:xfrm>
            <a:off x="115186" y="2593513"/>
            <a:ext cx="8825289" cy="2283287"/>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542925" y="2176117"/>
            <a:ext cx="7610475" cy="276999"/>
          </a:xfrm>
          <a:prstGeom prst="rect">
            <a:avLst/>
          </a:prstGeom>
          <a:noFill/>
        </p:spPr>
        <p:txBody>
          <a:bodyPr wrap="square" rtlCol="0">
            <a:spAutoFit/>
          </a:bodyPr>
          <a:lstStyle/>
          <a:p>
            <a:r>
              <a:rPr lang="en-US" sz="1200" dirty="0" smtClean="0">
                <a:solidFill>
                  <a:schemeClr val="accent3">
                    <a:lumMod val="50000"/>
                  </a:schemeClr>
                </a:solidFill>
                <a:latin typeface="Adobe Fan Heiti Std B" panose="020B0700000000000000" pitchFamily="34" charset="-128"/>
                <a:ea typeface="Adobe Fan Heiti Std B" panose="020B0700000000000000" pitchFamily="34" charset="-128"/>
              </a:rPr>
              <a:t>After a year, 61% of graduates and skills-builder students were employed. </a:t>
            </a:r>
            <a:endParaRPr lang="en-US" sz="1200" dirty="0">
              <a:solidFill>
                <a:schemeClr val="accent3">
                  <a:lumMod val="50000"/>
                </a:schemeClr>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571023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Track changes in earnings</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9" name="Picture 8"/>
          <p:cNvPicPr>
            <a:picLocks noChangeAspect="1"/>
          </p:cNvPicPr>
          <p:nvPr/>
        </p:nvPicPr>
        <p:blipFill rotWithShape="1">
          <a:blip r:embed="rId3"/>
          <a:srcRect l="19383" t="33186" r="19864" b="62047"/>
          <a:stretch/>
        </p:blipFill>
        <p:spPr bwMode="auto">
          <a:xfrm>
            <a:off x="37507" y="1643631"/>
            <a:ext cx="9030293" cy="413769"/>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3"/>
          <a:srcRect l="20602" t="38067" r="21296" b="20575"/>
          <a:stretch/>
        </p:blipFill>
        <p:spPr bwMode="auto">
          <a:xfrm>
            <a:off x="533400" y="2618275"/>
            <a:ext cx="7543800" cy="302052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33173" y="2161401"/>
            <a:ext cx="6958227" cy="276999"/>
          </a:xfrm>
          <a:prstGeom prst="rect">
            <a:avLst/>
          </a:prstGeom>
          <a:noFill/>
        </p:spPr>
        <p:txBody>
          <a:bodyPr wrap="square" rtlCol="0">
            <a:spAutoFit/>
          </a:bodyPr>
          <a:lstStyle/>
          <a:p>
            <a:r>
              <a:rPr lang="en-US" sz="1200" dirty="0">
                <a:solidFill>
                  <a:schemeClr val="accent3">
                    <a:lumMod val="50000"/>
                  </a:schemeClr>
                </a:solidFill>
                <a:latin typeface="Adobe Fan Heiti Std B" panose="020B0700000000000000" pitchFamily="34" charset="-128"/>
                <a:ea typeface="Adobe Fan Heiti Std B" panose="020B0700000000000000" pitchFamily="34" charset="-128"/>
              </a:rPr>
              <a:t> After a year, graduates </a:t>
            </a:r>
            <a:r>
              <a:rPr lang="en-US" sz="1200" dirty="0" smtClean="0">
                <a:solidFill>
                  <a:schemeClr val="accent3">
                    <a:lumMod val="50000"/>
                  </a:schemeClr>
                </a:solidFill>
                <a:latin typeface="Adobe Fan Heiti Std B" panose="020B0700000000000000" pitchFamily="34" charset="-128"/>
                <a:ea typeface="Adobe Fan Heiti Std B" panose="020B0700000000000000" pitchFamily="34" charset="-128"/>
              </a:rPr>
              <a:t>and skills-builders were </a:t>
            </a:r>
            <a:r>
              <a:rPr lang="en-US" sz="1200" dirty="0">
                <a:solidFill>
                  <a:schemeClr val="accent3">
                    <a:lumMod val="50000"/>
                  </a:schemeClr>
                </a:solidFill>
                <a:latin typeface="Adobe Fan Heiti Std B" panose="020B0700000000000000" pitchFamily="34" charset="-128"/>
                <a:ea typeface="Adobe Fan Heiti Std B" panose="020B0700000000000000" pitchFamily="34" charset="-128"/>
              </a:rPr>
              <a:t>making </a:t>
            </a:r>
            <a:r>
              <a:rPr lang="en-US" sz="1200" dirty="0" smtClean="0">
                <a:solidFill>
                  <a:schemeClr val="accent3">
                    <a:lumMod val="50000"/>
                  </a:schemeClr>
                </a:solidFill>
                <a:latin typeface="Adobe Fan Heiti Std B" panose="020B0700000000000000" pitchFamily="34" charset="-128"/>
                <a:ea typeface="Adobe Fan Heiti Std B" panose="020B0700000000000000" pitchFamily="34" charset="-128"/>
              </a:rPr>
              <a:t>37% more.</a:t>
            </a:r>
            <a:endParaRPr lang="en-US" sz="1200" dirty="0">
              <a:solidFill>
                <a:schemeClr val="accent3">
                  <a:lumMod val="50000"/>
                </a:schemeClr>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910769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Evaluate earnings outcomes</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sp>
        <p:nvSpPr>
          <p:cNvPr id="2" name="TextBox 1"/>
          <p:cNvSpPr txBox="1"/>
          <p:nvPr/>
        </p:nvSpPr>
        <p:spPr>
          <a:xfrm>
            <a:off x="433173" y="2133600"/>
            <a:ext cx="6958227" cy="276999"/>
          </a:xfrm>
          <a:prstGeom prst="rect">
            <a:avLst/>
          </a:prstGeom>
          <a:noFill/>
        </p:spPr>
        <p:txBody>
          <a:bodyPr wrap="square" rtlCol="0">
            <a:spAutoFit/>
          </a:bodyPr>
          <a:lstStyle/>
          <a:p>
            <a:r>
              <a:rPr lang="en-US" sz="1200" dirty="0">
                <a:solidFill>
                  <a:schemeClr val="accent3">
                    <a:lumMod val="50000"/>
                  </a:schemeClr>
                </a:solidFill>
                <a:latin typeface="Adobe Fan Heiti Std B" panose="020B0700000000000000" pitchFamily="34" charset="-128"/>
                <a:ea typeface="Adobe Fan Heiti Std B" panose="020B0700000000000000" pitchFamily="34" charset="-128"/>
              </a:rPr>
              <a:t> </a:t>
            </a:r>
            <a:r>
              <a:rPr lang="en-US" sz="1200" dirty="0" smtClean="0">
                <a:solidFill>
                  <a:schemeClr val="accent3">
                    <a:lumMod val="50000"/>
                  </a:schemeClr>
                </a:solidFill>
                <a:latin typeface="Adobe Fan Heiti Std B" panose="020B0700000000000000" pitchFamily="34" charset="-128"/>
                <a:ea typeface="Adobe Fan Heiti Std B" panose="020B0700000000000000" pitchFamily="34" charset="-128"/>
              </a:rPr>
              <a:t>After a year, 46% of </a:t>
            </a:r>
            <a:r>
              <a:rPr lang="en-US" sz="1200" dirty="0">
                <a:solidFill>
                  <a:schemeClr val="accent3">
                    <a:lumMod val="50000"/>
                  </a:schemeClr>
                </a:solidFill>
                <a:latin typeface="Adobe Fan Heiti Std B" panose="020B0700000000000000" pitchFamily="34" charset="-128"/>
                <a:ea typeface="Adobe Fan Heiti Std B" panose="020B0700000000000000" pitchFamily="34" charset="-128"/>
              </a:rPr>
              <a:t>graduates and skills-builders </a:t>
            </a:r>
            <a:r>
              <a:rPr lang="en-US" sz="1200" dirty="0" smtClean="0">
                <a:solidFill>
                  <a:schemeClr val="accent3">
                    <a:lumMod val="50000"/>
                  </a:schemeClr>
                </a:solidFill>
                <a:latin typeface="Adobe Fan Heiti Std B" panose="020B0700000000000000" pitchFamily="34" charset="-128"/>
                <a:ea typeface="Adobe Fan Heiti Std B" panose="020B0700000000000000" pitchFamily="34" charset="-128"/>
              </a:rPr>
              <a:t>were making a living wage. </a:t>
            </a:r>
            <a:endParaRPr lang="en-US" sz="1200" dirty="0">
              <a:solidFill>
                <a:schemeClr val="accent3">
                  <a:lumMod val="50000"/>
                </a:schemeClr>
              </a:solidFill>
              <a:latin typeface="Adobe Fan Heiti Std B" panose="020B0700000000000000" pitchFamily="34" charset="-128"/>
              <a:ea typeface="Adobe Fan Heiti Std B" panose="020B0700000000000000" pitchFamily="34" charset="-128"/>
            </a:endParaRPr>
          </a:p>
        </p:txBody>
      </p:sp>
      <p:pic>
        <p:nvPicPr>
          <p:cNvPr id="11" name="Picture 10"/>
          <p:cNvPicPr>
            <a:picLocks noChangeAspect="1"/>
          </p:cNvPicPr>
          <p:nvPr/>
        </p:nvPicPr>
        <p:blipFill rotWithShape="1">
          <a:blip r:embed="rId3"/>
          <a:srcRect l="19399" t="30871" r="20325" b="64646"/>
          <a:stretch/>
        </p:blipFill>
        <p:spPr bwMode="auto">
          <a:xfrm>
            <a:off x="76200" y="1643972"/>
            <a:ext cx="8991600" cy="376359"/>
          </a:xfrm>
          <a:prstGeom prst="rect">
            <a:avLst/>
          </a:prstGeom>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3"/>
          <a:srcRect l="20056" t="35256" r="21831" b="17391"/>
          <a:stretch/>
        </p:blipFill>
        <p:spPr bwMode="auto">
          <a:xfrm>
            <a:off x="228600" y="2708083"/>
            <a:ext cx="7573870" cy="34327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0151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Understand students’ enrollment patterns</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10" name="Picture 9"/>
          <p:cNvPicPr>
            <a:picLocks noChangeAspect="1"/>
          </p:cNvPicPr>
          <p:nvPr/>
        </p:nvPicPr>
        <p:blipFill rotWithShape="1">
          <a:blip r:embed="rId3"/>
          <a:srcRect l="20385" t="22834" r="21197" b="15071"/>
          <a:stretch/>
        </p:blipFill>
        <p:spPr bwMode="auto">
          <a:xfrm>
            <a:off x="1225488" y="1371600"/>
            <a:ext cx="7150735" cy="45915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6039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 </a:t>
            </a:r>
            <a:r>
              <a:rPr lang="en-US" dirty="0" err="1" smtClean="0"/>
              <a:t>LaunchBoard</a:t>
            </a:r>
            <a:endParaRPr lang="en-US" dirty="0"/>
          </a:p>
        </p:txBody>
      </p:sp>
      <p:sp>
        <p:nvSpPr>
          <p:cNvPr id="3" name="Content Placeholder 2"/>
          <p:cNvSpPr>
            <a:spLocks noGrp="1"/>
          </p:cNvSpPr>
          <p:nvPr>
            <p:ph idx="1"/>
          </p:nvPr>
        </p:nvSpPr>
        <p:spPr/>
        <p:txBody>
          <a:bodyPr/>
          <a:lstStyle/>
          <a:p>
            <a:r>
              <a:rPr lang="en-US" dirty="0" smtClean="0"/>
              <a:t>Very collaborative effort:</a:t>
            </a:r>
          </a:p>
          <a:p>
            <a:pPr lvl="1"/>
            <a:r>
              <a:rPr lang="en-US" dirty="0" smtClean="0"/>
              <a:t>CCC Chancellor’s Office (Workforce Development, Technology, Research, Information Systems)</a:t>
            </a:r>
          </a:p>
          <a:p>
            <a:pPr lvl="1"/>
            <a:r>
              <a:rPr lang="en-US" dirty="0" smtClean="0"/>
              <a:t>WestEd</a:t>
            </a:r>
          </a:p>
          <a:p>
            <a:pPr lvl="1"/>
            <a:r>
              <a:rPr lang="en-US" dirty="0" smtClean="0"/>
              <a:t>Cal-PASS +</a:t>
            </a:r>
          </a:p>
          <a:p>
            <a:pPr lvl="1"/>
            <a:r>
              <a:rPr lang="en-US" dirty="0" smtClean="0"/>
              <a:t>CTE Community (VERITAC)</a:t>
            </a:r>
          </a:p>
          <a:p>
            <a:pPr lvl="1"/>
            <a:r>
              <a:rPr lang="en-US" dirty="0" smtClean="0"/>
              <a:t>EDD</a:t>
            </a:r>
          </a:p>
          <a:p>
            <a:pPr lvl="1"/>
            <a:r>
              <a:rPr lang="en-US" dirty="0" smtClean="0"/>
              <a:t>Local Campuses</a:t>
            </a:r>
          </a:p>
          <a:p>
            <a:pPr lvl="1"/>
            <a:endParaRPr lang="en-US" dirty="0"/>
          </a:p>
          <a:p>
            <a:r>
              <a:rPr lang="en-US" dirty="0" smtClean="0"/>
              <a:t>What just got built? Where does it fit?</a:t>
            </a:r>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2</a:t>
            </a:fld>
            <a:endParaRPr lang="en-US" dirty="0"/>
          </a:p>
        </p:txBody>
      </p:sp>
    </p:spTree>
    <p:extLst>
      <p:ext uri="{BB962C8B-B14F-4D97-AF65-F5344CB8AC3E}">
        <p14:creationId xmlns:p14="http://schemas.microsoft.com/office/powerpoint/2010/main" val="40225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Understand students’ enrollment patterns</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10" name="Picture 9"/>
          <p:cNvPicPr>
            <a:picLocks noChangeAspect="1"/>
          </p:cNvPicPr>
          <p:nvPr/>
        </p:nvPicPr>
        <p:blipFill rotWithShape="1">
          <a:blip r:embed="rId3"/>
          <a:srcRect l="20598" t="53911" r="21757" b="11308"/>
          <a:stretch/>
        </p:blipFill>
        <p:spPr bwMode="auto">
          <a:xfrm>
            <a:off x="304800" y="2209800"/>
            <a:ext cx="8243468" cy="30570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7261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Review special needs populations</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14" name="Picture 13"/>
          <p:cNvPicPr/>
          <p:nvPr/>
        </p:nvPicPr>
        <p:blipFill rotWithShape="1">
          <a:blip r:embed="rId3"/>
          <a:srcRect l="20729" t="15970" r="22048" b="23495"/>
          <a:stretch/>
        </p:blipFill>
        <p:spPr bwMode="auto">
          <a:xfrm>
            <a:off x="1295400" y="1280071"/>
            <a:ext cx="6106160" cy="4014470"/>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4"/>
          <a:srcRect l="20809" t="35121" r="22213" b="50190"/>
          <a:stretch/>
        </p:blipFill>
        <p:spPr bwMode="auto">
          <a:xfrm>
            <a:off x="1300480" y="5294541"/>
            <a:ext cx="6101080" cy="921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7766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Track key milestones within a program area</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12" name="Picture 11"/>
          <p:cNvPicPr>
            <a:picLocks noChangeAspect="1"/>
          </p:cNvPicPr>
          <p:nvPr/>
        </p:nvPicPr>
        <p:blipFill rotWithShape="1">
          <a:blip r:embed="rId3"/>
          <a:srcRect l="18750" t="27571" r="19908" b="9260"/>
          <a:stretch/>
        </p:blipFill>
        <p:spPr bwMode="auto">
          <a:xfrm>
            <a:off x="547377" y="1391488"/>
            <a:ext cx="8049246" cy="466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7329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Review success outcomes</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11" name="Picture 10"/>
          <p:cNvPicPr>
            <a:picLocks noChangeAspect="1"/>
          </p:cNvPicPr>
          <p:nvPr/>
        </p:nvPicPr>
        <p:blipFill rotWithShape="1">
          <a:blip r:embed="rId3"/>
          <a:srcRect l="18848" t="25500" r="20976" b="27197"/>
          <a:stretch/>
        </p:blipFill>
        <p:spPr bwMode="auto">
          <a:xfrm>
            <a:off x="381000" y="1630947"/>
            <a:ext cx="8357556" cy="3505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0665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Review success outcomes</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9" name="Picture 8"/>
          <p:cNvPicPr>
            <a:picLocks noChangeAspect="1"/>
          </p:cNvPicPr>
          <p:nvPr/>
        </p:nvPicPr>
        <p:blipFill rotWithShape="1">
          <a:blip r:embed="rId3"/>
          <a:srcRect l="19794" t="60282" r="21035" b="10980"/>
          <a:stretch/>
        </p:blipFill>
        <p:spPr bwMode="auto">
          <a:xfrm>
            <a:off x="228600" y="2048406"/>
            <a:ext cx="8647070" cy="25719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6438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66800" y="233156"/>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See details on earnings </a:t>
            </a:r>
            <a:endParaRPr lang="en-US" dirty="0">
              <a:solidFill>
                <a:srgbClr val="000000"/>
              </a:solidFill>
            </a:endParaRPr>
          </a:p>
        </p:txBody>
      </p:sp>
      <p:sp>
        <p:nvSpPr>
          <p:cNvPr id="8" name="TextBox 7"/>
          <p:cNvSpPr txBox="1"/>
          <p:nvPr/>
        </p:nvSpPr>
        <p:spPr>
          <a:xfrm>
            <a:off x="2514600" y="1270000"/>
            <a:ext cx="184666" cy="369332"/>
          </a:xfrm>
          <a:prstGeom prst="rect">
            <a:avLst/>
          </a:prstGeom>
          <a:noFill/>
        </p:spPr>
        <p:txBody>
          <a:bodyPr wrap="none" rtlCol="0">
            <a:spAutoFit/>
          </a:bodyPr>
          <a:lstStyle/>
          <a:p>
            <a:endParaRPr lang="en-US" dirty="0">
              <a:solidFill>
                <a:srgbClr val="000000"/>
              </a:solidFill>
              <a:latin typeface="Calibri"/>
            </a:endParaRPr>
          </a:p>
        </p:txBody>
      </p:sp>
      <p:pic>
        <p:nvPicPr>
          <p:cNvPr id="12" name="Picture 11"/>
          <p:cNvPicPr>
            <a:picLocks noChangeAspect="1"/>
          </p:cNvPicPr>
          <p:nvPr/>
        </p:nvPicPr>
        <p:blipFill rotWithShape="1">
          <a:blip r:embed="rId3"/>
          <a:srcRect l="19218" t="14202" r="20411" b="9691"/>
          <a:stretch/>
        </p:blipFill>
        <p:spPr bwMode="auto">
          <a:xfrm>
            <a:off x="685800" y="1143000"/>
            <a:ext cx="7162800" cy="5079453"/>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6858000" y="19050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81800" y="1905000"/>
            <a:ext cx="76200" cy="12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731883" y="1912008"/>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858000" y="2209800"/>
            <a:ext cx="533400" cy="0"/>
          </a:xfrm>
          <a:prstGeom prst="line">
            <a:avLst/>
          </a:prstGeom>
          <a:ln>
            <a:noFill/>
            <a:tailEnd type="arrow"/>
          </a:ln>
        </p:spPr>
        <p:style>
          <a:lnRef idx="1">
            <a:schemeClr val="accent4"/>
          </a:lnRef>
          <a:fillRef idx="0">
            <a:schemeClr val="accent4"/>
          </a:fillRef>
          <a:effectRef idx="0">
            <a:schemeClr val="accent4"/>
          </a:effectRef>
          <a:fontRef idx="minor">
            <a:schemeClr val="tx1"/>
          </a:fontRef>
        </p:style>
      </p:cxnSp>
      <p:sp>
        <p:nvSpPr>
          <p:cNvPr id="19" name="Rectangle 18"/>
          <p:cNvSpPr/>
          <p:nvPr/>
        </p:nvSpPr>
        <p:spPr>
          <a:xfrm>
            <a:off x="5905500" y="2209800"/>
            <a:ext cx="1714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05500" y="2209800"/>
            <a:ext cx="17907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05500" y="3124200"/>
            <a:ext cx="17145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81800" y="2819400"/>
            <a:ext cx="609600" cy="350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315200" y="31242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37995" y="2829260"/>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60383" y="1937680"/>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60383" y="2844461"/>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40440" y="3619580"/>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156716" y="3617543"/>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31883" y="4516108"/>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153049" y="4560932"/>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731883" y="5444012"/>
            <a:ext cx="7620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905500" y="4038600"/>
            <a:ext cx="17145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905500" y="4945493"/>
            <a:ext cx="1790700" cy="48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05500" y="5852675"/>
            <a:ext cx="17907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324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Review labor market information</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443300733"/>
              </p:ext>
            </p:extLst>
          </p:nvPr>
        </p:nvGraphicFramePr>
        <p:xfrm>
          <a:off x="380997" y="1422403"/>
          <a:ext cx="8534402" cy="4368596"/>
        </p:xfrm>
        <a:graphic>
          <a:graphicData uri="http://schemas.openxmlformats.org/drawingml/2006/table">
            <a:tbl>
              <a:tblPr firstRow="1" firstCol="1" bandRow="1">
                <a:tableStyleId>{9D7B26C5-4107-4FEC-AEDC-1716B250A1EF}</a:tableStyleId>
              </a:tblPr>
              <a:tblGrid>
                <a:gridCol w="3415570"/>
                <a:gridCol w="1140148"/>
                <a:gridCol w="1140148"/>
                <a:gridCol w="1270311"/>
                <a:gridCol w="1568225"/>
              </a:tblGrid>
              <a:tr h="194711">
                <a:tc gridSpan="5">
                  <a:txBody>
                    <a:bodyPr/>
                    <a:lstStyle/>
                    <a:p>
                      <a:pPr marL="0" marR="0">
                        <a:lnSpc>
                          <a:spcPct val="107000"/>
                        </a:lnSpc>
                        <a:spcBef>
                          <a:spcPts val="0"/>
                        </a:spcBef>
                        <a:spcAft>
                          <a:spcPts val="0"/>
                        </a:spcAft>
                      </a:pPr>
                      <a:r>
                        <a:rPr lang="en-US" sz="1000" dirty="0">
                          <a:effectLst/>
                        </a:rPr>
                        <a:t>TOTAL PEOPLE EMPLOYED IN THE REGION</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8377">
                <a:tc>
                  <a:txBody>
                    <a:bodyPr/>
                    <a:lstStyle/>
                    <a:p>
                      <a:pPr marL="0" marR="0">
                        <a:lnSpc>
                          <a:spcPct val="107000"/>
                        </a:lnSpc>
                        <a:spcBef>
                          <a:spcPts val="0"/>
                        </a:spcBef>
                        <a:spcAft>
                          <a:spcPts val="0"/>
                        </a:spcAft>
                      </a:pPr>
                      <a:r>
                        <a:rPr lang="en-US" sz="850" dirty="0">
                          <a:effectLst/>
                        </a:rPr>
                        <a:t>Metric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Current Year (2013)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5 Years Ago (2008)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5 Year Change (2008-2013)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5 Year Trend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gridSpan="5">
                  <a:txBody>
                    <a:bodyPr/>
                    <a:lstStyle/>
                    <a:p>
                      <a:pPr marL="0" marR="0" algn="l">
                        <a:lnSpc>
                          <a:spcPct val="107000"/>
                        </a:lnSpc>
                        <a:spcBef>
                          <a:spcPts val="0"/>
                        </a:spcBef>
                        <a:spcAft>
                          <a:spcPts val="0"/>
                        </a:spcAft>
                      </a:pPr>
                      <a:r>
                        <a:rPr lang="en-US" sz="850" dirty="0">
                          <a:effectLst/>
                        </a:rPr>
                        <a:t>Requires Bachelor’s Degree or Higher</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711">
                <a:tc>
                  <a:txBody>
                    <a:bodyPr/>
                    <a:lstStyle/>
                    <a:p>
                      <a:pPr marL="0" marR="0">
                        <a:lnSpc>
                          <a:spcPct val="107000"/>
                        </a:lnSpc>
                        <a:spcBef>
                          <a:spcPts val="0"/>
                        </a:spcBef>
                        <a:spcAft>
                          <a:spcPts val="0"/>
                        </a:spcAft>
                      </a:pPr>
                      <a:r>
                        <a:rPr lang="en-US" sz="850">
                          <a:effectLst/>
                        </a:rPr>
                        <a:t>Dietitians and Nutritionists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2,397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1,880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517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dirty="0">
                          <a:effectLst/>
                        </a:rPr>
                        <a:t>Physician Assistants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2,349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1,962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387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a:effectLst/>
                        </a:rPr>
                        <a:t>Athletic Trainers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301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302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gridSpan="5">
                  <a:txBody>
                    <a:bodyPr/>
                    <a:lstStyle/>
                    <a:p>
                      <a:pPr marL="0" marR="0" algn="l" defTabSz="914400" rtl="0" eaLnBrk="1" latinLnBrk="0" hangingPunct="1">
                        <a:lnSpc>
                          <a:spcPct val="107000"/>
                        </a:lnSpc>
                        <a:spcBef>
                          <a:spcPts val="0"/>
                        </a:spcBef>
                        <a:spcAft>
                          <a:spcPts val="0"/>
                        </a:spcAft>
                      </a:pPr>
                      <a:r>
                        <a:rPr lang="en-US" sz="850" b="1" kern="1200" dirty="0" smtClean="0">
                          <a:solidFill>
                            <a:schemeClr val="tx1"/>
                          </a:solidFill>
                          <a:effectLst/>
                          <a:latin typeface="+mn-lt"/>
                          <a:ea typeface="+mn-ea"/>
                          <a:cs typeface="+mn-cs"/>
                        </a:rPr>
                        <a:t>Requires Associate Degree </a:t>
                      </a:r>
                      <a:endParaRPr lang="en-US" sz="850" b="1" kern="1200" dirty="0">
                        <a:solidFill>
                          <a:schemeClr val="tx1"/>
                        </a:solidFill>
                        <a:effectLst/>
                        <a:latin typeface="+mn-lt"/>
                        <a:ea typeface="+mn-ea"/>
                        <a:cs typeface="+mn-cs"/>
                      </a:endParaRPr>
                    </a:p>
                  </a:txBody>
                  <a:tcPr marL="68580" marR="68580" marT="0" marB="0">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711">
                <a:tc>
                  <a:txBody>
                    <a:bodyPr/>
                    <a:lstStyle/>
                    <a:p>
                      <a:pPr marL="0" marR="0">
                        <a:lnSpc>
                          <a:spcPct val="107000"/>
                        </a:lnSpc>
                        <a:spcBef>
                          <a:spcPts val="0"/>
                        </a:spcBef>
                        <a:spcAft>
                          <a:spcPts val="0"/>
                        </a:spcAft>
                      </a:pPr>
                      <a:r>
                        <a:rPr lang="en-US" sz="850">
                          <a:effectLst/>
                        </a:rPr>
                        <a:t>Radiation Therapist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275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a:effectLst/>
                        </a:rPr>
                        <a:t>Respiratory Therapist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4,325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4,152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173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a:effectLst/>
                        </a:rPr>
                        <a:t>Dental Hygienists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5,649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5,342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307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dirty="0">
                          <a:effectLst/>
                        </a:rPr>
                        <a:t>Cardiovascular Technologists and Technicians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1,141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1,041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0710">
                <a:tc>
                  <a:txBody>
                    <a:bodyPr/>
                    <a:lstStyle/>
                    <a:p>
                      <a:pPr marL="0" marR="0">
                        <a:lnSpc>
                          <a:spcPct val="107000"/>
                        </a:lnSpc>
                        <a:spcBef>
                          <a:spcPts val="0"/>
                        </a:spcBef>
                        <a:spcAft>
                          <a:spcPts val="0"/>
                        </a:spcAft>
                      </a:pPr>
                      <a:r>
                        <a:rPr lang="en-US" sz="850">
                          <a:effectLst/>
                        </a:rPr>
                        <a:t>Diagnostic Medical Sonographers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1,186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1.021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165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gridSpan="5">
                  <a:txBody>
                    <a:bodyPr/>
                    <a:lstStyle/>
                    <a:p>
                      <a:pPr marL="0" marR="0" algn="l" defTabSz="914400" rtl="0" eaLnBrk="1" latinLnBrk="0" hangingPunct="1">
                        <a:lnSpc>
                          <a:spcPct val="107000"/>
                        </a:lnSpc>
                        <a:spcBef>
                          <a:spcPts val="0"/>
                        </a:spcBef>
                        <a:spcAft>
                          <a:spcPts val="0"/>
                        </a:spcAft>
                      </a:pPr>
                      <a:r>
                        <a:rPr lang="en-US" sz="850" kern="1200" dirty="0">
                          <a:effectLst/>
                        </a:rPr>
                        <a:t>Requires a Postsecondary Non-Degree Award</a:t>
                      </a:r>
                      <a:endParaRPr lang="en-US" sz="850" b="1" kern="1200" dirty="0">
                        <a:solidFill>
                          <a:schemeClr val="bg1"/>
                        </a:solidFill>
                        <a:effectLst/>
                        <a:latin typeface="+mn-lt"/>
                        <a:ea typeface="+mn-ea"/>
                        <a:cs typeface="+mn-cs"/>
                      </a:endParaRPr>
                    </a:p>
                  </a:txBody>
                  <a:tcPr marL="68580" marR="68580" marT="0" marB="0">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711">
                <a:tc>
                  <a:txBody>
                    <a:bodyPr/>
                    <a:lstStyle/>
                    <a:p>
                      <a:pPr marL="0" marR="0">
                        <a:lnSpc>
                          <a:spcPct val="107000"/>
                        </a:lnSpc>
                        <a:spcBef>
                          <a:spcPts val="0"/>
                        </a:spcBef>
                        <a:spcAft>
                          <a:spcPts val="0"/>
                        </a:spcAft>
                      </a:pPr>
                      <a:r>
                        <a:rPr lang="en-US" sz="850">
                          <a:effectLst/>
                        </a:rPr>
                        <a:t>Emergency Medical Technicians and Paramedics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4,198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3,676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522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a:effectLst/>
                        </a:rPr>
                        <a:t>Psychiatric Technicians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1,853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1,758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a:effectLst/>
                        </a:rPr>
                        <a:t>Surgical Technologists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2,799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2,477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322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a:effectLst/>
                        </a:rPr>
                        <a:t>Licensed Practical and Licensed Vocational Nurses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21,252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16,845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2,874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a:effectLst/>
                        </a:rPr>
                        <a:t>Medical Records and Health Information Technicians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4,792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4,301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491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gridSpan="5">
                  <a:txBody>
                    <a:bodyPr/>
                    <a:lstStyle/>
                    <a:p>
                      <a:pPr marL="0" marR="0" algn="l">
                        <a:lnSpc>
                          <a:spcPct val="107000"/>
                        </a:lnSpc>
                        <a:spcBef>
                          <a:spcPts val="0"/>
                        </a:spcBef>
                        <a:spcAft>
                          <a:spcPts val="0"/>
                        </a:spcAft>
                      </a:pPr>
                      <a:r>
                        <a:rPr lang="en-US" sz="850" dirty="0">
                          <a:ln>
                            <a:noFill/>
                          </a:ln>
                          <a:effectLst/>
                        </a:rPr>
                        <a:t>On-The-Job Training, No College Required</a:t>
                      </a:r>
                      <a:endParaRPr lang="en-US" sz="110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711">
                <a:tc>
                  <a:txBody>
                    <a:bodyPr/>
                    <a:lstStyle/>
                    <a:p>
                      <a:pPr marL="0" marR="0">
                        <a:lnSpc>
                          <a:spcPct val="107000"/>
                        </a:lnSpc>
                        <a:spcBef>
                          <a:spcPts val="0"/>
                        </a:spcBef>
                        <a:spcAft>
                          <a:spcPts val="0"/>
                        </a:spcAft>
                      </a:pPr>
                      <a:r>
                        <a:rPr lang="en-US" sz="850">
                          <a:effectLst/>
                        </a:rPr>
                        <a:t>Home Health Aides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17,866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8,720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9.146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711">
                <a:tc>
                  <a:txBody>
                    <a:bodyPr/>
                    <a:lstStyle/>
                    <a:p>
                      <a:pPr marL="0" marR="0">
                        <a:lnSpc>
                          <a:spcPct val="107000"/>
                        </a:lnSpc>
                        <a:spcBef>
                          <a:spcPts val="0"/>
                        </a:spcBef>
                        <a:spcAft>
                          <a:spcPts val="0"/>
                        </a:spcAft>
                      </a:pPr>
                      <a:r>
                        <a:rPr lang="en-US" sz="850">
                          <a:effectLst/>
                        </a:rPr>
                        <a:t>Occupational Therapy Aides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a:effectLst/>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rPr>
                        <a:t>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5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533400" y="5802868"/>
            <a:ext cx="8077200" cy="369332"/>
          </a:xfrm>
          <a:prstGeom prst="rect">
            <a:avLst/>
          </a:prstGeom>
          <a:noFill/>
        </p:spPr>
        <p:txBody>
          <a:bodyPr wrap="square" rtlCol="0">
            <a:spAutoFit/>
          </a:bodyPr>
          <a:lstStyle/>
          <a:p>
            <a:r>
              <a:rPr lang="en-US" dirty="0" smtClean="0"/>
              <a:t>Total employed, projected job openings, entry-level and median salaries</a:t>
            </a:r>
            <a:endParaRPr lang="en-US" dirty="0"/>
          </a:p>
        </p:txBody>
      </p:sp>
    </p:spTree>
    <p:extLst>
      <p:ext uri="{BB962C8B-B14F-4D97-AF65-F5344CB8AC3E}">
        <p14:creationId xmlns:p14="http://schemas.microsoft.com/office/powerpoint/2010/main" val="461749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25488" y="282743"/>
            <a:ext cx="7842312" cy="631657"/>
          </a:xfrm>
          <a:prstGeom prst="rect">
            <a:avLst/>
          </a:prstGeom>
        </p:spPr>
        <p:txBody>
          <a:bodyPr>
            <a:normAutofit fontScale="97500"/>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solidFill>
                  <a:srgbClr val="000000"/>
                </a:solidFill>
              </a:rPr>
              <a:t>Disaggregate and compare outcomes</a:t>
            </a:r>
            <a:endParaRPr lang="en-US" dirty="0">
              <a:solidFill>
                <a:srgbClr val="000000"/>
              </a:solidFill>
            </a:endParaRPr>
          </a:p>
        </p:txBody>
      </p:sp>
      <p:sp>
        <p:nvSpPr>
          <p:cNvPr id="8" name="TextBox 7"/>
          <p:cNvSpPr txBox="1"/>
          <p:nvPr/>
        </p:nvSpPr>
        <p:spPr>
          <a:xfrm>
            <a:off x="2667000" y="1651000"/>
            <a:ext cx="184666" cy="369332"/>
          </a:xfrm>
          <a:prstGeom prst="rect">
            <a:avLst/>
          </a:prstGeom>
          <a:noFill/>
        </p:spPr>
        <p:txBody>
          <a:bodyPr wrap="none" rtlCol="0">
            <a:spAutoFit/>
          </a:bodyPr>
          <a:lstStyle/>
          <a:p>
            <a:endParaRPr lang="en-US" dirty="0">
              <a:solidFill>
                <a:srgbClr val="000000"/>
              </a:solidFill>
              <a:latin typeface="Calibri"/>
            </a:endParaRPr>
          </a:p>
        </p:txBody>
      </p:sp>
      <p:sp>
        <p:nvSpPr>
          <p:cNvPr id="2" name="TextBox 1"/>
          <p:cNvSpPr txBox="1"/>
          <p:nvPr/>
        </p:nvSpPr>
        <p:spPr>
          <a:xfrm>
            <a:off x="914400" y="914400"/>
            <a:ext cx="7620000" cy="587853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Gender</a:t>
            </a:r>
          </a:p>
          <a:p>
            <a:pPr marL="285750" indent="-285750">
              <a:buFont typeface="Arial" panose="020B0604020202020204" pitchFamily="34" charset="0"/>
              <a:buChar char="•"/>
            </a:pPr>
            <a:r>
              <a:rPr lang="en-US" sz="2000" dirty="0" smtClean="0"/>
              <a:t>Race/ethnicity</a:t>
            </a:r>
          </a:p>
          <a:p>
            <a:pPr marL="285750" indent="-285750">
              <a:buFont typeface="Arial" panose="020B0604020202020204" pitchFamily="34" charset="0"/>
              <a:buChar char="•"/>
            </a:pPr>
            <a:r>
              <a:rPr lang="en-US" sz="2000" dirty="0" smtClean="0"/>
              <a:t>Special needs populations:</a:t>
            </a:r>
          </a:p>
          <a:p>
            <a:pPr marL="742950" lvl="1" indent="-285750">
              <a:buFont typeface="Arial" panose="020B0604020202020204" pitchFamily="34" charset="0"/>
              <a:buChar char="•"/>
            </a:pPr>
            <a:r>
              <a:rPr lang="en-US" dirty="0" smtClean="0"/>
              <a:t>Foster </a:t>
            </a:r>
            <a:r>
              <a:rPr lang="en-US" dirty="0"/>
              <a:t>youth</a:t>
            </a:r>
            <a:r>
              <a:rPr lang="en-US" dirty="0" smtClean="0"/>
              <a:t>, veterans</a:t>
            </a:r>
            <a:r>
              <a:rPr lang="en-US" dirty="0"/>
              <a:t>, </a:t>
            </a:r>
            <a:r>
              <a:rPr lang="en-US" dirty="0" smtClean="0"/>
              <a:t>disabled </a:t>
            </a:r>
            <a:r>
              <a:rPr lang="en-US" dirty="0"/>
              <a:t>students</a:t>
            </a:r>
            <a:r>
              <a:rPr lang="en-US" dirty="0" smtClean="0"/>
              <a:t>, first-generation</a:t>
            </a:r>
            <a:r>
              <a:rPr lang="en-US" dirty="0"/>
              <a:t>, </a:t>
            </a:r>
            <a:r>
              <a:rPr lang="en-US" dirty="0" smtClean="0"/>
              <a:t>ever </a:t>
            </a:r>
            <a:r>
              <a:rPr lang="en-US" dirty="0"/>
              <a:t>received financial aid</a:t>
            </a:r>
            <a:r>
              <a:rPr lang="en-US" dirty="0" smtClean="0"/>
              <a:t>, ever </a:t>
            </a:r>
            <a:r>
              <a:rPr lang="en-US" dirty="0"/>
              <a:t>took a basic skills </a:t>
            </a:r>
            <a:r>
              <a:rPr lang="en-US" dirty="0" smtClean="0"/>
              <a:t>course</a:t>
            </a:r>
          </a:p>
          <a:p>
            <a:pPr marL="285750" indent="-285750">
              <a:buFont typeface="Arial" panose="020B0604020202020204" pitchFamily="34" charset="0"/>
              <a:buChar char="•"/>
            </a:pPr>
            <a:r>
              <a:rPr lang="en-US" sz="2000" dirty="0" smtClean="0"/>
              <a:t>First-time status: </a:t>
            </a:r>
          </a:p>
          <a:p>
            <a:pPr marL="742950" lvl="1" indent="-285750">
              <a:buFont typeface="Arial" panose="020B0604020202020204" pitchFamily="34" charset="0"/>
              <a:buChar char="•"/>
            </a:pPr>
            <a:r>
              <a:rPr lang="en-US" dirty="0" smtClean="0"/>
              <a:t>First-time, returning</a:t>
            </a:r>
          </a:p>
          <a:p>
            <a:pPr marL="285750" indent="-285750">
              <a:buFont typeface="Arial" panose="020B0604020202020204" pitchFamily="34" charset="0"/>
              <a:buChar char="•"/>
            </a:pPr>
            <a:r>
              <a:rPr lang="en-US" sz="2000" dirty="0" smtClean="0"/>
              <a:t>Full-time status:</a:t>
            </a:r>
          </a:p>
          <a:p>
            <a:pPr marL="742950" lvl="1" indent="-285750">
              <a:buFont typeface="Arial" panose="020B0604020202020204" pitchFamily="34" charset="0"/>
              <a:buChar char="•"/>
            </a:pPr>
            <a:r>
              <a:rPr lang="en-US" dirty="0" smtClean="0"/>
              <a:t>Full-time, part-time</a:t>
            </a:r>
          </a:p>
          <a:p>
            <a:pPr marL="285750" indent="-285750">
              <a:buFont typeface="Arial" panose="020B0604020202020204" pitchFamily="34" charset="0"/>
              <a:buChar char="•"/>
            </a:pPr>
            <a:r>
              <a:rPr lang="en-US" sz="2000" dirty="0" smtClean="0"/>
              <a:t>Employment outcomes: </a:t>
            </a:r>
          </a:p>
          <a:p>
            <a:pPr marL="742950" lvl="1" indent="-285750">
              <a:buFont typeface="Arial" panose="020B0604020202020204" pitchFamily="34" charset="0"/>
              <a:buChar char="•"/>
            </a:pPr>
            <a:r>
              <a:rPr lang="en-US" dirty="0" smtClean="0"/>
              <a:t>Skills-builders, locally-issued certificate recipients, Chancellor’s </a:t>
            </a:r>
            <a:r>
              <a:rPr lang="en-US" dirty="0"/>
              <a:t>Office </a:t>
            </a:r>
            <a:r>
              <a:rPr lang="en-US" dirty="0" smtClean="0"/>
              <a:t>approved certificate recipients</a:t>
            </a:r>
            <a:r>
              <a:rPr lang="en-US" dirty="0"/>
              <a:t>, </a:t>
            </a:r>
            <a:r>
              <a:rPr lang="en-US" dirty="0" smtClean="0"/>
              <a:t>degree recipients</a:t>
            </a:r>
          </a:p>
          <a:p>
            <a:pPr marL="285750" indent="-285750">
              <a:buFont typeface="Arial" panose="020B0604020202020204" pitchFamily="34" charset="0"/>
              <a:buChar char="•"/>
            </a:pPr>
            <a:r>
              <a:rPr lang="en-US" sz="2000" dirty="0"/>
              <a:t>Regional comparison view: </a:t>
            </a:r>
          </a:p>
          <a:p>
            <a:pPr marL="742950" lvl="1" indent="-285750">
              <a:buFont typeface="Arial" panose="020B0604020202020204" pitchFamily="34" charset="0"/>
              <a:buChar char="•"/>
            </a:pPr>
            <a:r>
              <a:rPr lang="en-US" dirty="0" smtClean="0"/>
              <a:t>By college for milestones, success, and employment metrics</a:t>
            </a:r>
          </a:p>
          <a:p>
            <a:pPr marL="285750" indent="-285750">
              <a:buFont typeface="Arial" panose="020B0604020202020204" pitchFamily="34" charset="0"/>
              <a:buChar char="•"/>
            </a:pPr>
            <a:r>
              <a:rPr lang="en-US" sz="2000" dirty="0" smtClean="0"/>
              <a:t>State comparison view:</a:t>
            </a:r>
          </a:p>
          <a:p>
            <a:pPr marL="742950" lvl="1" indent="-285750">
              <a:buFont typeface="Arial" panose="020B0604020202020204" pitchFamily="34" charset="0"/>
              <a:buChar char="•"/>
            </a:pPr>
            <a:r>
              <a:rPr lang="en-US" dirty="0" smtClean="0"/>
              <a:t>College or region compared to statewide median outcomes</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100940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01750" y="49213"/>
            <a:ext cx="7842250" cy="963612"/>
          </a:xfrm>
        </p:spPr>
        <p:txBody>
          <a:bodyPr/>
          <a:lstStyle/>
          <a:p>
            <a:r>
              <a:rPr lang="en-US" dirty="0" smtClean="0"/>
              <a:t>Future</a:t>
            </a:r>
            <a:r>
              <a:rPr lang="en-US" baseline="0" dirty="0" smtClean="0"/>
              <a:t> of Analytical Dashboards</a:t>
            </a:r>
            <a:endParaRPr lang="en-US" dirty="0"/>
          </a:p>
        </p:txBody>
      </p:sp>
      <p:sp>
        <p:nvSpPr>
          <p:cNvPr id="4" name="Text Placeholder 3"/>
          <p:cNvSpPr>
            <a:spLocks noGrp="1"/>
          </p:cNvSpPr>
          <p:nvPr>
            <p:ph type="body" idx="4294967295"/>
          </p:nvPr>
        </p:nvSpPr>
        <p:spPr>
          <a:xfrm>
            <a:off x="914400" y="1600200"/>
            <a:ext cx="8229600" cy="4525963"/>
          </a:xfrm>
        </p:spPr>
        <p:txBody>
          <a:bodyPr>
            <a:normAutofit/>
          </a:bodyPr>
          <a:lstStyle/>
          <a:p>
            <a:r>
              <a:rPr lang="en-US" dirty="0" err="1" smtClean="0"/>
              <a:t>LaunchBoard</a:t>
            </a:r>
            <a:r>
              <a:rPr lang="en-US" dirty="0" smtClean="0"/>
              <a:t> lives “between” Strategic and Operational Dashboards currently in use</a:t>
            </a:r>
          </a:p>
          <a:p>
            <a:r>
              <a:rPr lang="en-US" dirty="0" smtClean="0"/>
              <a:t>Driven</a:t>
            </a:r>
            <a:r>
              <a:rPr lang="en-US" baseline="0" dirty="0" smtClean="0"/>
              <a:t> from a program-specific use and need</a:t>
            </a:r>
          </a:p>
          <a:p>
            <a:pPr lvl="1"/>
            <a:r>
              <a:rPr lang="en-US" baseline="0" dirty="0" smtClean="0"/>
              <a:t>Assembles data from many sources into program ODS</a:t>
            </a:r>
          </a:p>
          <a:p>
            <a:r>
              <a:rPr lang="en-US" dirty="0" smtClean="0"/>
              <a:t>Opens up data to new audiences</a:t>
            </a:r>
          </a:p>
          <a:p>
            <a:pPr lvl="1"/>
            <a:r>
              <a:rPr lang="en-US" baseline="0" dirty="0" smtClean="0"/>
              <a:t>Others will likely desire similar tools (Adult Ed? </a:t>
            </a:r>
            <a:r>
              <a:rPr lang="en-US" baseline="0" dirty="0" smtClean="0"/>
              <a:t>Noncredit? Basic </a:t>
            </a:r>
            <a:r>
              <a:rPr lang="en-US" baseline="0" smtClean="0"/>
              <a:t>Skills? Pathways </a:t>
            </a:r>
            <a:r>
              <a:rPr lang="en-US" baseline="0" dirty="0" smtClean="0"/>
              <a:t>Trust? CSU Center for Teacher Quality?)</a:t>
            </a:r>
          </a:p>
          <a:p>
            <a:r>
              <a:rPr lang="en-US" baseline="0" dirty="0" smtClean="0"/>
              <a:t>Further adds to both knowledge and burden of local IR shop</a:t>
            </a:r>
          </a:p>
          <a:p>
            <a:pPr lvl="1"/>
            <a:r>
              <a:rPr lang="en-US" dirty="0" smtClean="0"/>
              <a:t>Should there be a “between” layer of IR to navigate?</a:t>
            </a:r>
            <a:endParaRPr lang="en-US" dirty="0"/>
          </a:p>
        </p:txBody>
      </p:sp>
    </p:spTree>
    <p:extLst>
      <p:ext uri="{BB962C8B-B14F-4D97-AF65-F5344CB8AC3E}">
        <p14:creationId xmlns:p14="http://schemas.microsoft.com/office/powerpoint/2010/main" val="17050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California Community Colleges – Chancellor’s Office  | 113 Colleges  |  72 Districts  |  2.1 Million Students</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4" name="Picture 3"/>
          <p:cNvPicPr>
            <a:picLocks noChangeAspect="1"/>
          </p:cNvPicPr>
          <p:nvPr/>
        </p:nvPicPr>
        <p:blipFill>
          <a:blip r:embed="rId2"/>
          <a:stretch>
            <a:fillRect/>
          </a:stretch>
        </p:blipFill>
        <p:spPr>
          <a:xfrm>
            <a:off x="-47428" y="-1"/>
            <a:ext cx="9191428" cy="6822795"/>
          </a:xfrm>
          <a:prstGeom prst="rect">
            <a:avLst/>
          </a:prstGeom>
        </p:spPr>
      </p:pic>
    </p:spTree>
    <p:extLst>
      <p:ext uri="{BB962C8B-B14F-4D97-AF65-F5344CB8AC3E}">
        <p14:creationId xmlns:p14="http://schemas.microsoft.com/office/powerpoint/2010/main" val="3809788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Dashboard Topology: Three Types of Dashboards (culled from various BI sources)</a:t>
            </a:r>
            <a:endParaRPr lang="en-US" dirty="0"/>
          </a:p>
        </p:txBody>
      </p:sp>
      <p:sp>
        <p:nvSpPr>
          <p:cNvPr id="3" name="Content Placeholder 2"/>
          <p:cNvSpPr>
            <a:spLocks noGrp="1"/>
          </p:cNvSpPr>
          <p:nvPr>
            <p:ph idx="1"/>
          </p:nvPr>
        </p:nvSpPr>
        <p:spPr/>
        <p:txBody>
          <a:bodyPr>
            <a:normAutofit/>
          </a:bodyPr>
          <a:lstStyle/>
          <a:p>
            <a:pPr lvl="0"/>
            <a:r>
              <a:rPr lang="en-US" b="1" dirty="0" smtClean="0">
                <a:effectLst/>
              </a:rPr>
              <a:t>Strategic dashboards</a:t>
            </a:r>
            <a:r>
              <a:rPr lang="en-US" dirty="0" smtClean="0">
                <a:effectLst/>
              </a:rPr>
              <a:t> provide executives information about “organizational health”</a:t>
            </a:r>
          </a:p>
          <a:p>
            <a:pPr lvl="1"/>
            <a:r>
              <a:rPr lang="en-US" dirty="0" smtClean="0">
                <a:effectLst/>
              </a:rPr>
              <a:t>Help identify macro</a:t>
            </a:r>
            <a:r>
              <a:rPr lang="en-US" baseline="0" dirty="0" smtClean="0">
                <a:effectLst/>
              </a:rPr>
              <a:t> trends and </a:t>
            </a:r>
            <a:r>
              <a:rPr lang="en-US" dirty="0" smtClean="0">
                <a:effectLst/>
              </a:rPr>
              <a:t>potential opportunities for expansion and improvement.</a:t>
            </a:r>
          </a:p>
          <a:p>
            <a:pPr lvl="1"/>
            <a:r>
              <a:rPr lang="en-US" dirty="0" smtClean="0">
                <a:effectLst/>
              </a:rPr>
              <a:t>Do not provide all the detailed information needed to make complex decisions, but instead led to opportunities for further analysis. </a:t>
            </a:r>
          </a:p>
          <a:p>
            <a:pPr lvl="1"/>
            <a:r>
              <a:rPr lang="en-US" dirty="0" smtClean="0">
                <a:effectLst/>
              </a:rPr>
              <a:t>Should be simple and contain aggregate metrics. </a:t>
            </a:r>
          </a:p>
          <a:p>
            <a:pPr lvl="1"/>
            <a:r>
              <a:rPr lang="en-US" dirty="0" smtClean="0">
                <a:effectLst/>
              </a:rPr>
              <a:t>Typically there is no need for interactive features and the data should not be updated frequently.</a:t>
            </a:r>
          </a:p>
          <a:p>
            <a:pPr lvl="0"/>
            <a:r>
              <a:rPr lang="en-US" dirty="0" smtClean="0">
                <a:effectLst/>
              </a:rPr>
              <a:t>Examples: CCC Student Success Scorecard, Salary Surfer</a:t>
            </a:r>
          </a:p>
        </p:txBody>
      </p:sp>
      <p:sp>
        <p:nvSpPr>
          <p:cNvPr id="5" name="Slide Number Placeholder 4"/>
          <p:cNvSpPr>
            <a:spLocks noGrp="1"/>
          </p:cNvSpPr>
          <p:nvPr>
            <p:ph type="sldNum" sz="quarter" idx="12"/>
          </p:nvPr>
        </p:nvSpPr>
        <p:spPr/>
        <p:txBody>
          <a:bodyPr/>
          <a:lstStyle/>
          <a:p>
            <a:fld id="{43051941-4126-4597-8895-D29A2A3BA6C5}" type="slidenum">
              <a:rPr lang="en-US" smtClean="0"/>
              <a:pPr/>
              <a:t>3</a:t>
            </a:fld>
            <a:endParaRPr lang="en-US" dirty="0"/>
          </a:p>
        </p:txBody>
      </p:sp>
    </p:spTree>
    <p:extLst>
      <p:ext uri="{BB962C8B-B14F-4D97-AF65-F5344CB8AC3E}">
        <p14:creationId xmlns:p14="http://schemas.microsoft.com/office/powerpoint/2010/main" val="13434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Dashboard Topology: Three Types of Dashboards</a:t>
            </a:r>
            <a:endParaRPr lang="en-US" dirty="0"/>
          </a:p>
        </p:txBody>
      </p:sp>
      <p:sp>
        <p:nvSpPr>
          <p:cNvPr id="3" name="Content Placeholder 2"/>
          <p:cNvSpPr>
            <a:spLocks noGrp="1"/>
          </p:cNvSpPr>
          <p:nvPr>
            <p:ph idx="1"/>
          </p:nvPr>
        </p:nvSpPr>
        <p:spPr/>
        <p:txBody>
          <a:bodyPr>
            <a:normAutofit/>
          </a:bodyPr>
          <a:lstStyle/>
          <a:p>
            <a:pPr lvl="0"/>
            <a:r>
              <a:rPr lang="en-US" b="1" dirty="0" smtClean="0">
                <a:effectLst/>
              </a:rPr>
              <a:t>Operational dashboards</a:t>
            </a:r>
            <a:r>
              <a:rPr lang="en-US" dirty="0" smtClean="0">
                <a:effectLst/>
              </a:rPr>
              <a:t> are used to monitor real time operations and alert users to deviations from the norm. </a:t>
            </a:r>
          </a:p>
          <a:p>
            <a:pPr lvl="1"/>
            <a:r>
              <a:rPr lang="en-US" dirty="0" smtClean="0">
                <a:effectLst/>
              </a:rPr>
              <a:t>This often means that operational dashboards need to be updated frequently if not in real time, contain less information than analytical or strategic dashboards, and make it nearly impossible to avoid or misunderstand an alert when something deviates from the acceptable standards.  </a:t>
            </a:r>
          </a:p>
          <a:p>
            <a:pPr lvl="1"/>
            <a:r>
              <a:rPr lang="en-US" dirty="0" smtClean="0">
                <a:effectLst/>
              </a:rPr>
              <a:t>Operational dashboards should provide users with specific alerts and provide them with exactly what information they need to quickly get operations back to normal.</a:t>
            </a:r>
          </a:p>
          <a:p>
            <a:r>
              <a:rPr lang="en-US" dirty="0" smtClean="0"/>
              <a:t>Examples: Local Enrollment Management Information </a:t>
            </a:r>
            <a:endParaRPr lang="en-US" dirty="0" smtClean="0">
              <a:effectLst/>
            </a:endParaRPr>
          </a:p>
        </p:txBody>
      </p:sp>
      <p:sp>
        <p:nvSpPr>
          <p:cNvPr id="5" name="Slide Number Placeholder 4"/>
          <p:cNvSpPr>
            <a:spLocks noGrp="1"/>
          </p:cNvSpPr>
          <p:nvPr>
            <p:ph type="sldNum" sz="quarter" idx="12"/>
          </p:nvPr>
        </p:nvSpPr>
        <p:spPr/>
        <p:txBody>
          <a:bodyPr/>
          <a:lstStyle/>
          <a:p>
            <a:fld id="{43051941-4126-4597-8895-D29A2A3BA6C5}" type="slidenum">
              <a:rPr lang="en-US" smtClean="0"/>
              <a:pPr/>
              <a:t>4</a:t>
            </a:fld>
            <a:endParaRPr lang="en-US" dirty="0"/>
          </a:p>
        </p:txBody>
      </p:sp>
    </p:spTree>
    <p:extLst>
      <p:ext uri="{BB962C8B-B14F-4D97-AF65-F5344CB8AC3E}">
        <p14:creationId xmlns:p14="http://schemas.microsoft.com/office/powerpoint/2010/main" val="207158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Dashboard Topology: Three Types of Dashboards</a:t>
            </a:r>
            <a:endParaRPr lang="en-US" dirty="0"/>
          </a:p>
        </p:txBody>
      </p:sp>
      <p:sp>
        <p:nvSpPr>
          <p:cNvPr id="3" name="Content Placeholder 2"/>
          <p:cNvSpPr>
            <a:spLocks noGrp="1"/>
          </p:cNvSpPr>
          <p:nvPr>
            <p:ph idx="1"/>
          </p:nvPr>
        </p:nvSpPr>
        <p:spPr/>
        <p:txBody>
          <a:bodyPr>
            <a:normAutofit/>
          </a:bodyPr>
          <a:lstStyle/>
          <a:p>
            <a:pPr lvl="0"/>
            <a:r>
              <a:rPr lang="en-US" b="1" dirty="0" smtClean="0">
                <a:effectLst/>
              </a:rPr>
              <a:t>Analytical dashboards</a:t>
            </a:r>
            <a:r>
              <a:rPr lang="en-US" dirty="0" smtClean="0">
                <a:effectLst/>
              </a:rPr>
              <a:t> provide users with the data they need to understand trends and why certain things are happening by making comparisons across time and multiple variables. </a:t>
            </a:r>
          </a:p>
          <a:p>
            <a:pPr lvl="1"/>
            <a:r>
              <a:rPr lang="en-US" dirty="0" smtClean="0">
                <a:effectLst/>
              </a:rPr>
              <a:t>Analytical dashboards often contain more information and metrics to digest. </a:t>
            </a:r>
          </a:p>
          <a:p>
            <a:pPr lvl="1"/>
            <a:r>
              <a:rPr lang="en-US" dirty="0" smtClean="0">
                <a:effectLst/>
              </a:rPr>
              <a:t>Since understanding is the goal, analytical dashboards can be more complex than strategic or operations dashboards</a:t>
            </a:r>
            <a:r>
              <a:rPr lang="en-US" baseline="0" dirty="0" smtClean="0">
                <a:effectLst/>
              </a:rPr>
              <a:t> and require more expertise to understand.</a:t>
            </a:r>
            <a:r>
              <a:rPr lang="en-US" dirty="0" smtClean="0">
                <a:effectLst/>
              </a:rPr>
              <a:t> </a:t>
            </a:r>
          </a:p>
          <a:p>
            <a:pPr lvl="1"/>
            <a:r>
              <a:rPr lang="en-US" dirty="0" smtClean="0">
                <a:effectLst/>
              </a:rPr>
              <a:t>Analytical dashboards should facilitate interactions with the data, including viewing the data in increasing detail.</a:t>
            </a:r>
          </a:p>
          <a:p>
            <a:pPr lvl="0"/>
            <a:r>
              <a:rPr lang="en-US" dirty="0" smtClean="0">
                <a:effectLst/>
              </a:rPr>
              <a:t>Example: Data Mart (query tool), CCC </a:t>
            </a:r>
            <a:r>
              <a:rPr lang="en-US" dirty="0" err="1" smtClean="0">
                <a:effectLst/>
              </a:rPr>
              <a:t>LaunchBoard</a:t>
            </a:r>
            <a:r>
              <a:rPr lang="en-US" dirty="0" smtClean="0">
                <a:effectLst/>
              </a:rPr>
              <a:t>, CSU Student Success Dashboard</a:t>
            </a:r>
          </a:p>
        </p:txBody>
      </p:sp>
      <p:sp>
        <p:nvSpPr>
          <p:cNvPr id="5" name="Slide Number Placeholder 4"/>
          <p:cNvSpPr>
            <a:spLocks noGrp="1"/>
          </p:cNvSpPr>
          <p:nvPr>
            <p:ph type="sldNum" sz="quarter" idx="12"/>
          </p:nvPr>
        </p:nvSpPr>
        <p:spPr/>
        <p:txBody>
          <a:bodyPr/>
          <a:lstStyle/>
          <a:p>
            <a:fld id="{43051941-4126-4597-8895-D29A2A3BA6C5}" type="slidenum">
              <a:rPr lang="en-US" smtClean="0"/>
              <a:pPr/>
              <a:t>5</a:t>
            </a:fld>
            <a:endParaRPr lang="en-US" dirty="0"/>
          </a:p>
        </p:txBody>
      </p:sp>
    </p:spTree>
    <p:extLst>
      <p:ext uri="{BB962C8B-B14F-4D97-AF65-F5344CB8AC3E}">
        <p14:creationId xmlns:p14="http://schemas.microsoft.com/office/powerpoint/2010/main" val="25100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Interactivity</a:t>
            </a:r>
            <a:endParaRPr lang="en-US" dirty="0"/>
          </a:p>
        </p:txBody>
      </p:sp>
      <p:sp>
        <p:nvSpPr>
          <p:cNvPr id="3" name="Content Placeholder 2"/>
          <p:cNvSpPr>
            <a:spLocks noGrp="1"/>
          </p:cNvSpPr>
          <p:nvPr>
            <p:ph idx="1"/>
          </p:nvPr>
        </p:nvSpPr>
        <p:spPr/>
        <p:txBody>
          <a:bodyPr>
            <a:normAutofit/>
          </a:bodyPr>
          <a:lstStyle/>
          <a:p>
            <a:r>
              <a:rPr lang="en-US" dirty="0" smtClean="0"/>
              <a:t>Local Interactivity with:</a:t>
            </a:r>
          </a:p>
          <a:p>
            <a:pPr lvl="1"/>
            <a:r>
              <a:rPr lang="en-US" dirty="0" smtClean="0"/>
              <a:t>Operational Dashboards is HIGH (daily, weekly) as they are local and urgent.</a:t>
            </a:r>
          </a:p>
          <a:p>
            <a:pPr lvl="1"/>
            <a:r>
              <a:rPr lang="en-US" dirty="0" smtClean="0"/>
              <a:t>Strategic Dashboards can be much lower (annual); high level of aggregation becomes more abstract to the practitioner</a:t>
            </a:r>
          </a:p>
        </p:txBody>
      </p:sp>
      <p:sp>
        <p:nvSpPr>
          <p:cNvPr id="5" name="Slide Number Placeholder 4"/>
          <p:cNvSpPr>
            <a:spLocks noGrp="1"/>
          </p:cNvSpPr>
          <p:nvPr>
            <p:ph type="sldNum" sz="quarter" idx="12"/>
          </p:nvPr>
        </p:nvSpPr>
        <p:spPr/>
        <p:txBody>
          <a:bodyPr/>
          <a:lstStyle/>
          <a:p>
            <a:fld id="{43051941-4126-4597-8895-D29A2A3BA6C5}" type="slidenum">
              <a:rPr lang="en-US" smtClean="0"/>
              <a:pPr/>
              <a:t>6</a:t>
            </a:fld>
            <a:endParaRPr lang="en-US" dirty="0"/>
          </a:p>
        </p:txBody>
      </p:sp>
    </p:spTree>
    <p:extLst>
      <p:ext uri="{BB962C8B-B14F-4D97-AF65-F5344CB8AC3E}">
        <p14:creationId xmlns:p14="http://schemas.microsoft.com/office/powerpoint/2010/main" val="337410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Scorecard Survey: Findings</a:t>
            </a:r>
            <a:endParaRPr lang="en-US" dirty="0"/>
          </a:p>
        </p:txBody>
      </p:sp>
      <p:sp>
        <p:nvSpPr>
          <p:cNvPr id="3" name="Content Placeholder 2"/>
          <p:cNvSpPr>
            <a:spLocks noGrp="1"/>
          </p:cNvSpPr>
          <p:nvPr>
            <p:ph idx="1"/>
          </p:nvPr>
        </p:nvSpPr>
        <p:spPr/>
        <p:txBody>
          <a:bodyPr>
            <a:normAutofit fontScale="70000" lnSpcReduction="20000"/>
          </a:bodyPr>
          <a:lstStyle/>
          <a:p>
            <a:r>
              <a:rPr lang="en-US" sz="2700" b="0" i="1" u="none" strike="noStrike" kern="1200" baseline="0" dirty="0" smtClean="0">
                <a:solidFill>
                  <a:schemeClr val="tx1"/>
                </a:solidFill>
              </a:rPr>
              <a:t>[The Scorecard metrics] have been used with other metrics to support the development of the college's strategic plan and other initiatives and grant activities developed to improve student success.</a:t>
            </a:r>
          </a:p>
          <a:p>
            <a:r>
              <a:rPr lang="en-US" sz="2700" b="0" i="1" u="none" strike="noStrike" kern="1200" baseline="0" dirty="0" smtClean="0">
                <a:solidFill>
                  <a:schemeClr val="tx1"/>
                </a:solidFill>
              </a:rPr>
              <a:t>I think the Scorecard, and the ARCC report before it, started a conversation and kept it going because of the annual update.</a:t>
            </a:r>
          </a:p>
          <a:p>
            <a:r>
              <a:rPr lang="en-US" sz="2700" b="0" i="1" u="none" strike="noStrike" kern="1200" baseline="0" dirty="0" smtClean="0">
                <a:solidFill>
                  <a:schemeClr val="tx1"/>
                </a:solidFill>
              </a:rPr>
              <a:t>The Scorecard is not suitable for strategic planning or evaluation due to its use of the six-year cohort. The metrics do not reflect current student performance.</a:t>
            </a:r>
            <a:r>
              <a:rPr lang="en-US" sz="2700" dirty="0"/>
              <a:t> </a:t>
            </a:r>
            <a:endParaRPr lang="en-US" sz="2700" dirty="0" smtClean="0"/>
          </a:p>
          <a:p>
            <a:r>
              <a:rPr lang="en-US" sz="2700" i="1" dirty="0" smtClean="0"/>
              <a:t>The </a:t>
            </a:r>
            <a:r>
              <a:rPr lang="en-US" sz="2700" i="1" dirty="0"/>
              <a:t>Scorecard metrics were developed specifically for accountability, and may not be suitable for other purposes such as planning and evaluation.</a:t>
            </a:r>
          </a:p>
          <a:p>
            <a:r>
              <a:rPr lang="en-US" sz="2700" b="0" i="1" u="none" strike="noStrike" kern="1200" baseline="0" dirty="0" smtClean="0">
                <a:solidFill>
                  <a:schemeClr val="tx1"/>
                </a:solidFill>
              </a:rPr>
              <a:t>Several respondents considered the Scorecard data to be “historical” that lacked “agility to make changes that affect or benefit current students.” The cohort-based metrics seem particularly inappropriate for planning/evaluation when the student population is changing.</a:t>
            </a:r>
          </a:p>
          <a:p>
            <a:endParaRPr lang="en-US" sz="3200" b="0" i="1" u="none" strike="noStrike" kern="1200" baseline="0" dirty="0" smtClean="0">
              <a:solidFill>
                <a:schemeClr val="tx1"/>
              </a:solidFill>
              <a:latin typeface="+mn-lt"/>
              <a:ea typeface="+mn-ea"/>
              <a:cs typeface="+mn-cs"/>
            </a:endParaRPr>
          </a:p>
          <a:p>
            <a:r>
              <a:rPr lang="en-US" sz="3200" b="0" u="none" strike="noStrike" kern="1200" baseline="0" dirty="0" smtClean="0">
                <a:solidFill>
                  <a:schemeClr val="tx1"/>
                </a:solidFill>
              </a:rPr>
              <a:t>Analytic Dashboards: An emerging “mid-layer” tool?</a:t>
            </a:r>
            <a:endParaRPr lang="en-US" dirty="0" smtClean="0"/>
          </a:p>
          <a:p>
            <a:pPr marL="0" indent="0">
              <a:buNone/>
            </a:pPr>
            <a:endParaRPr lang="en-US" dirty="0" smtClean="0"/>
          </a:p>
        </p:txBody>
      </p:sp>
      <p:sp>
        <p:nvSpPr>
          <p:cNvPr id="5" name="Slide Number Placeholder 4"/>
          <p:cNvSpPr>
            <a:spLocks noGrp="1"/>
          </p:cNvSpPr>
          <p:nvPr>
            <p:ph type="sldNum" sz="quarter" idx="12"/>
          </p:nvPr>
        </p:nvSpPr>
        <p:spPr/>
        <p:txBody>
          <a:bodyPr/>
          <a:lstStyle/>
          <a:p>
            <a:fld id="{43051941-4126-4597-8895-D29A2A3BA6C5}" type="slidenum">
              <a:rPr lang="en-US" smtClean="0"/>
              <a:pPr/>
              <a:t>7</a:t>
            </a:fld>
            <a:endParaRPr lang="en-US" dirty="0"/>
          </a:p>
        </p:txBody>
      </p:sp>
    </p:spTree>
    <p:extLst>
      <p:ext uri="{BB962C8B-B14F-4D97-AF65-F5344CB8AC3E}">
        <p14:creationId xmlns:p14="http://schemas.microsoft.com/office/powerpoint/2010/main" val="16828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LaunchBoard</a:t>
            </a:r>
            <a:endParaRPr lang="en-US" dirty="0"/>
          </a:p>
        </p:txBody>
      </p:sp>
      <p:sp>
        <p:nvSpPr>
          <p:cNvPr id="3" name="Content Placeholder 2"/>
          <p:cNvSpPr>
            <a:spLocks noGrp="1"/>
          </p:cNvSpPr>
          <p:nvPr>
            <p:ph idx="1"/>
          </p:nvPr>
        </p:nvSpPr>
        <p:spPr/>
        <p:txBody>
          <a:bodyPr>
            <a:normAutofit fontScale="77500" lnSpcReduction="20000"/>
          </a:bodyPr>
          <a:lstStyle/>
          <a:p>
            <a:pPr algn="l"/>
            <a:r>
              <a:rPr lang="en-US" sz="3200" b="0" i="0" u="none" strike="noStrike" baseline="0" dirty="0" smtClean="0">
                <a:solidFill>
                  <a:srgbClr val="000000"/>
                </a:solidFill>
                <a:latin typeface="+mn-lt"/>
              </a:rPr>
              <a:t>The LaunchBoard provides data to California community colleges and feeder K-12 school districts on the effectiveness of career technical education (CTE) programs. </a:t>
            </a:r>
          </a:p>
          <a:p>
            <a:pPr algn="l"/>
            <a:r>
              <a:rPr lang="en-US" sz="3200" b="0" i="0" u="none" strike="noStrike" baseline="0" dirty="0" smtClean="0">
                <a:solidFill>
                  <a:srgbClr val="000000"/>
                </a:solidFill>
                <a:latin typeface="+mn-lt"/>
              </a:rPr>
              <a:t>Supported by the California Community College’s Chancellor’s Office (CCCCO) and hosted by Cal-PASS Plus, the </a:t>
            </a:r>
            <a:r>
              <a:rPr lang="en-US" sz="3200" b="0" i="0" u="none" strike="noStrike" baseline="0" dirty="0" err="1" smtClean="0">
                <a:solidFill>
                  <a:srgbClr val="000000"/>
                </a:solidFill>
                <a:latin typeface="+mn-lt"/>
              </a:rPr>
              <a:t>Launchboard</a:t>
            </a:r>
            <a:r>
              <a:rPr lang="en-US" sz="3200" b="0" i="0" u="none" strike="noStrike" baseline="0" dirty="0" smtClean="0">
                <a:solidFill>
                  <a:srgbClr val="000000"/>
                </a:solidFill>
                <a:latin typeface="+mn-lt"/>
              </a:rPr>
              <a:t> aggregates </a:t>
            </a:r>
            <a:r>
              <a:rPr lang="en-US" sz="3200" b="0" i="0" u="sng" strike="noStrike" baseline="0" dirty="0" smtClean="0">
                <a:solidFill>
                  <a:srgbClr val="000000"/>
                </a:solidFill>
                <a:latin typeface="+mn-lt"/>
              </a:rPr>
              <a:t>program and regional-level data </a:t>
            </a:r>
            <a:r>
              <a:rPr lang="en-US" sz="3200" b="0" i="0" u="none" strike="noStrike" baseline="0" dirty="0" smtClean="0">
                <a:solidFill>
                  <a:srgbClr val="000000"/>
                </a:solidFill>
                <a:latin typeface="+mn-lt"/>
              </a:rPr>
              <a:t>including: </a:t>
            </a:r>
          </a:p>
          <a:p>
            <a:pPr algn="l"/>
            <a:endParaRPr lang="en-US" sz="3200" b="0" i="0" u="none" strike="noStrike" baseline="0" dirty="0" smtClean="0">
              <a:solidFill>
                <a:srgbClr val="000000"/>
              </a:solidFill>
              <a:latin typeface="+mn-lt"/>
            </a:endParaRPr>
          </a:p>
          <a:p>
            <a:pPr marR="0" lvl="1" algn="l"/>
            <a:r>
              <a:rPr lang="en-US" sz="2400" b="0" i="0" u="none" strike="noStrike" baseline="0" dirty="0" smtClean="0">
                <a:solidFill>
                  <a:srgbClr val="000000"/>
                </a:solidFill>
                <a:latin typeface="+mn-lt"/>
              </a:rPr>
              <a:t>Student characteristics, progress, and completion from the CCCCO database </a:t>
            </a:r>
          </a:p>
          <a:p>
            <a:pPr marR="0" lvl="1" algn="l"/>
            <a:r>
              <a:rPr lang="en-US" sz="2400" b="0" i="0" u="none" strike="noStrike" baseline="0" dirty="0" smtClean="0">
                <a:solidFill>
                  <a:srgbClr val="000000"/>
                </a:solidFill>
                <a:latin typeface="+mn-lt"/>
              </a:rPr>
              <a:t>Wage data from Employment Development Department </a:t>
            </a:r>
          </a:p>
          <a:p>
            <a:pPr marR="0" lvl="1" algn="l"/>
            <a:r>
              <a:rPr lang="en-US" sz="2400" b="0" i="0" u="none" strike="noStrike" baseline="0" dirty="0" smtClean="0">
                <a:solidFill>
                  <a:srgbClr val="000000"/>
                </a:solidFill>
                <a:latin typeface="+mn-lt"/>
              </a:rPr>
              <a:t>Employment outcomes from the CTE Employment Outcomes Survey </a:t>
            </a:r>
          </a:p>
          <a:p>
            <a:pPr marR="0" lvl="1" algn="l"/>
            <a:r>
              <a:rPr lang="en-US" sz="2400" b="0" i="0" u="none" strike="noStrike" baseline="0" dirty="0" smtClean="0">
                <a:solidFill>
                  <a:srgbClr val="000000"/>
                </a:solidFill>
                <a:latin typeface="+mn-lt"/>
              </a:rPr>
              <a:t>Labor market information from EMSI </a:t>
            </a:r>
          </a:p>
          <a:p>
            <a:pPr marR="0" lvl="1" algn="l"/>
            <a:r>
              <a:rPr lang="en-US" sz="2400" b="0" i="0" u="none" strike="noStrike" baseline="0" dirty="0" smtClean="0">
                <a:solidFill>
                  <a:srgbClr val="000000"/>
                </a:solidFill>
                <a:latin typeface="+mn-lt"/>
              </a:rPr>
              <a:t>Local information such as low-unit certificates and industry certifications </a:t>
            </a:r>
          </a:p>
          <a:p>
            <a:pPr marL="0" indent="0">
              <a:buNone/>
            </a:pP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8</a:t>
            </a:fld>
            <a:endParaRPr lang="en-US" dirty="0"/>
          </a:p>
        </p:txBody>
      </p:sp>
    </p:spTree>
    <p:extLst>
      <p:ext uri="{BB962C8B-B14F-4D97-AF65-F5344CB8AC3E}">
        <p14:creationId xmlns:p14="http://schemas.microsoft.com/office/powerpoint/2010/main" val="22388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LaunchBoard</a:t>
            </a:r>
            <a:r>
              <a:rPr lang="en-US" dirty="0" smtClean="0"/>
              <a:t> Origins</a:t>
            </a:r>
            <a:endParaRPr lang="en-US" dirty="0"/>
          </a:p>
        </p:txBody>
      </p:sp>
      <p:sp>
        <p:nvSpPr>
          <p:cNvPr id="3" name="Content Placeholder 2"/>
          <p:cNvSpPr>
            <a:spLocks noGrp="1"/>
          </p:cNvSpPr>
          <p:nvPr>
            <p:ph idx="1"/>
          </p:nvPr>
        </p:nvSpPr>
        <p:spPr/>
        <p:txBody>
          <a:bodyPr>
            <a:normAutofit fontScale="85000" lnSpcReduction="10000"/>
          </a:bodyPr>
          <a:lstStyle/>
          <a:p>
            <a:r>
              <a:rPr lang="en-US" sz="3200" b="0" i="0" u="none" strike="noStrike" kern="1200" baseline="0" dirty="0" smtClean="0">
                <a:solidFill>
                  <a:schemeClr val="tx1"/>
                </a:solidFill>
                <a:latin typeface="+mn-lt"/>
                <a:ea typeface="+mn-ea"/>
                <a:cs typeface="+mn-cs"/>
              </a:rPr>
              <a:t>Concept was developed at a statewide planning meeting of diverse CTE stakeholders (June 2012) </a:t>
            </a:r>
          </a:p>
          <a:p>
            <a:r>
              <a:rPr lang="en-US" sz="3200" b="0" i="0" u="none" strike="noStrike" kern="1200" baseline="0" dirty="0" smtClean="0">
                <a:solidFill>
                  <a:schemeClr val="tx1"/>
                </a:solidFill>
                <a:latin typeface="+mn-lt"/>
                <a:ea typeface="+mn-ea"/>
                <a:cs typeface="+mn-cs"/>
              </a:rPr>
              <a:t>Structure and metrics were developed by the RP Group, Cal-PASS Plus, Centers of Excellence, and </a:t>
            </a:r>
            <a:r>
              <a:rPr lang="en-US" sz="3200" b="0" i="0" u="none" strike="noStrike" kern="1200" baseline="0" dirty="0" err="1" smtClean="0">
                <a:solidFill>
                  <a:schemeClr val="tx1"/>
                </a:solidFill>
                <a:latin typeface="+mn-lt"/>
                <a:ea typeface="+mn-ea"/>
                <a:cs typeface="+mn-cs"/>
              </a:rPr>
              <a:t>WestEd</a:t>
            </a:r>
            <a:r>
              <a:rPr lang="en-US" sz="3200" b="0" i="0" u="none" strike="noStrike" kern="1200" baseline="0" dirty="0" smtClean="0">
                <a:solidFill>
                  <a:schemeClr val="tx1"/>
                </a:solidFill>
                <a:latin typeface="+mn-lt"/>
                <a:ea typeface="+mn-ea"/>
                <a:cs typeface="+mn-cs"/>
              </a:rPr>
              <a:t> as a proof-of-concept (July-November 2012) </a:t>
            </a:r>
          </a:p>
          <a:p>
            <a:r>
              <a:rPr lang="en-US" sz="3200" b="0" i="0" u="none" strike="noStrike" kern="1200" baseline="0" dirty="0" smtClean="0">
                <a:solidFill>
                  <a:schemeClr val="tx1"/>
                </a:solidFill>
                <a:latin typeface="+mn-lt"/>
                <a:ea typeface="+mn-ea"/>
                <a:cs typeface="+mn-cs"/>
              </a:rPr>
              <a:t>Chancellor’s Office adopted the concept and expanded the scope to include the Common Metrics used for Workforce and Economic Development grant reporting (December 2012-January 2013)</a:t>
            </a:r>
          </a:p>
          <a:p>
            <a:r>
              <a:rPr lang="en-US" sz="3100" dirty="0" smtClean="0"/>
              <a:t>Beta version vetted with the field (2013-2015)</a:t>
            </a:r>
            <a:endParaRPr lang="en-US" sz="3100" b="0" i="0" u="none" strike="noStrike" kern="1200" baseline="0" dirty="0" smtClean="0">
              <a:solidFill>
                <a:schemeClr val="tx1"/>
              </a:solidFill>
            </a:endParaRPr>
          </a:p>
          <a:p>
            <a:r>
              <a:rPr lang="en-US" sz="3200" b="0" i="0" u="none" strike="noStrike" kern="1200" baseline="0" dirty="0" smtClean="0">
                <a:solidFill>
                  <a:schemeClr val="tx1"/>
                </a:solidFill>
                <a:latin typeface="+mn-lt"/>
                <a:ea typeface="+mn-ea"/>
                <a:cs typeface="+mn-cs"/>
              </a:rPr>
              <a:t>Version 2.0 set to launch January 2016</a:t>
            </a:r>
          </a:p>
          <a:p>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9</a:t>
            </a:fld>
            <a:endParaRPr lang="en-US" dirty="0"/>
          </a:p>
        </p:txBody>
      </p:sp>
    </p:spTree>
    <p:extLst>
      <p:ext uri="{BB962C8B-B14F-4D97-AF65-F5344CB8AC3E}">
        <p14:creationId xmlns:p14="http://schemas.microsoft.com/office/powerpoint/2010/main" val="19973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84376</TotalTime>
  <Words>1275</Words>
  <Application>Microsoft Office PowerPoint</Application>
  <PresentationFormat>On-screen Show (4:3)</PresentationFormat>
  <Paragraphs>249</Paragraphs>
  <Slides>29</Slides>
  <Notes>18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29</vt:i4>
      </vt:variant>
    </vt:vector>
  </HeadingPairs>
  <TitlesOfParts>
    <vt:vector size="41" baseType="lpstr">
      <vt:lpstr>Adobe Fan Heiti Std B</vt:lpstr>
      <vt:lpstr>Arial</vt:lpstr>
      <vt:lpstr>Calibri</vt:lpstr>
      <vt:lpstr>Calibri Light</vt:lpstr>
      <vt:lpstr>Symbol</vt:lpstr>
      <vt:lpstr>Times New Roman</vt:lpstr>
      <vt:lpstr>Wingdings 2</vt:lpstr>
      <vt:lpstr>HDOfficeLightV0</vt:lpstr>
      <vt:lpstr>1_HDOfficeLightV0</vt:lpstr>
      <vt:lpstr>2_HDOfficeLightV0</vt:lpstr>
      <vt:lpstr>3_HDOfficeLightV0</vt:lpstr>
      <vt:lpstr>4_HDOfficeLightV0</vt:lpstr>
      <vt:lpstr>The CCC “CTE LaunchBoard”:   How a Program-Specific Labor Market Information Portal is Redefining the Use of and Demand for Dashboards</vt:lpstr>
      <vt:lpstr>CTE LaunchBoard</vt:lpstr>
      <vt:lpstr>Dashboard Topology: Three Types of Dashboards (culled from various BI sources)</vt:lpstr>
      <vt:lpstr>Dashboard Topology: Three Types of Dashboards</vt:lpstr>
      <vt:lpstr>Dashboard Topology: Three Types of Dashboards</vt:lpstr>
      <vt:lpstr>Interactivity</vt:lpstr>
      <vt:lpstr>2014 Scorecard Survey: Findings</vt:lpstr>
      <vt:lpstr>LaunchBoard</vt:lpstr>
      <vt:lpstr>LaunchBoard Origins</vt:lpstr>
      <vt:lpstr>Purpose of 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of Analytical Dashboards</vt:lpstr>
      <vt:lpstr>PowerPoint Presentation</vt:lpstr>
    </vt:vector>
  </TitlesOfParts>
  <Company>Chancellor's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College Contribution to Jobs and the Economy</dc:title>
  <dc:creator>Ton-Quinlivan, Van</dc:creator>
  <cp:lastModifiedBy>pperry</cp:lastModifiedBy>
  <cp:revision>1516</cp:revision>
  <cp:lastPrinted>2013-05-31T19:29:19Z</cp:lastPrinted>
  <dcterms:created xsi:type="dcterms:W3CDTF">2013-09-30T16:52:52Z</dcterms:created>
  <dcterms:modified xsi:type="dcterms:W3CDTF">2015-11-04T22:28:56Z</dcterms:modified>
</cp:coreProperties>
</file>