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8" r:id="rId3"/>
    <p:sldId id="257" r:id="rId4"/>
    <p:sldId id="287" r:id="rId5"/>
    <p:sldId id="259" r:id="rId6"/>
    <p:sldId id="260" r:id="rId7"/>
    <p:sldId id="264" r:id="rId8"/>
    <p:sldId id="261" r:id="rId9"/>
    <p:sldId id="262" r:id="rId10"/>
    <p:sldId id="265" r:id="rId11"/>
    <p:sldId id="267" r:id="rId12"/>
    <p:sldId id="268" r:id="rId13"/>
    <p:sldId id="263" r:id="rId14"/>
    <p:sldId id="266"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6"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9" r:id="rId54"/>
    <p:sldId id="308" r:id="rId55"/>
  </p:sldIdLst>
  <p:sldSz cx="9144000" cy="6858000" type="screen4x3"/>
  <p:notesSz cx="6950075"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3" d="100"/>
          <a:sy n="113" d="100"/>
        </p:scale>
        <p:origin x="1452" y="96"/>
      </p:cViewPr>
      <p:guideLst>
        <p:guide orient="horz" pos="2160"/>
        <p:guide pos="2880"/>
      </p:guideLst>
    </p:cSldViewPr>
  </p:slideViewPr>
  <p:notesTextViewPr>
    <p:cViewPr>
      <p:scale>
        <a:sx n="1" d="1"/>
        <a:sy n="1" d="1"/>
      </p:scale>
      <p:origin x="0" y="0"/>
    </p:cViewPr>
  </p:notesTextViewPr>
  <p:sorterViewPr>
    <p:cViewPr>
      <p:scale>
        <a:sx n="100" d="100"/>
        <a:sy n="100" d="100"/>
      </p:scale>
      <p:origin x="0" y="-7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5FB28B-068D-4BE3-B76E-236A2E895731}"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D8875-9F51-4B5E-B8E1-2E95B2AD379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976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B28B-068D-4BE3-B76E-236A2E895731}"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204894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B28B-068D-4BE3-B76E-236A2E895731}"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412749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5FB28B-068D-4BE3-B76E-236A2E895731}"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1616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FB28B-068D-4BE3-B76E-236A2E895731}"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D8875-9F51-4B5E-B8E1-2E95B2AD379D}"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5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5FB28B-068D-4BE3-B76E-236A2E895731}"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263886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5FB28B-068D-4BE3-B76E-236A2E895731}"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173658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5FB28B-068D-4BE3-B76E-236A2E895731}"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107739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5FB28B-068D-4BE3-B76E-236A2E895731}" type="datetimeFigureOut">
              <a:rPr lang="en-US" smtClean="0"/>
              <a:t>11/19/2014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328119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55FB28B-068D-4BE3-B76E-236A2E895731}" type="datetimeFigureOut">
              <a:rPr lang="en-US" smtClean="0"/>
              <a:t>11/19/2014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9AD8875-9F51-4B5E-B8E1-2E95B2AD379D}" type="slidenum">
              <a:rPr lang="en-US" smtClean="0"/>
              <a:t>‹#›</a:t>
            </a:fld>
            <a:endParaRPr lang="en-US"/>
          </a:p>
        </p:txBody>
      </p:sp>
    </p:spTree>
    <p:extLst>
      <p:ext uri="{BB962C8B-B14F-4D97-AF65-F5344CB8AC3E}">
        <p14:creationId xmlns:p14="http://schemas.microsoft.com/office/powerpoint/2010/main" val="287389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FB28B-068D-4BE3-B76E-236A2E895731}"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D8875-9F51-4B5E-B8E1-2E95B2AD379D}" type="slidenum">
              <a:rPr lang="en-US" smtClean="0"/>
              <a:t>‹#›</a:t>
            </a:fld>
            <a:endParaRPr lang="en-US"/>
          </a:p>
        </p:txBody>
      </p:sp>
    </p:spTree>
    <p:extLst>
      <p:ext uri="{BB962C8B-B14F-4D97-AF65-F5344CB8AC3E}">
        <p14:creationId xmlns:p14="http://schemas.microsoft.com/office/powerpoint/2010/main" val="478279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55FB28B-068D-4BE3-B76E-236A2E895731}" type="datetimeFigureOut">
              <a:rPr lang="en-US" smtClean="0"/>
              <a:t>11/19/2014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9AD8875-9F51-4B5E-B8E1-2E95B2AD379D}"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5428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426464"/>
            <a:ext cx="7543800" cy="2535936"/>
          </a:xfrm>
        </p:spPr>
        <p:txBody>
          <a:bodyPr>
            <a:normAutofit/>
          </a:bodyPr>
          <a:lstStyle/>
          <a:p>
            <a:r>
              <a:rPr lang="en-US" sz="4050" dirty="0"/>
              <a:t>Using Instrumental Variables (IV) Analysis in Institutional Research &amp; Program Evaluation</a:t>
            </a:r>
          </a:p>
        </p:txBody>
      </p:sp>
      <p:sp>
        <p:nvSpPr>
          <p:cNvPr id="3" name="Subtitle 2"/>
          <p:cNvSpPr>
            <a:spLocks noGrp="1"/>
          </p:cNvSpPr>
          <p:nvPr>
            <p:ph type="subTitle" idx="1"/>
          </p:nvPr>
        </p:nvSpPr>
        <p:spPr/>
        <p:txBody>
          <a:bodyPr>
            <a:normAutofit/>
          </a:bodyPr>
          <a:lstStyle/>
          <a:p>
            <a:pPr>
              <a:spcBef>
                <a:spcPts val="0"/>
              </a:spcBef>
              <a:spcAft>
                <a:spcPts val="0"/>
              </a:spcAft>
            </a:pPr>
            <a:r>
              <a:rPr lang="en-US" i="1" dirty="0" smtClean="0"/>
              <a:t>Gary Pike</a:t>
            </a:r>
          </a:p>
          <a:p>
            <a:pPr>
              <a:spcBef>
                <a:spcPts val="0"/>
              </a:spcBef>
              <a:spcAft>
                <a:spcPts val="0"/>
              </a:spcAft>
            </a:pPr>
            <a:r>
              <a:rPr lang="en-US" i="1" dirty="0" smtClean="0"/>
              <a:t>Higher Education &amp; Student Affairs</a:t>
            </a:r>
          </a:p>
          <a:p>
            <a:pPr>
              <a:spcBef>
                <a:spcPts val="0"/>
              </a:spcBef>
              <a:spcAft>
                <a:spcPts val="0"/>
              </a:spcAft>
            </a:pPr>
            <a:r>
              <a:rPr lang="en-US" i="1" dirty="0" smtClean="0"/>
              <a:t>Indiana University School of Education</a:t>
            </a:r>
            <a:endParaRPr lang="en-US" i="1" dirty="0"/>
          </a:p>
        </p:txBody>
      </p:sp>
    </p:spTree>
    <p:extLst>
      <p:ext uri="{BB962C8B-B14F-4D97-AF65-F5344CB8AC3E}">
        <p14:creationId xmlns:p14="http://schemas.microsoft.com/office/powerpoint/2010/main" val="130659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Omitted Variable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dirty="0" smtClean="0"/>
              </a:p>
              <a:p>
                <a:pPr marL="0" indent="0">
                  <a:buNone/>
                </a:pPr>
                <a:r>
                  <a:rPr lang="en-US" b="0" i="1" dirty="0" smtClean="0">
                    <a:latin typeface="Calibri" panose="020F0502020204030204" pitchFamily="34" charset="0"/>
                  </a:rPr>
                  <a:t>Population</a:t>
                </a:r>
              </a:p>
              <a:p>
                <a:pPr marL="0" indent="0">
                  <a:buNone/>
                </a:pPr>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𝐺𝑃𝐴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𝑆𝐴𝑇</m:t>
                          </m:r>
                        </m:e>
                      </m:d>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𝐻𝑆𝐶𝑃𝑅</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smtClean="0"/>
              </a:p>
              <a:p>
                <a:pPr marL="0" indent="0">
                  <a:buNone/>
                </a:pPr>
                <a:endParaRPr lang="en-US" dirty="0"/>
              </a:p>
              <a:p>
                <a:pPr marL="0" indent="0">
                  <a:buNone/>
                </a:pPr>
                <a:r>
                  <a:rPr lang="en-US" i="1" dirty="0" smtClean="0"/>
                  <a:t>Sample</a:t>
                </a:r>
                <a:endParaRPr lang="en-US" i="1" dirty="0"/>
              </a:p>
              <a:p>
                <a:pPr marL="0" indent="0">
                  <a:buNone/>
                </a:pPr>
                <a:endParaRPr lang="en-US" i="1"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𝐺𝑃𝐴</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𝑆𝐴𝑇</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𝐻𝑆𝐶𝑃𝑅</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𝜀</m:t>
                          </m:r>
                        </m:e>
                      </m:d>
                    </m:oMath>
                  </m:oMathPara>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019"/>
                </a:stretch>
              </a:blipFill>
            </p:spPr>
            <p:txBody>
              <a:bodyPr/>
              <a:lstStyle/>
              <a:p>
                <a:r>
                  <a:rPr lang="en-US">
                    <a:noFill/>
                  </a:rPr>
                  <a:t> </a:t>
                </a:r>
              </a:p>
            </p:txBody>
          </p:sp>
        </mc:Fallback>
      </mc:AlternateContent>
    </p:spTree>
    <p:extLst>
      <p:ext uri="{BB962C8B-B14F-4D97-AF65-F5344CB8AC3E}">
        <p14:creationId xmlns:p14="http://schemas.microsoft.com/office/powerpoint/2010/main" val="78631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Violating Independence </a:t>
            </a:r>
            <a:r>
              <a:rPr lang="en-US" dirty="0" smtClean="0">
                <a:sym typeface="Wingdings" panose="05000000000000000000" pitchFamily="2" charset="2"/>
              </a:rPr>
              <a:t></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512464"/>
            <a:ext cx="3703638" cy="27432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075" y="2512464"/>
            <a:ext cx="3702050" cy="2743200"/>
          </a:xfrm>
        </p:spPr>
      </p:pic>
    </p:spTree>
    <p:extLst>
      <p:ext uri="{BB962C8B-B14F-4D97-AF65-F5344CB8AC3E}">
        <p14:creationId xmlns:p14="http://schemas.microsoft.com/office/powerpoint/2010/main" val="24227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Violating Independence </a:t>
            </a:r>
            <a:r>
              <a:rPr lang="en-US" dirty="0" smtClean="0">
                <a:sym typeface="Wingdings" panose="05000000000000000000" pitchFamily="2" charset="2"/>
              </a:rPr>
              <a:t></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529554"/>
            <a:ext cx="3703638" cy="270047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075" y="2529554"/>
            <a:ext cx="3702050" cy="2700471"/>
          </a:xfrm>
        </p:spPr>
      </p:pic>
    </p:spTree>
    <p:extLst>
      <p:ext uri="{BB962C8B-B14F-4D97-AF65-F5344CB8AC3E}">
        <p14:creationId xmlns:p14="http://schemas.microsoft.com/office/powerpoint/2010/main" val="391984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br>
              <a:rPr lang="en-US" dirty="0" smtClean="0"/>
            </a:br>
            <a:r>
              <a:rPr lang="en-US" i="1" dirty="0" smtClean="0"/>
              <a:t>(Population Parameters)</a:t>
            </a:r>
            <a:endParaRPr lang="en-US" i="1" dirty="0"/>
          </a:p>
        </p:txBody>
      </p:sp>
      <p:sp>
        <p:nvSpPr>
          <p:cNvPr id="3" name="Content Placeholder 2"/>
          <p:cNvSpPr>
            <a:spLocks noGrp="1"/>
          </p:cNvSpPr>
          <p:nvPr>
            <p:ph idx="1"/>
          </p:nvPr>
        </p:nvSpPr>
        <p:spPr/>
        <p:txBody>
          <a:bodyPr/>
          <a:lstStyle/>
          <a:p>
            <a:r>
              <a:rPr lang="en-US" dirty="0"/>
              <a:t> </a:t>
            </a:r>
            <a:r>
              <a:rPr lang="en-US" dirty="0" smtClean="0"/>
              <a:t>                          </a:t>
            </a:r>
            <a:r>
              <a:rPr lang="en-US" dirty="0" err="1"/>
              <a:t>cumgpa</a:t>
            </a:r>
            <a:r>
              <a:rPr lang="en-US" dirty="0"/>
              <a:t>   </a:t>
            </a:r>
            <a:r>
              <a:rPr lang="en-US" dirty="0" smtClean="0"/>
              <a:t> sat100     </a:t>
            </a:r>
            <a:r>
              <a:rPr lang="en-US" dirty="0"/>
              <a:t>hscpr10</a:t>
            </a:r>
          </a:p>
          <a:p>
            <a:r>
              <a:rPr lang="en-US" dirty="0" smtClean="0"/>
              <a:t>       </a:t>
            </a:r>
            <a:r>
              <a:rPr lang="en-US" dirty="0" err="1" smtClean="0"/>
              <a:t>cumgpa</a:t>
            </a:r>
            <a:r>
              <a:rPr lang="en-US" dirty="0" smtClean="0"/>
              <a:t>      1.0000</a:t>
            </a:r>
            <a:endParaRPr lang="en-US" dirty="0"/>
          </a:p>
          <a:p>
            <a:r>
              <a:rPr lang="en-US" dirty="0"/>
              <a:t>     </a:t>
            </a:r>
            <a:r>
              <a:rPr lang="en-US" dirty="0" smtClean="0"/>
              <a:t>    </a:t>
            </a:r>
            <a:r>
              <a:rPr lang="en-US" dirty="0"/>
              <a:t>sat100  </a:t>
            </a:r>
            <a:r>
              <a:rPr lang="en-US" dirty="0" smtClean="0"/>
              <a:t>    </a:t>
            </a:r>
            <a:r>
              <a:rPr lang="en-US" dirty="0"/>
              <a:t>0.2421   </a:t>
            </a:r>
            <a:r>
              <a:rPr lang="en-US" dirty="0" smtClean="0"/>
              <a:t>  1.0000</a:t>
            </a:r>
            <a:endParaRPr lang="en-US" dirty="0"/>
          </a:p>
          <a:p>
            <a:r>
              <a:rPr lang="en-US" dirty="0"/>
              <a:t>     </a:t>
            </a:r>
            <a:r>
              <a:rPr lang="en-US" dirty="0" smtClean="0"/>
              <a:t>  hscpr10      0.3527     </a:t>
            </a:r>
            <a:r>
              <a:rPr lang="en-US" dirty="0"/>
              <a:t>0.3209   </a:t>
            </a:r>
            <a:r>
              <a:rPr lang="en-US" dirty="0" smtClean="0"/>
              <a:t>  1.0000</a:t>
            </a:r>
          </a:p>
          <a:p>
            <a:r>
              <a:rPr lang="en-US" dirty="0"/>
              <a:t> </a:t>
            </a:r>
            <a:endParaRPr lang="en-US" dirty="0" smtClean="0"/>
          </a:p>
          <a:p>
            <a:r>
              <a:rPr lang="en-US" dirty="0"/>
              <a:t> </a:t>
            </a:r>
            <a:r>
              <a:rPr lang="en-US" dirty="0" smtClean="0"/>
              <a:t>                     </a:t>
            </a:r>
            <a:r>
              <a:rPr lang="en-US" dirty="0" err="1" smtClean="0"/>
              <a:t>Coef</a:t>
            </a:r>
            <a:r>
              <a:rPr lang="en-US" dirty="0"/>
              <a:t>.   </a:t>
            </a:r>
            <a:r>
              <a:rPr lang="en-US" dirty="0" smtClean="0"/>
              <a:t>         Std</a:t>
            </a:r>
            <a:r>
              <a:rPr lang="en-US" dirty="0"/>
              <a:t>. Err.      </a:t>
            </a:r>
            <a:r>
              <a:rPr lang="en-US" dirty="0" smtClean="0"/>
              <a:t>  t          P</a:t>
            </a:r>
            <a:r>
              <a:rPr lang="en-US" dirty="0"/>
              <a:t>&gt;|t|                     Beta</a:t>
            </a:r>
          </a:p>
          <a:p>
            <a:r>
              <a:rPr lang="en-US" dirty="0" smtClean="0"/>
              <a:t>    sat100    </a:t>
            </a:r>
            <a:r>
              <a:rPr lang="en-US" dirty="0"/>
              <a:t>.0912693    .011383     </a:t>
            </a:r>
            <a:r>
              <a:rPr lang="en-US" dirty="0" smtClean="0"/>
              <a:t>   8.02     0.000                 </a:t>
            </a:r>
            <a:r>
              <a:rPr lang="en-US" dirty="0"/>
              <a:t>.1436923</a:t>
            </a:r>
          </a:p>
          <a:p>
            <a:r>
              <a:rPr lang="en-US" dirty="0"/>
              <a:t>  </a:t>
            </a:r>
            <a:r>
              <a:rPr lang="en-US" dirty="0" smtClean="0"/>
              <a:t>hscpr10    </a:t>
            </a:r>
            <a:r>
              <a:rPr lang="en-US" dirty="0"/>
              <a:t>.1495391    .008741     </a:t>
            </a:r>
            <a:r>
              <a:rPr lang="en-US" dirty="0" smtClean="0"/>
              <a:t>17.11     0.000                  </a:t>
            </a:r>
            <a:r>
              <a:rPr lang="en-US" dirty="0"/>
              <a:t>.306591</a:t>
            </a:r>
          </a:p>
          <a:p>
            <a:r>
              <a:rPr lang="en-US" dirty="0"/>
              <a:t>     </a:t>
            </a:r>
            <a:r>
              <a:rPr lang="en-US" dirty="0" smtClean="0"/>
              <a:t>   cons    </a:t>
            </a:r>
            <a:r>
              <a:rPr lang="en-US" dirty="0"/>
              <a:t>.6490922   </a:t>
            </a:r>
            <a:r>
              <a:rPr lang="en-US" dirty="0" smtClean="0"/>
              <a:t> .</a:t>
            </a:r>
            <a:r>
              <a:rPr lang="en-US" dirty="0"/>
              <a:t>1104643     5.88   </a:t>
            </a:r>
            <a:r>
              <a:rPr lang="en-US" dirty="0" smtClean="0"/>
              <a:t>  0.000                        </a:t>
            </a:r>
            <a:r>
              <a:rPr lang="en-US" dirty="0"/>
              <a:t>.</a:t>
            </a:r>
          </a:p>
        </p:txBody>
      </p:sp>
    </p:spTree>
    <p:extLst>
      <p:ext uri="{BB962C8B-B14F-4D97-AF65-F5344CB8AC3E}">
        <p14:creationId xmlns:p14="http://schemas.microsoft.com/office/powerpoint/2010/main" val="2091578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br>
              <a:rPr lang="en-US" dirty="0" smtClean="0"/>
            </a:br>
            <a:r>
              <a:rPr lang="en-US" i="1" dirty="0" smtClean="0"/>
              <a:t>GPA Revisited</a:t>
            </a:r>
            <a:endParaRPr lang="en-US" i="1" dirty="0"/>
          </a:p>
        </p:txBody>
      </p:sp>
      <p:sp>
        <p:nvSpPr>
          <p:cNvPr id="3" name="Content Placeholder 2"/>
          <p:cNvSpPr>
            <a:spLocks noGrp="1"/>
          </p:cNvSpPr>
          <p:nvPr>
            <p:ph idx="1"/>
          </p:nvPr>
        </p:nvSpPr>
        <p:spPr/>
        <p:txBody>
          <a:bodyPr>
            <a:normAutofit/>
          </a:bodyPr>
          <a:lstStyle/>
          <a:p>
            <a:r>
              <a:rPr lang="en-US" dirty="0"/>
              <a:t> </a:t>
            </a:r>
            <a:r>
              <a:rPr lang="en-US" dirty="0" smtClean="0"/>
              <a:t>                       </a:t>
            </a:r>
            <a:r>
              <a:rPr lang="en-US" dirty="0" err="1" smtClean="0"/>
              <a:t>Coef</a:t>
            </a:r>
            <a:r>
              <a:rPr lang="en-US" dirty="0"/>
              <a:t>.            Std. Err.        t          P&gt;|t|                     Beta</a:t>
            </a:r>
          </a:p>
          <a:p>
            <a:r>
              <a:rPr lang="en-US" dirty="0"/>
              <a:t>    sat100    </a:t>
            </a:r>
            <a:r>
              <a:rPr lang="en-US" dirty="0">
                <a:solidFill>
                  <a:srgbClr val="FF0000"/>
                </a:solidFill>
              </a:rPr>
              <a:t>.0912693    </a:t>
            </a:r>
            <a:r>
              <a:rPr lang="en-US" dirty="0"/>
              <a:t>.011383        8.02     0.000                 </a:t>
            </a:r>
            <a:r>
              <a:rPr lang="en-US" dirty="0">
                <a:solidFill>
                  <a:srgbClr val="FF0000"/>
                </a:solidFill>
              </a:rPr>
              <a:t>.1436923</a:t>
            </a:r>
          </a:p>
          <a:p>
            <a:r>
              <a:rPr lang="en-US" dirty="0"/>
              <a:t>  hscpr10    .1495391    .008741     17.11     0.000                  .306591</a:t>
            </a:r>
          </a:p>
          <a:p>
            <a:r>
              <a:rPr lang="en-US" dirty="0"/>
              <a:t>        cons    .6490922    .1104643     5.88     0.000                        </a:t>
            </a:r>
            <a:r>
              <a:rPr lang="en-US" dirty="0" smtClean="0"/>
              <a:t>.</a:t>
            </a:r>
          </a:p>
          <a:p>
            <a:endParaRPr lang="en-US" dirty="0"/>
          </a:p>
          <a:p>
            <a:r>
              <a:rPr lang="en-US" dirty="0" smtClean="0"/>
              <a:t>                          </a:t>
            </a:r>
            <a:r>
              <a:rPr lang="en-US" dirty="0" err="1" smtClean="0"/>
              <a:t>Coef</a:t>
            </a:r>
            <a:r>
              <a:rPr lang="en-US" dirty="0"/>
              <a:t>.   </a:t>
            </a:r>
            <a:r>
              <a:rPr lang="en-US" dirty="0" smtClean="0"/>
              <a:t>         Std</a:t>
            </a:r>
            <a:r>
              <a:rPr lang="en-US" dirty="0"/>
              <a:t>. Err.      t   </a:t>
            </a:r>
            <a:r>
              <a:rPr lang="en-US" dirty="0" smtClean="0"/>
              <a:t>        </a:t>
            </a:r>
            <a:r>
              <a:rPr lang="en-US" dirty="0"/>
              <a:t>P&gt;|t|                     Beta</a:t>
            </a:r>
          </a:p>
          <a:p>
            <a:r>
              <a:rPr lang="en-US" dirty="0" smtClean="0"/>
              <a:t>      sat100     </a:t>
            </a:r>
            <a:r>
              <a:rPr lang="en-US" dirty="0" smtClean="0">
                <a:solidFill>
                  <a:srgbClr val="FF0000"/>
                </a:solidFill>
              </a:rPr>
              <a:t>.</a:t>
            </a:r>
            <a:r>
              <a:rPr lang="en-US" dirty="0">
                <a:solidFill>
                  <a:srgbClr val="FF0000"/>
                </a:solidFill>
              </a:rPr>
              <a:t>1537625    </a:t>
            </a:r>
            <a:r>
              <a:rPr lang="en-US" dirty="0"/>
              <a:t>.011297    13.61   </a:t>
            </a:r>
            <a:r>
              <a:rPr lang="en-US" dirty="0" smtClean="0"/>
              <a:t>    0.000                 </a:t>
            </a:r>
            <a:r>
              <a:rPr lang="en-US" dirty="0">
                <a:solidFill>
                  <a:srgbClr val="FF0000"/>
                </a:solidFill>
              </a:rPr>
              <a:t>.2420802</a:t>
            </a:r>
          </a:p>
          <a:p>
            <a:r>
              <a:rPr lang="en-US" dirty="0"/>
              <a:t>       _cons </a:t>
            </a:r>
            <a:r>
              <a:rPr lang="en-US" dirty="0" smtClean="0"/>
              <a:t>    1.004802     .</a:t>
            </a:r>
            <a:r>
              <a:rPr lang="en-US" dirty="0"/>
              <a:t>113682    </a:t>
            </a:r>
            <a:r>
              <a:rPr lang="en-US" dirty="0" smtClean="0"/>
              <a:t>  </a:t>
            </a:r>
            <a:r>
              <a:rPr lang="en-US" dirty="0"/>
              <a:t>8.84  </a:t>
            </a:r>
            <a:r>
              <a:rPr lang="en-US" dirty="0" smtClean="0"/>
              <a:t>     </a:t>
            </a:r>
            <a:r>
              <a:rPr lang="en-US" dirty="0"/>
              <a:t>0.000                        </a:t>
            </a:r>
            <a:r>
              <a:rPr lang="en-US" dirty="0" smtClean="0"/>
              <a:t>.</a:t>
            </a:r>
            <a:endParaRPr lang="en-US" dirty="0"/>
          </a:p>
        </p:txBody>
      </p:sp>
    </p:spTree>
    <p:extLst>
      <p:ext uri="{BB962C8B-B14F-4D97-AF65-F5344CB8AC3E}">
        <p14:creationId xmlns:p14="http://schemas.microsoft.com/office/powerpoint/2010/main" val="2297965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758952"/>
            <a:ext cx="7543800" cy="2881715"/>
          </a:xfrm>
        </p:spPr>
        <p:txBody>
          <a:bodyPr/>
          <a:lstStyle/>
          <a:p>
            <a:pPr algn="ctr"/>
            <a:r>
              <a:rPr lang="en-US" dirty="0" smtClean="0"/>
              <a:t>Stata Interlude 1</a:t>
            </a:r>
            <a:endParaRPr lang="en-US"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368855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Note from the Interlude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pPr>
                  <a:buFont typeface="Wingdings" panose="05000000000000000000" pitchFamily="2" charset="2"/>
                  <a:buChar char="Ø"/>
                </a:pPr>
                <a:r>
                  <a:rPr lang="en-US" dirty="0" smtClean="0"/>
                  <a:t>The relationships among regression coefficients, variances, and </a:t>
                </a:r>
                <a:r>
                  <a:rPr lang="en-US" dirty="0" err="1" smtClean="0"/>
                  <a:t>covariances</a:t>
                </a:r>
                <a:r>
                  <a:rPr lang="en-US" dirty="0"/>
                  <a:t>:</a:t>
                </a:r>
                <a:endParaRPr lang="en-US" dirty="0" smtClean="0"/>
              </a:p>
              <a:p>
                <a:r>
                  <a:rPr lang="en-US" dirty="0"/>
                  <a:t> </a:t>
                </a:r>
                <a:r>
                  <a:rPr lang="en-US" dirty="0" smtClean="0"/>
                  <a:t>                     </a:t>
                </a:r>
                <a:r>
                  <a:rPr lang="en-US" dirty="0" err="1" smtClean="0"/>
                  <a:t>cumgpa</a:t>
                </a:r>
                <a:r>
                  <a:rPr lang="en-US" dirty="0" smtClean="0"/>
                  <a:t>      sat100       hscpr10</a:t>
                </a:r>
                <a:endParaRPr lang="en-US" dirty="0"/>
              </a:p>
              <a:p>
                <a:r>
                  <a:rPr lang="en-US" dirty="0" smtClean="0"/>
                  <a:t>    </a:t>
                </a:r>
                <a:r>
                  <a:rPr lang="en-US" dirty="0" err="1" smtClean="0"/>
                  <a:t>cumgpa</a:t>
                </a:r>
                <a:r>
                  <a:rPr lang="en-US" dirty="0" smtClean="0"/>
                  <a:t>   </a:t>
                </a:r>
                <a:r>
                  <a:rPr lang="en-US" dirty="0"/>
                  <a:t>.802759</a:t>
                </a:r>
              </a:p>
              <a:p>
                <a:r>
                  <a:rPr lang="en-US" dirty="0"/>
                  <a:t>      sat100 </a:t>
                </a:r>
                <a:r>
                  <a:rPr lang="en-US" dirty="0" smtClean="0"/>
                  <a:t>   .</a:t>
                </a:r>
                <a:r>
                  <a:rPr lang="en-US" dirty="0"/>
                  <a:t>305952  </a:t>
                </a:r>
                <a:r>
                  <a:rPr lang="en-US" dirty="0" smtClean="0"/>
                  <a:t>   1.98977</a:t>
                </a:r>
                <a:endParaRPr lang="en-US" dirty="0"/>
              </a:p>
              <a:p>
                <a:r>
                  <a:rPr lang="en-US" dirty="0"/>
                  <a:t>   </a:t>
                </a:r>
                <a:r>
                  <a:rPr lang="en-US" dirty="0" smtClean="0"/>
                  <a:t> hscpr10    </a:t>
                </a:r>
                <a:r>
                  <a:rPr lang="en-US" dirty="0"/>
                  <a:t>.580496  </a:t>
                </a:r>
                <a:r>
                  <a:rPr lang="en-US" dirty="0" smtClean="0"/>
                  <a:t>   .</a:t>
                </a:r>
                <a:r>
                  <a:rPr lang="en-US" dirty="0"/>
                  <a:t>831535  </a:t>
                </a:r>
                <a:r>
                  <a:rPr lang="en-US" dirty="0" smtClean="0"/>
                  <a:t>    3.37438</a:t>
                </a:r>
              </a:p>
              <a:p>
                <a:endParaRPr lang="en-US" dirty="0" smtClean="0"/>
              </a:p>
              <a:p>
                <a:pPr marL="201168" lvl="1" indent="0">
                  <a:buNone/>
                </a:pPr>
                <a14:m>
                  <m:oMathPara xmlns:m="http://schemas.openxmlformats.org/officeDocument/2006/math">
                    <m:oMathParaPr>
                      <m:jc m:val="center"/>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𝑠𝑎𝑡</m:t>
                          </m:r>
                        </m:sub>
                      </m:sSub>
                      <m:r>
                        <a:rPr lang="en-US" sz="2400" b="0" i="1"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𝑥𝑦</m:t>
                              </m:r>
                            </m:sub>
                          </m:sSub>
                        </m:num>
                        <m:den>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𝑥</m:t>
                              </m:r>
                            </m:sub>
                            <m:sup>
                              <m:r>
                                <a:rPr lang="en-US" sz="2400" b="0" i="1" smtClean="0">
                                  <a:latin typeface="Cambria Math" panose="02040503050406030204" pitchFamily="18" charset="0"/>
                                  <a:ea typeface="Cambria Math" panose="02040503050406030204" pitchFamily="18" charset="0"/>
                                </a:rPr>
                                <m:t>2</m:t>
                              </m:r>
                            </m:sup>
                          </m:sSubSup>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0.305952</m:t>
                          </m:r>
                        </m:num>
                        <m:den>
                          <m:r>
                            <a:rPr lang="en-US" sz="2400" b="0" i="1" smtClean="0">
                              <a:latin typeface="Cambria Math" panose="02040503050406030204" pitchFamily="18" charset="0"/>
                              <a:ea typeface="Cambria Math" panose="02040503050406030204" pitchFamily="18" charset="0"/>
                            </a:rPr>
                            <m:t>1.98977</m:t>
                          </m:r>
                        </m:den>
                      </m:f>
                      <m:r>
                        <a:rPr lang="en-US" sz="2400" b="0" i="1" smtClean="0">
                          <a:latin typeface="Cambria Math" panose="02040503050406030204" pitchFamily="18" charset="0"/>
                          <a:ea typeface="Cambria Math" panose="02040503050406030204" pitchFamily="18" charset="0"/>
                        </a:rPr>
                        <m:t>=</m:t>
                      </m:r>
                      <m:r>
                        <a:rPr lang="en-US" sz="2400" b="0" i="1" smtClean="0">
                          <a:solidFill>
                            <a:srgbClr val="FF0000"/>
                          </a:solidFill>
                          <a:latin typeface="Cambria Math" panose="02040503050406030204" pitchFamily="18" charset="0"/>
                          <a:ea typeface="Cambria Math" panose="02040503050406030204" pitchFamily="18" charset="0"/>
                        </a:rPr>
                        <m:t>0.1537625</m:t>
                      </m:r>
                    </m:oMath>
                  </m:oMathPara>
                </a14:m>
                <a:endParaRPr lang="en-US" sz="2400" dirty="0">
                  <a:solidFill>
                    <a:srgbClr val="FF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269267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Sample to Population</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444097"/>
            <a:ext cx="3703638" cy="2837204"/>
          </a:xfrm>
        </p:spPr>
      </p:pic>
      <mc:AlternateContent xmlns:mc="http://schemas.openxmlformats.org/markup-compatibility/2006" xmlns:a14="http://schemas.microsoft.com/office/drawing/2010/main">
        <mc:Choice Requires="a14">
          <p:sp>
            <p:nvSpPr>
              <p:cNvPr id="5" name="Content Placeholder 4"/>
              <p:cNvSpPr>
                <a:spLocks noGrp="1"/>
              </p:cNvSpPr>
              <p:nvPr>
                <p:ph sz="half" idx="2"/>
              </p:nvPr>
            </p:nvSpPr>
            <p:spPr/>
            <p:txBody>
              <a:bodyPr>
                <a:normAutofit lnSpcReduction="10000"/>
              </a:bodyPr>
              <a:lstStyle/>
              <a:p>
                <a:r>
                  <a:rPr lang="en-US" i="1" dirty="0" smtClean="0"/>
                  <a:t>Sample</a:t>
                </a:r>
              </a:p>
              <a:p>
                <a:pPr marL="201168" lvl="1"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𝑠𝑎𝑚𝑝𝑙𝑒</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𝑥𝑦</m:t>
                              </m:r>
                            </m:sub>
                          </m:sSub>
                        </m:num>
                        <m:den>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𝑆</m:t>
                              </m:r>
                            </m:e>
                            <m:sub>
                              <m:r>
                                <a:rPr lang="en-US" b="0" i="1" smtClean="0">
                                  <a:latin typeface="Cambria Math" panose="02040503050406030204" pitchFamily="18" charset="0"/>
                                  <a:ea typeface="Cambria Math" panose="02040503050406030204" pitchFamily="18" charset="0"/>
                                </a:rPr>
                                <m:t>𝑥</m:t>
                              </m:r>
                            </m:sub>
                            <m:sup>
                              <m:r>
                                <a:rPr lang="en-US" b="0" i="1" smtClean="0">
                                  <a:latin typeface="Cambria Math" panose="02040503050406030204" pitchFamily="18" charset="0"/>
                                  <a:ea typeface="Cambria Math" panose="02040503050406030204" pitchFamily="18" charset="0"/>
                                </a:rPr>
                                <m:t>2</m:t>
                              </m:r>
                            </m:sup>
                          </m:sSubSup>
                        </m:den>
                      </m:f>
                    </m:oMath>
                  </m:oMathPara>
                </a14:m>
                <a:endParaRPr lang="en-US" dirty="0" smtClean="0"/>
              </a:p>
              <a:p>
                <a:endParaRPr lang="en-US" dirty="0"/>
              </a:p>
              <a:p>
                <a:r>
                  <a:rPr lang="en-US" i="1" dirty="0" smtClean="0"/>
                  <a:t>Population</a:t>
                </a:r>
              </a:p>
              <a:p>
                <a:pPr marL="201168"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𝑝𝑜𝑝𝑢𝑙𝑎𝑡𝑖𝑜𝑛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𝑥𝑦</m:t>
                              </m:r>
                            </m:sub>
                          </m:sSub>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𝑥</m:t>
                              </m:r>
                            </m:sub>
                          </m:sSub>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den>
                      </m:f>
                    </m:oMath>
                  </m:oMathPara>
                </a14:m>
                <a:endParaRPr lang="en-US" dirty="0" smtClean="0"/>
              </a:p>
              <a:p>
                <a:pPr marL="201168" lvl="1" indent="0">
                  <a:buNone/>
                </a:pPr>
                <a:endParaRPr lang="en-US" dirty="0" smtClean="0"/>
              </a:p>
              <a:p>
                <a:pPr marL="201168" lvl="1" indent="0">
                  <a:buNone/>
                </a:pPr>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𝑠𝑎𝑚𝑝𝑙𝑒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𝑝𝑜𝑝𝑢𝑙𝑎𝑡𝑖𝑜𝑛</m:t>
                        </m:r>
                      </m:sub>
                    </m:sSub>
                  </m:oMath>
                </a14:m>
                <a:r>
                  <a:rPr lang="en-US" dirty="0" smtClean="0"/>
                  <a:t> </a:t>
                </a:r>
              </a:p>
              <a:p>
                <a:pPr marL="201168" lvl="1" indent="0">
                  <a:spcBef>
                    <a:spcPts val="1200"/>
                  </a:spcBef>
                  <a:buNone/>
                </a:pPr>
                <a:r>
                  <a:rPr lang="en-US" dirty="0"/>
                  <a:t>o</a:t>
                </a:r>
                <a:r>
                  <a:rPr lang="en-US" dirty="0" smtClean="0"/>
                  <a:t>nly if</a:t>
                </a:r>
              </a:p>
              <a:p>
                <a:pPr marL="201168" lvl="1"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𝑥</m:t>
                              </m:r>
                            </m:sub>
                          </m:sSub>
                        </m:num>
                        <m:den>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m:t>
                              </m:r>
                            </m:sub>
                            <m:sup>
                              <m:r>
                                <a:rPr lang="en-US" b="0" i="1" smtClean="0">
                                  <a:latin typeface="Cambria Math" panose="02040503050406030204" pitchFamily="18" charset="0"/>
                                </a:rPr>
                                <m:t>2</m:t>
                              </m:r>
                            </m:sup>
                          </m:sSubSup>
                        </m:den>
                      </m:f>
                      <m:r>
                        <a:rPr lang="en-US" b="0" i="1" smtClean="0">
                          <a:latin typeface="Cambria Math" panose="02040503050406030204" pitchFamily="18" charset="0"/>
                        </a:rPr>
                        <m:t>=0</m:t>
                      </m:r>
                    </m:oMath>
                  </m:oMathPara>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blipFill rotWithShape="0">
                <a:blip r:embed="rId3"/>
                <a:stretch>
                  <a:fillRect l="-1645" t="-2273"/>
                </a:stretch>
              </a:blipFill>
            </p:spPr>
            <p:txBody>
              <a:bodyPr/>
              <a:lstStyle/>
              <a:p>
                <a:r>
                  <a:rPr lang="en-US">
                    <a:noFill/>
                  </a:rPr>
                  <a:t> </a:t>
                </a:r>
              </a:p>
            </p:txBody>
          </p:sp>
        </mc:Fallback>
      </mc:AlternateContent>
    </p:spTree>
    <p:extLst>
      <p:ext uri="{BB962C8B-B14F-4D97-AF65-F5344CB8AC3E}">
        <p14:creationId xmlns:p14="http://schemas.microsoft.com/office/powerpoint/2010/main" val="3614480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Instrumental Variables Work</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503918"/>
            <a:ext cx="3703638" cy="2828657"/>
          </a:xfrm>
        </p:spPr>
      </p:pic>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4663440" y="1906566"/>
                <a:ext cx="3703320" cy="4023359"/>
              </a:xfrm>
            </p:spPr>
            <p:txBody>
              <a:bodyPr>
                <a:normAutofit lnSpcReduction="10000"/>
              </a:bodyPr>
              <a:lstStyle/>
              <a:p>
                <a:pPr marL="0" indent="0">
                  <a:spcAft>
                    <a:spcPts val="1800"/>
                  </a:spcAft>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𝑌</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𝑋</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𝜀</m:t>
                      </m:r>
                    </m:oMath>
                  </m:oMathPara>
                </a14:m>
                <a:endParaRPr lang="en-US" sz="1800" b="0" i="1" dirty="0" smtClean="0">
                  <a:latin typeface="Cambria Math" panose="02040503050406030204" pitchFamily="18" charset="0"/>
                  <a:ea typeface="Cambria Math" panose="02040503050406030204" pitchFamily="18" charset="0"/>
                </a:endParaRPr>
              </a:p>
              <a:p>
                <a:pPr marL="0" indent="0">
                  <a:spcAft>
                    <a:spcPts val="1800"/>
                  </a:spcAft>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𝑐𝑜𝑣</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𝑌</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𝐼</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𝑐𝑜𝑣</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ea typeface="Cambria Math" panose="02040503050406030204" pitchFamily="18" charset="0"/>
                            </a:rPr>
                            <m:t>0</m:t>
                          </m:r>
                        </m:sub>
                      </m:sSub>
                      <m:r>
                        <a:rPr lang="en-US" sz="1800" b="0" i="1" smtClean="0">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𝛽</m:t>
                          </m:r>
                        </m:e>
                        <m:sub>
                          <m:r>
                            <a:rPr lang="en-US" sz="1800" i="1">
                              <a:latin typeface="Cambria Math" panose="02040503050406030204" pitchFamily="18" charset="0"/>
                            </a:rPr>
                            <m:t>1</m:t>
                          </m:r>
                        </m:sub>
                      </m:sSub>
                      <m:r>
                        <a:rPr lang="en-US" sz="1800" i="1">
                          <a:latin typeface="Cambria Math" panose="02040503050406030204" pitchFamily="18" charset="0"/>
                        </a:rPr>
                        <m:t>𝑋</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𝜀</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𝐼</m:t>
                      </m:r>
                      <m:r>
                        <a:rPr lang="en-US" sz="1800" b="0" i="1" smtClean="0">
                          <a:latin typeface="Cambria Math" panose="02040503050406030204" pitchFamily="18" charset="0"/>
                          <a:ea typeface="Cambria Math" panose="02040503050406030204" pitchFamily="18" charset="0"/>
                        </a:rPr>
                        <m:t>]</m:t>
                      </m:r>
                    </m:oMath>
                  </m:oMathPara>
                </a14:m>
                <a:endParaRPr lang="en-US" sz="1800" i="1" dirty="0">
                  <a:latin typeface="Cambria Math" panose="02040503050406030204" pitchFamily="18" charset="0"/>
                  <a:ea typeface="Cambria Math" panose="02040503050406030204" pitchFamily="18" charset="0"/>
                </a:endParaRPr>
              </a:p>
              <a:p>
                <a:pPr marL="0" indent="0">
                  <a:spcAft>
                    <a:spcPts val="1800"/>
                  </a:spcAft>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𝑐𝑜𝑣</m:t>
                      </m:r>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𝑌</m:t>
                          </m:r>
                          <m:r>
                            <a:rPr lang="en-US" sz="1800" b="0" i="1" smtClean="0">
                              <a:latin typeface="Cambria Math" panose="02040503050406030204" pitchFamily="18" charset="0"/>
                            </a:rPr>
                            <m:t>,</m:t>
                          </m:r>
                          <m:r>
                            <a:rPr lang="en-US" sz="1800" b="0" i="1" smtClean="0">
                              <a:latin typeface="Cambria Math" panose="02040503050406030204" pitchFamily="18" charset="0"/>
                            </a:rPr>
                            <m:t>𝐼</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1</m:t>
                          </m:r>
                        </m:sub>
                      </m:sSub>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𝑐𝑜𝑣</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𝑋</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𝐼</m:t>
                              </m:r>
                            </m:e>
                          </m:d>
                        </m:e>
                      </m:d>
                      <m:r>
                        <a:rPr lang="en-US" sz="1800" b="0" i="0" smtClean="0">
                          <a:latin typeface="Cambria Math" panose="02040503050406030204" pitchFamily="18" charset="0"/>
                          <a:ea typeface="Cambria Math" panose="02040503050406030204" pitchFamily="18" charset="0"/>
                        </a:rPr>
                        <m:t>+</m:t>
                      </m:r>
                      <m:r>
                        <m:rPr>
                          <m:sty m:val="p"/>
                        </m:rPr>
                        <a:rPr lang="en-US" sz="1800" b="0" i="0" smtClean="0">
                          <a:latin typeface="Cambria Math" panose="02040503050406030204" pitchFamily="18" charset="0"/>
                          <a:ea typeface="Cambria Math" panose="02040503050406030204" pitchFamily="18" charset="0"/>
                        </a:rPr>
                        <m:t>cov</m:t>
                      </m:r>
                      <m:r>
                        <a:rPr lang="en-US" sz="1800" b="0" i="0" smtClean="0">
                          <a:latin typeface="Cambria Math" panose="02040503050406030204" pitchFamily="18" charset="0"/>
                          <a:ea typeface="Cambria Math" panose="02040503050406030204" pitchFamily="18" charset="0"/>
                        </a:rPr>
                        <m:t>[</m:t>
                      </m:r>
                      <m:r>
                        <m:rPr>
                          <m:sty m:val="p"/>
                        </m:rPr>
                        <a:rPr lang="el-GR" sz="1800" b="0" i="1" smtClean="0">
                          <a:latin typeface="Cambria Math" panose="02040503050406030204" pitchFamily="18" charset="0"/>
                          <a:ea typeface="Cambria Math" panose="02040503050406030204" pitchFamily="18" charset="0"/>
                        </a:rPr>
                        <m:t>ε</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𝐼</m:t>
                      </m:r>
                      <m:r>
                        <a:rPr lang="en-US" sz="1800" b="0" i="1" smtClean="0">
                          <a:latin typeface="Cambria Math" panose="02040503050406030204" pitchFamily="18" charset="0"/>
                          <a:ea typeface="Cambria Math" panose="02040503050406030204" pitchFamily="18" charset="0"/>
                        </a:rPr>
                        <m:t>]</m:t>
                      </m:r>
                    </m:oMath>
                  </m:oMathPara>
                </a14:m>
                <a:endParaRPr lang="en-US" sz="1800" dirty="0" smtClean="0"/>
              </a:p>
              <a:p>
                <a:pPr marL="0" indent="0">
                  <a:spcAft>
                    <a:spcPts val="1800"/>
                  </a:spcAft>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𝑌𝐼</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1</m:t>
                          </m:r>
                        </m:sub>
                      </m:s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𝑋𝐼</m:t>
                          </m:r>
                        </m:sub>
                      </m:sSub>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𝜀</m:t>
                          </m:r>
                          <m:r>
                            <a:rPr lang="en-US" sz="1800" b="0" i="1" smtClean="0">
                              <a:latin typeface="Cambria Math" panose="02040503050406030204" pitchFamily="18" charset="0"/>
                              <a:ea typeface="Cambria Math" panose="02040503050406030204" pitchFamily="18" charset="0"/>
                            </a:rPr>
                            <m:t>𝐼</m:t>
                          </m:r>
                        </m:sub>
                      </m:sSub>
                    </m:oMath>
                  </m:oMathPara>
                </a14:m>
                <a:endParaRPr lang="en-US" sz="1800" dirty="0" smtClean="0"/>
              </a:p>
              <a:p>
                <a:pPr marL="0" indent="0">
                  <a:spcBef>
                    <a:spcPts val="1800"/>
                  </a:spcBef>
                  <a:spcAft>
                    <a:spcPts val="1800"/>
                  </a:spcAft>
                  <a:buNone/>
                </a:pPr>
                <a:r>
                  <a:rPr lang="en-US" sz="1800" dirty="0" smtClean="0"/>
                  <a:t>Divide by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𝑋𝐼</m:t>
                        </m:r>
                      </m:sub>
                    </m:sSub>
                  </m:oMath>
                </a14:m>
                <a:endParaRPr lang="en-US" sz="1800" dirty="0" smtClean="0"/>
              </a:p>
              <a:p>
                <a:pPr marL="0" indent="0">
                  <a:spcAft>
                    <a:spcPts val="1800"/>
                  </a:spcAft>
                  <a:buNone/>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𝑌𝐼</m:t>
                                  </m:r>
                                </m:sub>
                              </m:sSub>
                            </m:num>
                            <m:den>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𝑋𝐼</m:t>
                                  </m:r>
                                </m:sub>
                              </m:sSub>
                            </m:den>
                          </m:f>
                        </m:e>
                      </m:d>
                      <m:r>
                        <a:rPr lang="en-US" sz="1800" b="0" i="0"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𝛽</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𝜀</m:t>
                                  </m:r>
                                  <m:r>
                                    <a:rPr lang="en-US" sz="1800" b="0" i="1" smtClean="0">
                                      <a:latin typeface="Cambria Math" panose="02040503050406030204" pitchFamily="18" charset="0"/>
                                      <a:ea typeface="Cambria Math" panose="02040503050406030204" pitchFamily="18" charset="0"/>
                                    </a:rPr>
                                    <m:t>𝐼</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rPr>
                                    <m:t>𝑋𝐼</m:t>
                                  </m:r>
                                </m:sub>
                              </m:sSub>
                            </m:den>
                          </m:f>
                        </m:e>
                      </m:d>
                    </m:oMath>
                  </m:oMathPara>
                </a14:m>
                <a:endParaRPr lang="en-US" sz="1800" dirty="0" smtClean="0"/>
              </a:p>
              <a:p>
                <a:pPr marL="0" indent="0">
                  <a:spcAft>
                    <a:spcPts val="1800"/>
                  </a:spcAft>
                  <a:buNone/>
                </a:pPr>
                <a:r>
                  <a:rPr lang="en-US" sz="1800" dirty="0" smtClean="0"/>
                  <a:t>	</a:t>
                </a:r>
                <a14:m>
                  <m:oMath xmlns:m="http://schemas.openxmlformats.org/officeDocument/2006/math">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rPr>
                                  <m:t>𝑌𝐼</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𝜎</m:t>
                                </m:r>
                              </m:e>
                              <m:sub>
                                <m:r>
                                  <a:rPr lang="en-US" sz="1800" i="1">
                                    <a:latin typeface="Cambria Math" panose="02040503050406030204" pitchFamily="18" charset="0"/>
                                  </a:rPr>
                                  <m:t>𝑋𝐼</m:t>
                                </m:r>
                              </m:sub>
                            </m:sSub>
                          </m:den>
                        </m:f>
                      </m:e>
                    </m:d>
                    <m:r>
                      <a:rPr lang="en-US" sz="180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𝛽</m:t>
                        </m:r>
                      </m:e>
                      <m:sub>
                        <m:r>
                          <a:rPr lang="en-US" sz="1800" i="1">
                            <a:latin typeface="Cambria Math" panose="02040503050406030204" pitchFamily="18" charset="0"/>
                          </a:rPr>
                          <m:t>1</m:t>
                        </m:r>
                      </m:sub>
                    </m:sSub>
                  </m:oMath>
                </a14:m>
                <a:r>
                  <a:rPr lang="en-US" sz="1800" dirty="0" smtClean="0"/>
                  <a:t>  </a:t>
                </a:r>
                <a:r>
                  <a:rPr lang="en-US" sz="1800" i="1" dirty="0" smtClean="0"/>
                  <a:t>if</a:t>
                </a:r>
                <a:r>
                  <a:rPr lang="en-US" sz="1800" dirty="0" smtClean="0"/>
                  <a:t>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𝜎</m:t>
                        </m:r>
                      </m:e>
                      <m:sub>
                        <m:r>
                          <a:rPr lang="en-US" sz="1800" i="1" smtClean="0">
                            <a:latin typeface="Cambria Math" panose="02040503050406030204" pitchFamily="18" charset="0"/>
                            <a:ea typeface="Cambria Math" panose="02040503050406030204" pitchFamily="18" charset="0"/>
                          </a:rPr>
                          <m:t>𝜀</m:t>
                        </m:r>
                        <m:r>
                          <a:rPr lang="en-US" sz="1800" b="0" i="1" smtClean="0">
                            <a:latin typeface="Cambria Math" panose="02040503050406030204" pitchFamily="18" charset="0"/>
                            <a:ea typeface="Cambria Math" panose="02040503050406030204" pitchFamily="18" charset="0"/>
                          </a:rPr>
                          <m:t>𝐼</m:t>
                        </m:r>
                      </m:sub>
                    </m:sSub>
                    <m:r>
                      <a:rPr lang="en-US" sz="1800" b="0" i="1" smtClean="0">
                        <a:latin typeface="Cambria Math" panose="02040503050406030204" pitchFamily="18" charset="0"/>
                      </a:rPr>
                      <m:t>=0</m:t>
                    </m:r>
                  </m:oMath>
                </a14:m>
                <a:endParaRPr lang="en-US" sz="18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4663440" y="1906566"/>
                <a:ext cx="3703320" cy="4023359"/>
              </a:xfrm>
              <a:blipFill rotWithShape="0">
                <a:blip r:embed="rId3"/>
                <a:stretch>
                  <a:fillRect l="-3783"/>
                </a:stretch>
              </a:blipFill>
            </p:spPr>
            <p:txBody>
              <a:bodyPr/>
              <a:lstStyle/>
              <a:p>
                <a:r>
                  <a:rPr lang="en-US">
                    <a:noFill/>
                  </a:rPr>
                  <a:t> </a:t>
                </a:r>
              </a:p>
            </p:txBody>
          </p:sp>
        </mc:Fallback>
      </mc:AlternateContent>
    </p:spTree>
    <p:extLst>
      <p:ext uri="{BB962C8B-B14F-4D97-AF65-F5344CB8AC3E}">
        <p14:creationId xmlns:p14="http://schemas.microsoft.com/office/powerpoint/2010/main" val="3942525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an Instrument (I)</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2503918"/>
            <a:ext cx="3703638" cy="2760291"/>
          </a:xfrm>
        </p:spPr>
      </p:pic>
      <p:sp>
        <p:nvSpPr>
          <p:cNvPr id="4" name="Content Placeholder 3"/>
          <p:cNvSpPr>
            <a:spLocks noGrp="1"/>
          </p:cNvSpPr>
          <p:nvPr>
            <p:ph sz="half" idx="2"/>
          </p:nvPr>
        </p:nvSpPr>
        <p:spPr/>
        <p:txBody>
          <a:bodyPr/>
          <a:lstStyle/>
          <a:p>
            <a:pPr>
              <a:buFont typeface="Wingdings" panose="05000000000000000000" pitchFamily="2" charset="2"/>
              <a:buChar char="Ø"/>
            </a:pPr>
            <a:r>
              <a:rPr lang="en-US" dirty="0" smtClean="0"/>
              <a:t>The instrument (I) must be </a:t>
            </a:r>
            <a:r>
              <a:rPr lang="en-US" i="1" dirty="0" smtClean="0"/>
              <a:t>strongly</a:t>
            </a:r>
            <a:r>
              <a:rPr lang="en-US" dirty="0" smtClean="0"/>
              <a:t> related to (correlated with) the explanatory variable (X).</a:t>
            </a:r>
          </a:p>
          <a:p>
            <a:pPr>
              <a:buFont typeface="Wingdings" panose="05000000000000000000" pitchFamily="2" charset="2"/>
              <a:buChar char="Ø"/>
            </a:pPr>
            <a:r>
              <a:rPr lang="en-US" dirty="0" smtClean="0"/>
              <a:t>The instrument (I) must be unrelated to (not correlated with) the error term (</a:t>
            </a:r>
            <a:r>
              <a:rPr lang="el-GR" dirty="0" smtClean="0"/>
              <a:t>ε</a:t>
            </a:r>
            <a:r>
              <a:rPr lang="en-US" dirty="0" smtClean="0"/>
              <a:t>).</a:t>
            </a:r>
          </a:p>
          <a:p>
            <a:pPr marL="0" indent="0">
              <a:buNone/>
            </a:pPr>
            <a:r>
              <a:rPr lang="en-US" i="1" dirty="0" smtClean="0"/>
              <a:t>     Alternatively</a:t>
            </a:r>
          </a:p>
          <a:p>
            <a:pPr>
              <a:buFont typeface="Wingdings" panose="05000000000000000000" pitchFamily="2" charset="2"/>
              <a:buChar char="Ø"/>
            </a:pPr>
            <a:r>
              <a:rPr lang="en-US" dirty="0" smtClean="0"/>
              <a:t>The instrument (I) must be related to the outcome variable (Y) only through the explanatory variable (X).</a:t>
            </a:r>
            <a:endParaRPr lang="en-US" dirty="0"/>
          </a:p>
        </p:txBody>
      </p:sp>
    </p:spTree>
    <p:extLst>
      <p:ext uri="{BB962C8B-B14F-4D97-AF65-F5344CB8AC3E}">
        <p14:creationId xmlns:p14="http://schemas.microsoft.com/office/powerpoint/2010/main" val="388308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a:spcAft>
                <a:spcPts val="1200"/>
              </a:spcAft>
              <a:buFont typeface="Wingdings" panose="05000000000000000000" pitchFamily="2" charset="2"/>
              <a:buChar char="Ø"/>
            </a:pPr>
            <a:r>
              <a:rPr lang="en-US" sz="3600" dirty="0" smtClean="0"/>
              <a:t>Who are you?</a:t>
            </a:r>
          </a:p>
          <a:p>
            <a:pPr>
              <a:spcAft>
                <a:spcPts val="1200"/>
              </a:spcAft>
              <a:buFont typeface="Wingdings" panose="05000000000000000000" pitchFamily="2" charset="2"/>
              <a:buChar char="Ø"/>
            </a:pPr>
            <a:r>
              <a:rPr lang="en-US" sz="3600" dirty="0" smtClean="0"/>
              <a:t>What do you do?</a:t>
            </a:r>
          </a:p>
          <a:p>
            <a:pPr>
              <a:spcAft>
                <a:spcPts val="1200"/>
              </a:spcAft>
              <a:buFont typeface="Wingdings" panose="05000000000000000000" pitchFamily="2" charset="2"/>
              <a:buChar char="Ø"/>
            </a:pPr>
            <a:r>
              <a:rPr lang="en-US" sz="3600" dirty="0" smtClean="0"/>
              <a:t>Why are you here?</a:t>
            </a:r>
          </a:p>
          <a:p>
            <a:pPr>
              <a:spcAft>
                <a:spcPts val="1200"/>
              </a:spcAft>
              <a:buFont typeface="Wingdings" panose="05000000000000000000" pitchFamily="2" charset="2"/>
              <a:buChar char="Ø"/>
            </a:pPr>
            <a:r>
              <a:rPr lang="en-US" sz="3600" dirty="0" smtClean="0"/>
              <a:t>What is your background/experience?</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79107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Stata Interlude 2</a:t>
            </a:r>
            <a:endParaRPr lang="en-US" dirty="0"/>
          </a:p>
        </p:txBody>
      </p:sp>
      <p:sp>
        <p:nvSpPr>
          <p:cNvPr id="6" name="Text Placeholder 5"/>
          <p:cNvSpPr>
            <a:spLocks noGrp="1"/>
          </p:cNvSpPr>
          <p:nvPr>
            <p:ph type="body" idx="1"/>
          </p:nvPr>
        </p:nvSpPr>
        <p:spPr/>
        <p:txBody>
          <a:bodyPr/>
          <a:lstStyle/>
          <a:p>
            <a:r>
              <a:rPr lang="en-US" dirty="0" smtClean="0"/>
              <a:t>Dee’s (2004) study of the effects of attending college on civic engagement (registering to vote).</a:t>
            </a:r>
            <a:endParaRPr lang="en-US" dirty="0"/>
          </a:p>
        </p:txBody>
      </p:sp>
    </p:spTree>
    <p:extLst>
      <p:ext uri="{BB962C8B-B14F-4D97-AF65-F5344CB8AC3E}">
        <p14:creationId xmlns:p14="http://schemas.microsoft.com/office/powerpoint/2010/main" val="1528170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0576" y="374217"/>
            <a:ext cx="7545937" cy="5016758"/>
          </a:xfrm>
          <a:prstGeom prst="rect">
            <a:avLst/>
          </a:prstGeom>
        </p:spPr>
        <p:txBody>
          <a:bodyPr wrap="square">
            <a:spAutoFit/>
          </a:bodyPr>
          <a:lstStyle/>
          <a:p>
            <a:r>
              <a:rPr lang="en-US" sz="1000" dirty="0">
                <a:latin typeface="Courier New" panose="02070309020205020404" pitchFamily="49" charset="0"/>
                <a:ea typeface="Calibri" panose="020F0502020204030204" pitchFamily="34" charset="0"/>
                <a:cs typeface="Courier New" panose="02070309020205020404" pitchFamily="49" charset="0"/>
              </a:rPr>
              <a:t>First-stage regressions</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a:t>
            </a:r>
          </a:p>
          <a:p>
            <a:r>
              <a:rPr lang="en-US" sz="1000" dirty="0">
                <a:latin typeface="Courier New" panose="02070309020205020404" pitchFamily="49" charset="0"/>
                <a:ea typeface="Calibri" panose="020F0502020204030204" pitchFamily="34" charset="0"/>
                <a:cs typeface="Courier New" panose="02070309020205020404" pitchFamily="49" charset="0"/>
              </a:rPr>
              <a:t>                                                  Number of </a:t>
            </a:r>
            <a:r>
              <a:rPr lang="en-US" sz="1000" dirty="0" err="1">
                <a:latin typeface="Courier New" panose="02070309020205020404" pitchFamily="49" charset="0"/>
                <a:ea typeface="Calibri" panose="020F0502020204030204" pitchFamily="34" charset="0"/>
                <a:cs typeface="Courier New" panose="02070309020205020404" pitchFamily="49" charset="0"/>
              </a:rPr>
              <a:t>obs</a:t>
            </a:r>
            <a:r>
              <a:rPr lang="en-US" sz="1000" dirty="0">
                <a:latin typeface="Courier New" panose="02070309020205020404" pitchFamily="49" charset="0"/>
                <a:ea typeface="Calibri" panose="020F0502020204030204" pitchFamily="34" charset="0"/>
                <a:cs typeface="Courier New" panose="02070309020205020404" pitchFamily="49" charset="0"/>
              </a:rPr>
              <a:t>   =       9227</a:t>
            </a:r>
          </a:p>
          <a:p>
            <a:r>
              <a:rPr lang="en-US" sz="1000" dirty="0">
                <a:latin typeface="Courier New" panose="02070309020205020404" pitchFamily="49" charset="0"/>
                <a:ea typeface="Calibri" panose="020F0502020204030204" pitchFamily="34" charset="0"/>
                <a:cs typeface="Courier New" panose="02070309020205020404" pitchFamily="49" charset="0"/>
              </a:rPr>
              <a:t>                                                  F(   1,   9225) =     115.86</a:t>
            </a:r>
          </a:p>
          <a:p>
            <a:r>
              <a:rPr lang="en-US" sz="1000" dirty="0">
                <a:latin typeface="Courier New" panose="02070309020205020404" pitchFamily="49" charset="0"/>
                <a:ea typeface="Calibri" panose="020F0502020204030204" pitchFamily="34" charset="0"/>
                <a:cs typeface="Courier New" panose="02070309020205020404" pitchFamily="49" charset="0"/>
              </a:rPr>
              <a:t>                                                  </a:t>
            </a:r>
            <a:r>
              <a:rPr lang="en-US" sz="1000" dirty="0" err="1">
                <a:latin typeface="Courier New" panose="02070309020205020404" pitchFamily="49" charset="0"/>
                <a:ea typeface="Calibri" panose="020F0502020204030204" pitchFamily="34" charset="0"/>
                <a:cs typeface="Courier New" panose="02070309020205020404" pitchFamily="49" charset="0"/>
              </a:rPr>
              <a:t>Prob</a:t>
            </a:r>
            <a:r>
              <a:rPr lang="en-US" sz="1000" dirty="0">
                <a:latin typeface="Courier New" panose="02070309020205020404" pitchFamily="49" charset="0"/>
                <a:ea typeface="Calibri" panose="020F0502020204030204" pitchFamily="34" charset="0"/>
                <a:cs typeface="Courier New" panose="02070309020205020404" pitchFamily="49" charset="0"/>
              </a:rPr>
              <a:t> &gt; F        =     0.0000</a:t>
            </a:r>
          </a:p>
          <a:p>
            <a:r>
              <a:rPr lang="en-US" sz="1000" dirty="0">
                <a:latin typeface="Courier New" panose="02070309020205020404" pitchFamily="49" charset="0"/>
                <a:ea typeface="Calibri" panose="020F0502020204030204" pitchFamily="34" charset="0"/>
                <a:cs typeface="Courier New" panose="02070309020205020404" pitchFamily="49" charset="0"/>
              </a:rPr>
              <a:t>                                                  R-squared       =     0.0124</a:t>
            </a:r>
          </a:p>
          <a:p>
            <a:r>
              <a:rPr lang="en-US" sz="1000" dirty="0">
                <a:latin typeface="Courier New" panose="02070309020205020404" pitchFamily="49" charset="0"/>
                <a:ea typeface="Calibri" panose="020F0502020204030204" pitchFamily="34" charset="0"/>
                <a:cs typeface="Courier New" panose="02070309020205020404" pitchFamily="49" charset="0"/>
              </a:rPr>
              <a:t>                                                  </a:t>
            </a:r>
            <a:r>
              <a:rPr lang="en-US" sz="1000" dirty="0" err="1">
                <a:latin typeface="Courier New" panose="02070309020205020404" pitchFamily="49" charset="0"/>
                <a:ea typeface="Calibri" panose="020F0502020204030204" pitchFamily="34" charset="0"/>
                <a:cs typeface="Courier New" panose="02070309020205020404" pitchFamily="49" charset="0"/>
              </a:rPr>
              <a:t>Adj</a:t>
            </a:r>
            <a:r>
              <a:rPr lang="en-US" sz="1000" dirty="0">
                <a:latin typeface="Courier New" panose="02070309020205020404" pitchFamily="49" charset="0"/>
                <a:ea typeface="Calibri" panose="020F0502020204030204" pitchFamily="34" charset="0"/>
                <a:cs typeface="Courier New" panose="02070309020205020404" pitchFamily="49" charset="0"/>
              </a:rPr>
              <a:t> R-squared   =     0.0123</a:t>
            </a:r>
          </a:p>
          <a:p>
            <a:r>
              <a:rPr lang="en-US" sz="1000" dirty="0">
                <a:latin typeface="Courier New" panose="02070309020205020404" pitchFamily="49" charset="0"/>
                <a:ea typeface="Calibri" panose="020F0502020204030204" pitchFamily="34" charset="0"/>
                <a:cs typeface="Courier New" panose="02070309020205020404" pitchFamily="49" charset="0"/>
              </a:rPr>
              <a:t>                                                  Root MSE        =     0.4947</a:t>
            </a:r>
          </a:p>
          <a:p>
            <a:r>
              <a:rPr lang="en-US" sz="1000" dirty="0">
                <a:latin typeface="Courier New" panose="02070309020205020404" pitchFamily="49" charset="0"/>
                <a:ea typeface="Calibri" panose="020F0502020204030204" pitchFamily="34" charset="0"/>
                <a:cs typeface="Courier New" panose="02070309020205020404" pitchFamily="49" charset="0"/>
              </a:rPr>
              <a:t> </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college |      </a:t>
            </a:r>
            <a:r>
              <a:rPr lang="en-US" sz="1000" dirty="0" err="1">
                <a:latin typeface="Courier New" panose="02070309020205020404" pitchFamily="49" charset="0"/>
                <a:ea typeface="Calibri" panose="020F0502020204030204" pitchFamily="34" charset="0"/>
                <a:cs typeface="Courier New" panose="02070309020205020404" pitchFamily="49" charset="0"/>
              </a:rPr>
              <a:t>Coef</a:t>
            </a:r>
            <a:r>
              <a:rPr lang="en-US" sz="1000" dirty="0">
                <a:latin typeface="Courier New" panose="02070309020205020404" pitchFamily="49" charset="0"/>
                <a:ea typeface="Calibri" panose="020F0502020204030204" pitchFamily="34" charset="0"/>
                <a:cs typeface="Courier New" panose="02070309020205020404" pitchFamily="49" charset="0"/>
              </a:rPr>
              <a:t>.   Std. Err.      t    P&gt;|t|     [95% Conf. Interval]</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distance |   -.006371   .0005919   -10.76   0.000    -.0075312   -.0052108</a:t>
            </a:r>
          </a:p>
          <a:p>
            <a:r>
              <a:rPr lang="en-US" sz="1000" dirty="0">
                <a:latin typeface="Courier New" panose="02070309020205020404" pitchFamily="49" charset="0"/>
                <a:ea typeface="Calibri" panose="020F0502020204030204" pitchFamily="34" charset="0"/>
                <a:cs typeface="Courier New" panose="02070309020205020404" pitchFamily="49" charset="0"/>
              </a:rPr>
              <a:t>       _cons |   .6091178   .0077287    78.81   0.000     .5939678    .6242678</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a:t>
            </a:r>
          </a:p>
          <a:p>
            <a:r>
              <a:rPr lang="en-US" sz="1000" dirty="0">
                <a:latin typeface="Courier New" panose="02070309020205020404" pitchFamily="49" charset="0"/>
                <a:ea typeface="Calibri" panose="020F0502020204030204" pitchFamily="34" charset="0"/>
                <a:cs typeface="Courier New" panose="02070309020205020404" pitchFamily="49" charset="0"/>
              </a:rPr>
              <a:t> </a:t>
            </a:r>
          </a:p>
          <a:p>
            <a:r>
              <a:rPr lang="en-US" sz="1000" dirty="0">
                <a:latin typeface="Courier New" panose="02070309020205020404" pitchFamily="49" charset="0"/>
                <a:ea typeface="Calibri" panose="020F0502020204030204" pitchFamily="34" charset="0"/>
                <a:cs typeface="Courier New" panose="02070309020205020404" pitchFamily="49" charset="0"/>
              </a:rPr>
              <a:t>Instrumental variables (2SLS) regression               Number of </a:t>
            </a:r>
            <a:r>
              <a:rPr lang="en-US" sz="1000" dirty="0" err="1">
                <a:latin typeface="Courier New" panose="02070309020205020404" pitchFamily="49" charset="0"/>
                <a:ea typeface="Calibri" panose="020F0502020204030204" pitchFamily="34" charset="0"/>
                <a:cs typeface="Courier New" panose="02070309020205020404" pitchFamily="49" charset="0"/>
              </a:rPr>
              <a:t>obs</a:t>
            </a:r>
            <a:r>
              <a:rPr lang="en-US" sz="1000" dirty="0">
                <a:latin typeface="Courier New" panose="02070309020205020404" pitchFamily="49" charset="0"/>
                <a:ea typeface="Calibri" panose="020F0502020204030204" pitchFamily="34" charset="0"/>
                <a:cs typeface="Courier New" panose="02070309020205020404" pitchFamily="49" charset="0"/>
              </a:rPr>
              <a:t> =    9227</a:t>
            </a:r>
          </a:p>
          <a:p>
            <a:r>
              <a:rPr lang="en-US" sz="1000" dirty="0">
                <a:latin typeface="Courier New" panose="02070309020205020404" pitchFamily="49" charset="0"/>
                <a:ea typeface="Calibri" panose="020F0502020204030204" pitchFamily="34" charset="0"/>
                <a:cs typeface="Courier New" panose="02070309020205020404" pitchFamily="49" charset="0"/>
              </a:rPr>
              <a:t>                                                       Wald chi2(1)  =   10.57</a:t>
            </a:r>
          </a:p>
          <a:p>
            <a:r>
              <a:rPr lang="en-US" sz="1000" dirty="0">
                <a:latin typeface="Courier New" panose="02070309020205020404" pitchFamily="49" charset="0"/>
                <a:ea typeface="Calibri" panose="020F0502020204030204" pitchFamily="34" charset="0"/>
                <a:cs typeface="Courier New" panose="02070309020205020404" pitchFamily="49" charset="0"/>
              </a:rPr>
              <a:t>                                                       </a:t>
            </a:r>
            <a:r>
              <a:rPr lang="en-US" sz="1000" dirty="0" err="1">
                <a:latin typeface="Courier New" panose="02070309020205020404" pitchFamily="49" charset="0"/>
                <a:ea typeface="Calibri" panose="020F0502020204030204" pitchFamily="34" charset="0"/>
                <a:cs typeface="Courier New" panose="02070309020205020404" pitchFamily="49" charset="0"/>
              </a:rPr>
              <a:t>Prob</a:t>
            </a:r>
            <a:r>
              <a:rPr lang="en-US" sz="1000" dirty="0">
                <a:latin typeface="Courier New" panose="02070309020205020404" pitchFamily="49" charset="0"/>
                <a:ea typeface="Calibri" panose="020F0502020204030204" pitchFamily="34" charset="0"/>
                <a:cs typeface="Courier New" panose="02070309020205020404" pitchFamily="49" charset="0"/>
              </a:rPr>
              <a:t> &gt; chi2   =  0.0011</a:t>
            </a:r>
          </a:p>
          <a:p>
            <a:r>
              <a:rPr lang="en-US" sz="1000" dirty="0">
                <a:latin typeface="Courier New" panose="02070309020205020404" pitchFamily="49" charset="0"/>
                <a:ea typeface="Calibri" panose="020F0502020204030204" pitchFamily="34" charset="0"/>
                <a:cs typeface="Courier New" panose="02070309020205020404" pitchFamily="49" charset="0"/>
              </a:rPr>
              <a:t>                                                       R-squared     =  0.0223</a:t>
            </a:r>
          </a:p>
          <a:p>
            <a:r>
              <a:rPr lang="en-US" sz="1000" dirty="0">
                <a:latin typeface="Courier New" panose="02070309020205020404" pitchFamily="49" charset="0"/>
                <a:ea typeface="Calibri" panose="020F0502020204030204" pitchFamily="34" charset="0"/>
                <a:cs typeface="Courier New" panose="02070309020205020404" pitchFamily="49" charset="0"/>
              </a:rPr>
              <a:t>                                                       Root MSE      =  .46462</a:t>
            </a:r>
          </a:p>
          <a:p>
            <a:r>
              <a:rPr lang="en-US" sz="1000" dirty="0">
                <a:latin typeface="Courier New" panose="02070309020205020404" pitchFamily="49" charset="0"/>
                <a:ea typeface="Calibri" panose="020F0502020204030204" pitchFamily="34" charset="0"/>
                <a:cs typeface="Courier New" panose="02070309020205020404" pitchFamily="49" charset="0"/>
              </a:rPr>
              <a:t> </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register |      </a:t>
            </a:r>
            <a:r>
              <a:rPr lang="en-US" sz="1000" dirty="0" err="1">
                <a:latin typeface="Courier New" panose="02070309020205020404" pitchFamily="49" charset="0"/>
                <a:ea typeface="Calibri" panose="020F0502020204030204" pitchFamily="34" charset="0"/>
                <a:cs typeface="Courier New" panose="02070309020205020404" pitchFamily="49" charset="0"/>
              </a:rPr>
              <a:t>Coef</a:t>
            </a:r>
            <a:r>
              <a:rPr lang="en-US" sz="1000" dirty="0">
                <a:latin typeface="Courier New" panose="02070309020205020404" pitchFamily="49" charset="0"/>
                <a:ea typeface="Calibri" panose="020F0502020204030204" pitchFamily="34" charset="0"/>
                <a:cs typeface="Courier New" panose="02070309020205020404" pitchFamily="49" charset="0"/>
              </a:rPr>
              <a:t>.   Std. Err.      z    P&gt;|z|     [95% Conf. Interval]</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     college |   .2836913   .0872481     3.25   0.001     .1126882    .4546944</a:t>
            </a:r>
          </a:p>
          <a:p>
            <a:r>
              <a:rPr lang="en-US" sz="1000" dirty="0">
                <a:latin typeface="Courier New" panose="02070309020205020404" pitchFamily="49" charset="0"/>
                <a:ea typeface="Calibri" panose="020F0502020204030204" pitchFamily="34" charset="0"/>
                <a:cs typeface="Courier New" panose="02070309020205020404" pitchFamily="49" charset="0"/>
              </a:rPr>
              <a:t>       _cons |   .5156526    .047977    10.75   0.000     .4216194    .6096858</a:t>
            </a:r>
          </a:p>
          <a:p>
            <a:r>
              <a:rPr lang="en-US" sz="1000" dirty="0">
                <a:latin typeface="Courier New" panose="02070309020205020404" pitchFamily="49" charset="0"/>
                <a:ea typeface="Calibri" panose="020F0502020204030204" pitchFamily="34" charset="0"/>
                <a:cs typeface="Courier New" panose="02070309020205020404" pitchFamily="49" charset="0"/>
              </a:rPr>
              <a:t>------------------------------------------------------------------------------</a:t>
            </a:r>
          </a:p>
          <a:p>
            <a:r>
              <a:rPr lang="en-US" sz="1000" dirty="0">
                <a:latin typeface="Courier New" panose="02070309020205020404" pitchFamily="49" charset="0"/>
                <a:ea typeface="Calibri" panose="020F0502020204030204" pitchFamily="34" charset="0"/>
                <a:cs typeface="Courier New" panose="02070309020205020404" pitchFamily="49" charset="0"/>
              </a:rPr>
              <a:t>Instrumented:  college</a:t>
            </a:r>
          </a:p>
          <a:p>
            <a:r>
              <a:rPr lang="en-US" sz="1000" dirty="0">
                <a:latin typeface="Courier New" panose="02070309020205020404" pitchFamily="49" charset="0"/>
                <a:ea typeface="Calibri" panose="020F0502020204030204" pitchFamily="34" charset="0"/>
                <a:cs typeface="Courier New" panose="02070309020205020404" pitchFamily="49" charset="0"/>
              </a:rPr>
              <a:t>Instruments:   distance</a:t>
            </a:r>
            <a:endParaRPr lang="en-US" sz="1000" dirty="0">
              <a:effectLst/>
              <a:latin typeface="Courier New" panose="02070309020205020404" pitchFamily="49" charset="0"/>
              <a:ea typeface="Calibri" panose="020F0502020204030204" pitchFamily="34" charset="0"/>
              <a:cs typeface="Courier New" panose="02070309020205020404" pitchFamily="49" charset="0"/>
            </a:endParaRPr>
          </a:p>
        </p:txBody>
      </p:sp>
      <p:sp>
        <p:nvSpPr>
          <p:cNvPr id="5" name="TextBox 4"/>
          <p:cNvSpPr txBox="1"/>
          <p:nvPr/>
        </p:nvSpPr>
        <p:spPr>
          <a:xfrm>
            <a:off x="905854" y="5682953"/>
            <a:ext cx="7400659" cy="369332"/>
          </a:xfrm>
          <a:prstGeom prst="rect">
            <a:avLst/>
          </a:prstGeom>
          <a:noFill/>
        </p:spPr>
        <p:txBody>
          <a:bodyPr wrap="square" rtlCol="0">
            <a:spAutoFit/>
          </a:bodyPr>
          <a:lstStyle/>
          <a:p>
            <a:r>
              <a:rPr lang="en-US" dirty="0" err="1"/>
              <a:t>c</a:t>
            </a:r>
            <a:r>
              <a:rPr lang="en-US" dirty="0" err="1" smtClean="0"/>
              <a:t>ov</a:t>
            </a:r>
            <a:r>
              <a:rPr lang="en-US" dirty="0" smtClean="0"/>
              <a:t>[Y,I] = -0.1369; </a:t>
            </a:r>
            <a:r>
              <a:rPr lang="en-US" dirty="0" err="1" smtClean="0"/>
              <a:t>cov</a:t>
            </a:r>
            <a:r>
              <a:rPr lang="en-US" dirty="0" smtClean="0"/>
              <a:t>[X,I] = -0.4825;         -0.1369 / -0.4825 = 0.2837</a:t>
            </a:r>
            <a:endParaRPr lang="en-US" dirty="0"/>
          </a:p>
        </p:txBody>
      </p:sp>
    </p:spTree>
    <p:extLst>
      <p:ext uri="{BB962C8B-B14F-4D97-AF65-F5344CB8AC3E}">
        <p14:creationId xmlns:p14="http://schemas.microsoft.com/office/powerpoint/2010/main" val="116283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the Assumptions of IV</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i="1" dirty="0" smtClean="0"/>
              <a:t>The instrument must be related to the explanatory variable.</a:t>
            </a:r>
          </a:p>
          <a:p>
            <a:pPr lvl="1">
              <a:buFont typeface="Wingdings" panose="05000000000000000000" pitchFamily="2" charset="2"/>
              <a:buChar char="Ø"/>
            </a:pPr>
            <a:r>
              <a:rPr lang="en-US" dirty="0" smtClean="0"/>
              <a:t>In our example, we have an F-test showing the relationship between the instrument (distance from a college) and the explanatory variable (whether the student attended college: </a:t>
            </a:r>
            <a:r>
              <a:rPr lang="en-US" i="1" dirty="0" smtClean="0"/>
              <a:t>F</a:t>
            </a:r>
            <a:r>
              <a:rPr lang="en-US" dirty="0" smtClean="0"/>
              <a:t>=115.86; </a:t>
            </a:r>
            <a:r>
              <a:rPr lang="en-US" i="1" dirty="0" err="1" smtClean="0"/>
              <a:t>df</a:t>
            </a:r>
            <a:r>
              <a:rPr lang="en-US" dirty="0" smtClean="0"/>
              <a:t>=1, 9225; </a:t>
            </a:r>
            <a:r>
              <a:rPr lang="en-US" i="1" dirty="0" smtClean="0"/>
              <a:t>p</a:t>
            </a:r>
            <a:r>
              <a:rPr lang="en-US" dirty="0" smtClean="0"/>
              <a:t> &lt; 0.05.</a:t>
            </a:r>
          </a:p>
          <a:p>
            <a:pPr lvl="1">
              <a:buFont typeface="Wingdings" panose="05000000000000000000" pitchFamily="2" charset="2"/>
              <a:buChar char="Ø"/>
            </a:pPr>
            <a:r>
              <a:rPr lang="en-US" dirty="0" smtClean="0"/>
              <a:t>Stock, Wright, and Yugo (2002) argue that the </a:t>
            </a:r>
            <a:r>
              <a:rPr lang="en-US" i="1" dirty="0" smtClean="0"/>
              <a:t>F</a:t>
            </a:r>
            <a:r>
              <a:rPr lang="en-US" dirty="0" smtClean="0"/>
              <a:t>-ratio would be greater than 10. (Two or more instruments require larger </a:t>
            </a:r>
            <a:r>
              <a:rPr lang="en-US" i="1" dirty="0" smtClean="0"/>
              <a:t>F</a:t>
            </a:r>
            <a:r>
              <a:rPr lang="en-US" dirty="0" smtClean="0"/>
              <a:t>-ratios.)</a:t>
            </a:r>
          </a:p>
          <a:p>
            <a:pPr>
              <a:buFont typeface="Wingdings" panose="05000000000000000000" pitchFamily="2" charset="2"/>
              <a:buChar char="Ø"/>
            </a:pPr>
            <a:r>
              <a:rPr lang="en-US" i="1" dirty="0" smtClean="0"/>
              <a:t>There is no path linking the instrument directly to the outcome.</a:t>
            </a:r>
          </a:p>
          <a:p>
            <a:pPr marL="0" indent="0">
              <a:buNone/>
            </a:pPr>
            <a:endParaRPr lang="en-US" i="1" dirty="0"/>
          </a:p>
        </p:txBody>
      </p:sp>
      <p:sp>
        <p:nvSpPr>
          <p:cNvPr id="4" name="Oval 3"/>
          <p:cNvSpPr/>
          <p:nvPr/>
        </p:nvSpPr>
        <p:spPr>
          <a:xfrm>
            <a:off x="1837346" y="4375447"/>
            <a:ext cx="1427147" cy="444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17649" y="4375446"/>
            <a:ext cx="1427147" cy="444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02964" y="5424713"/>
            <a:ext cx="1427147" cy="444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4" idx="6"/>
            <a:endCxn id="5" idx="2"/>
          </p:cNvCxnSpPr>
          <p:nvPr/>
        </p:nvCxnSpPr>
        <p:spPr>
          <a:xfrm flipV="1">
            <a:off x="3264493" y="4597637"/>
            <a:ext cx="853156"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0"/>
          </p:cNvCxnSpPr>
          <p:nvPr/>
        </p:nvCxnSpPr>
        <p:spPr>
          <a:xfrm>
            <a:off x="5202964" y="4819827"/>
            <a:ext cx="713574" cy="60488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3091627" y="4787288"/>
            <a:ext cx="2320338" cy="70250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90272" y="4412970"/>
            <a:ext cx="546931" cy="369332"/>
          </a:xfrm>
          <a:prstGeom prst="rect">
            <a:avLst/>
          </a:prstGeom>
          <a:noFill/>
        </p:spPr>
        <p:txBody>
          <a:bodyPr wrap="square" rtlCol="0">
            <a:spAutoFit/>
          </a:bodyPr>
          <a:lstStyle/>
          <a:p>
            <a:pPr algn="ctr"/>
            <a:r>
              <a:rPr lang="en-US" dirty="0" smtClean="0"/>
              <a:t>I</a:t>
            </a:r>
            <a:endParaRPr lang="en-US" dirty="0"/>
          </a:p>
        </p:txBody>
      </p:sp>
      <p:sp>
        <p:nvSpPr>
          <p:cNvPr id="15" name="TextBox 14"/>
          <p:cNvSpPr txBox="1"/>
          <p:nvPr/>
        </p:nvSpPr>
        <p:spPr>
          <a:xfrm>
            <a:off x="4578409" y="4412970"/>
            <a:ext cx="545506" cy="369332"/>
          </a:xfrm>
          <a:prstGeom prst="rect">
            <a:avLst/>
          </a:prstGeom>
          <a:noFill/>
        </p:spPr>
        <p:txBody>
          <a:bodyPr wrap="square" rtlCol="0">
            <a:spAutoFit/>
          </a:bodyPr>
          <a:lstStyle/>
          <a:p>
            <a:pPr algn="ctr"/>
            <a:r>
              <a:rPr lang="en-US" dirty="0" smtClean="0"/>
              <a:t>X</a:t>
            </a:r>
            <a:endParaRPr lang="en-US" dirty="0"/>
          </a:p>
        </p:txBody>
      </p:sp>
      <p:sp>
        <p:nvSpPr>
          <p:cNvPr id="16" name="TextBox 15"/>
          <p:cNvSpPr txBox="1"/>
          <p:nvPr/>
        </p:nvSpPr>
        <p:spPr>
          <a:xfrm>
            <a:off x="5665862" y="5457773"/>
            <a:ext cx="589659" cy="369332"/>
          </a:xfrm>
          <a:prstGeom prst="rect">
            <a:avLst/>
          </a:prstGeom>
          <a:noFill/>
        </p:spPr>
        <p:txBody>
          <a:bodyPr wrap="square" rtlCol="0">
            <a:spAutoFit/>
          </a:bodyPr>
          <a:lstStyle/>
          <a:p>
            <a:pPr algn="ctr"/>
            <a:r>
              <a:rPr lang="en-US" dirty="0" smtClean="0"/>
              <a:t>Y</a:t>
            </a:r>
            <a:endParaRPr lang="en-US" dirty="0"/>
          </a:p>
        </p:txBody>
      </p:sp>
    </p:spTree>
    <p:extLst>
      <p:ext uri="{BB962C8B-B14F-4D97-AF65-F5344CB8AC3E}">
        <p14:creationId xmlns:p14="http://schemas.microsoft.com/office/powerpoint/2010/main" val="614024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Covariates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Frequently want to add covariates to our models</a:t>
            </a:r>
          </a:p>
          <a:p>
            <a:pPr lvl="1">
              <a:buFont typeface="Wingdings" panose="05000000000000000000" pitchFamily="2" charset="2"/>
              <a:buChar char="Ø"/>
            </a:pPr>
            <a:r>
              <a:rPr lang="en-US" dirty="0" smtClean="0"/>
              <a:t>These covariate may help to account for some of the relationship between the outcome and the explanatory variable.</a:t>
            </a:r>
          </a:p>
          <a:p>
            <a:pPr lvl="1">
              <a:buFont typeface="Wingdings" panose="05000000000000000000" pitchFamily="2" charset="2"/>
              <a:buChar char="Ø"/>
            </a:pPr>
            <a:r>
              <a:rPr lang="en-US" dirty="0" smtClean="0"/>
              <a:t>They provide a better explanation of the outcome, and thereby increase the power/efficiency of estimation.</a:t>
            </a:r>
          </a:p>
          <a:p>
            <a:pPr lvl="1">
              <a:buFont typeface="Wingdings" panose="05000000000000000000" pitchFamily="2" charset="2"/>
              <a:buChar char="Ø"/>
            </a:pPr>
            <a:r>
              <a:rPr lang="en-US" dirty="0" smtClean="0"/>
              <a:t>Another reason to include covariates is to address the “no third path” requirement. (Dee included race/ethnicity &amp; achievement test scores.)</a:t>
            </a:r>
          </a:p>
          <a:p>
            <a:pPr>
              <a:buFont typeface="Wingdings" panose="05000000000000000000" pitchFamily="2" charset="2"/>
              <a:buChar char="Ø"/>
            </a:pPr>
            <a:r>
              <a:rPr lang="en-US" dirty="0" smtClean="0"/>
              <a:t>When covariates are present, the instrument needs to be related to the explanatory variable above and beyond the relationships of the covariates to the explanatory variable.</a:t>
            </a:r>
          </a:p>
          <a:p>
            <a:pPr>
              <a:buFont typeface="Wingdings" panose="05000000000000000000" pitchFamily="2" charset="2"/>
              <a:buChar char="Ø"/>
            </a:pPr>
            <a:r>
              <a:rPr lang="en-US" dirty="0" smtClean="0"/>
              <a:t>In addition to not being directly related to the outcome, the instrument should not be related to the outcome through the covariates.</a:t>
            </a:r>
            <a:endParaRPr lang="en-US" dirty="0"/>
          </a:p>
        </p:txBody>
      </p:sp>
    </p:spTree>
    <p:extLst>
      <p:ext uri="{BB962C8B-B14F-4D97-AF65-F5344CB8AC3E}">
        <p14:creationId xmlns:p14="http://schemas.microsoft.com/office/powerpoint/2010/main" val="871407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Stata Interlude 3</a:t>
            </a:r>
            <a:endParaRPr lang="en-US"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410089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225" y="1512247"/>
            <a:ext cx="7187012" cy="3162404"/>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Courier New" panose="02070309020205020404" pitchFamily="49" charset="0"/>
              </a:rPr>
              <a:t>First-stage regressions</a:t>
            </a:r>
          </a:p>
          <a:p>
            <a:r>
              <a:rPr lang="en-US" sz="1050" dirty="0">
                <a:latin typeface="Courier New" panose="02070309020205020404" pitchFamily="49" charset="0"/>
                <a:ea typeface="Calibri" panose="020F0502020204030204" pitchFamily="34" charset="0"/>
                <a:cs typeface="Courier New" panose="02070309020205020404" pitchFamily="49" charset="0"/>
              </a:rPr>
              <a:t>-----------------------</a:t>
            </a:r>
          </a:p>
          <a:p>
            <a:r>
              <a:rPr lang="en-US" sz="1050" dirty="0">
                <a:latin typeface="Courier New" panose="02070309020205020404" pitchFamily="49" charset="0"/>
                <a:ea typeface="Calibri" panose="020F0502020204030204" pitchFamily="34" charset="0"/>
                <a:cs typeface="Courier New" panose="02070309020205020404" pitchFamily="49" charset="0"/>
              </a:rPr>
              <a:t> </a:t>
            </a:r>
          </a:p>
          <a:p>
            <a:r>
              <a:rPr lang="en-US" sz="1050" dirty="0">
                <a:latin typeface="Courier New" panose="02070309020205020404" pitchFamily="49" charset="0"/>
                <a:ea typeface="Calibri" panose="020F0502020204030204" pitchFamily="34" charset="0"/>
                <a:cs typeface="Courier New" panose="02070309020205020404" pitchFamily="49" charset="0"/>
              </a:rPr>
              <a:t>                                                  Number of </a:t>
            </a:r>
            <a:r>
              <a:rPr lang="en-US" sz="1050" dirty="0" err="1">
                <a:latin typeface="Courier New" panose="02070309020205020404" pitchFamily="49" charset="0"/>
                <a:ea typeface="Calibri" panose="020F0502020204030204" pitchFamily="34" charset="0"/>
                <a:cs typeface="Courier New" panose="02070309020205020404" pitchFamily="49" charset="0"/>
              </a:rPr>
              <a:t>obs</a:t>
            </a:r>
            <a:r>
              <a:rPr lang="en-US" sz="1050" dirty="0">
                <a:latin typeface="Courier New" panose="02070309020205020404" pitchFamily="49" charset="0"/>
                <a:ea typeface="Calibri" panose="020F0502020204030204" pitchFamily="34" charset="0"/>
                <a:cs typeface="Courier New" panose="02070309020205020404" pitchFamily="49" charset="0"/>
              </a:rPr>
              <a:t>   =       9227</a:t>
            </a:r>
          </a:p>
          <a:p>
            <a:r>
              <a:rPr lang="en-US" sz="1050" dirty="0">
                <a:latin typeface="Courier New" panose="02070309020205020404" pitchFamily="49" charset="0"/>
                <a:ea typeface="Calibri" panose="020F0502020204030204" pitchFamily="34" charset="0"/>
                <a:cs typeface="Courier New" panose="02070309020205020404" pitchFamily="49" charset="0"/>
              </a:rPr>
              <a:t>                                                  F(   4,   9222) =      51.24</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Prob</a:t>
            </a:r>
            <a:r>
              <a:rPr lang="en-US" sz="1050" dirty="0">
                <a:latin typeface="Courier New" panose="02070309020205020404" pitchFamily="49" charset="0"/>
                <a:ea typeface="Calibri" panose="020F0502020204030204" pitchFamily="34" charset="0"/>
                <a:cs typeface="Courier New" panose="02070309020205020404" pitchFamily="49" charset="0"/>
              </a:rPr>
              <a:t> &gt; F        =     0.0000</a:t>
            </a:r>
          </a:p>
          <a:p>
            <a:r>
              <a:rPr lang="en-US" sz="1050" dirty="0">
                <a:latin typeface="Courier New" panose="02070309020205020404" pitchFamily="49" charset="0"/>
                <a:ea typeface="Calibri" panose="020F0502020204030204" pitchFamily="34" charset="0"/>
                <a:cs typeface="Courier New" panose="02070309020205020404" pitchFamily="49" charset="0"/>
              </a:rPr>
              <a:t>                                                  R-squared       =     0.0217</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Adj</a:t>
            </a:r>
            <a:r>
              <a:rPr lang="en-US" sz="1050" dirty="0">
                <a:latin typeface="Courier New" panose="02070309020205020404" pitchFamily="49" charset="0"/>
                <a:ea typeface="Calibri" panose="020F0502020204030204" pitchFamily="34" charset="0"/>
                <a:cs typeface="Courier New" panose="02070309020205020404" pitchFamily="49" charset="0"/>
              </a:rPr>
              <a:t> R-squared   =     0.0213</a:t>
            </a:r>
          </a:p>
          <a:p>
            <a:r>
              <a:rPr lang="en-US" sz="1050" dirty="0">
                <a:latin typeface="Courier New" panose="02070309020205020404" pitchFamily="49" charset="0"/>
                <a:ea typeface="Calibri" panose="020F0502020204030204" pitchFamily="34" charset="0"/>
                <a:cs typeface="Courier New" panose="02070309020205020404" pitchFamily="49" charset="0"/>
              </a:rPr>
              <a:t>                                                  Root MSE        =     0.4925</a:t>
            </a:r>
          </a:p>
          <a:p>
            <a:r>
              <a:rPr lang="en-US" sz="1050" dirty="0">
                <a:latin typeface="Courier New" panose="02070309020205020404" pitchFamily="49" charset="0"/>
                <a:ea typeface="Calibri" panose="020F0502020204030204" pitchFamily="34" charset="0"/>
                <a:cs typeface="Courier New" panose="02070309020205020404" pitchFamily="49" charset="0"/>
              </a:rPr>
              <a:t> </a:t>
            </a:r>
          </a:p>
          <a:p>
            <a:r>
              <a:rPr lang="en-US" sz="1050" dirty="0">
                <a:latin typeface="Courier New" panose="02070309020205020404" pitchFamily="49" charset="0"/>
                <a:ea typeface="Calibri" panose="020F0502020204030204" pitchFamily="34" charset="0"/>
                <a:cs typeface="Courier New" panose="02070309020205020404" pitchFamily="49" charset="0"/>
              </a:rPr>
              <a:t>------------------------------------------------------------------------------</a:t>
            </a:r>
          </a:p>
          <a:p>
            <a:r>
              <a:rPr lang="en-US" sz="1050" dirty="0">
                <a:latin typeface="Courier New" panose="02070309020205020404" pitchFamily="49" charset="0"/>
                <a:ea typeface="Calibri" panose="020F0502020204030204" pitchFamily="34" charset="0"/>
                <a:cs typeface="Courier New" panose="02070309020205020404" pitchFamily="49" charset="0"/>
              </a:rPr>
              <a:t>     college |      </a:t>
            </a:r>
            <a:r>
              <a:rPr lang="en-US" sz="1050" dirty="0" err="1">
                <a:latin typeface="Courier New" panose="02070309020205020404" pitchFamily="49" charset="0"/>
                <a:ea typeface="Calibri" panose="020F0502020204030204" pitchFamily="34" charset="0"/>
                <a:cs typeface="Courier New" panose="02070309020205020404" pitchFamily="49" charset="0"/>
              </a:rPr>
              <a:t>Coef</a:t>
            </a:r>
            <a:r>
              <a:rPr lang="en-US" sz="1050" dirty="0">
                <a:latin typeface="Courier New" panose="02070309020205020404" pitchFamily="49" charset="0"/>
                <a:ea typeface="Calibri" panose="020F0502020204030204" pitchFamily="34" charset="0"/>
                <a:cs typeface="Courier New" panose="02070309020205020404" pitchFamily="49" charset="0"/>
              </a:rPr>
              <a:t>.   Std. Err.      t    P&gt;|t|     [95% Conf. Interval]</a:t>
            </a:r>
          </a:p>
          <a:p>
            <a:r>
              <a:rPr lang="en-US" sz="1050" dirty="0">
                <a:latin typeface="Courier New" panose="02070309020205020404" pitchFamily="49" charset="0"/>
                <a:ea typeface="Calibri" panose="020F0502020204030204" pitchFamily="34" charset="0"/>
                <a:cs typeface="Courier New" panose="02070309020205020404" pitchFamily="49" charset="0"/>
              </a:rPr>
              <a:t>-------------+----------------------------------------------------------------</a:t>
            </a:r>
          </a:p>
          <a:p>
            <a:r>
              <a:rPr lang="en-US" sz="1050" dirty="0">
                <a:latin typeface="Courier New" panose="02070309020205020404" pitchFamily="49" charset="0"/>
                <a:ea typeface="Calibri" panose="020F0502020204030204" pitchFamily="34" charset="0"/>
                <a:cs typeface="Courier New" panose="02070309020205020404" pitchFamily="49" charset="0"/>
              </a:rPr>
              <a:t>       black |   -.057663    .015959    -3.61   0.000    -.0889461   -.0263799</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hispanic</a:t>
            </a:r>
            <a:r>
              <a:rPr lang="en-US" sz="1050" dirty="0">
                <a:latin typeface="Courier New" panose="02070309020205020404" pitchFamily="49" charset="0"/>
                <a:ea typeface="Calibri" panose="020F0502020204030204" pitchFamily="34" charset="0"/>
                <a:cs typeface="Courier New" panose="02070309020205020404" pitchFamily="49" charset="0"/>
              </a:rPr>
              <a:t> |   -.116213   .0132567    -8.77   0.000    -.1421991   -.0902269</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otherrace</a:t>
            </a:r>
            <a:r>
              <a:rPr lang="en-US" sz="1050" dirty="0">
                <a:latin typeface="Courier New" panose="02070309020205020404" pitchFamily="49" charset="0"/>
                <a:ea typeface="Calibri" panose="020F0502020204030204" pitchFamily="34" charset="0"/>
                <a:cs typeface="Courier New" panose="02070309020205020404" pitchFamily="49" charset="0"/>
              </a:rPr>
              <a:t> |   .0337076   .0240104     1.40   0.160    -.0133582    .0807734</a:t>
            </a:r>
          </a:p>
          <a:p>
            <a:r>
              <a:rPr lang="en-US" sz="1050" dirty="0">
                <a:latin typeface="Courier New" panose="02070309020205020404" pitchFamily="49" charset="0"/>
                <a:ea typeface="Calibri" panose="020F0502020204030204" pitchFamily="34" charset="0"/>
                <a:cs typeface="Courier New" panose="02070309020205020404" pitchFamily="49" charset="0"/>
              </a:rPr>
              <a:t>    distance |  -.0069203   .0005947   -11.64   0.000    -.0080861   -.0057545</a:t>
            </a:r>
          </a:p>
          <a:p>
            <a:r>
              <a:rPr lang="en-US" sz="1050" dirty="0">
                <a:latin typeface="Courier New" panose="02070309020205020404" pitchFamily="49" charset="0"/>
                <a:ea typeface="Calibri" panose="020F0502020204030204" pitchFamily="34" charset="0"/>
                <a:cs typeface="Courier New" panose="02070309020205020404" pitchFamily="49" charset="0"/>
              </a:rPr>
              <a:t>       _cons |    .643146   .0090535    71.04   0.000     .6253992    .6608929</a:t>
            </a:r>
          </a:p>
          <a:p>
            <a:r>
              <a:rPr lang="en-US" sz="1050" dirty="0">
                <a:latin typeface="Courier New" panose="02070309020205020404" pitchFamily="49" charset="0"/>
                <a:ea typeface="Calibri" panose="020F0502020204030204" pitchFamily="34" charset="0"/>
                <a:cs typeface="Courier New" panose="02070309020205020404" pitchFamily="49" charset="0"/>
              </a:rPr>
              <a:t>------------------------------------------------------------------------------</a:t>
            </a:r>
            <a:endParaRPr lang="en-US" sz="1050" dirty="0">
              <a:effectLst/>
              <a:latin typeface="Courier New" panose="02070309020205020404" pitchFamily="49" charset="0"/>
              <a:ea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419391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765" y="1236092"/>
            <a:ext cx="7135739" cy="2839239"/>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Instrumental variables (2SLS) regression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9227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Wald chi2(4)  =   43.44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chi2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0.0345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.46174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register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z    P&gt;|z|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college |   .2488616   .0805791     3.09   0.002     .0909294    .4067937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black |    .061733   .0151694     4.07   0.000     .0320015    .0914646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hispanic</a:t>
            </a:r>
            <a:r>
              <a:rPr lang="en-US" sz="1050" dirty="0">
                <a:latin typeface="Courier New" panose="02070309020205020404" pitchFamily="49" charset="0"/>
                <a:ea typeface="Calibri" panose="020F0502020204030204" pitchFamily="34" charset="0"/>
                <a:cs typeface="Times New Roman" panose="02020603050405020304" pitchFamily="18" charset="0"/>
              </a:rPr>
              <a:t> |   .0282926   .0148281     1.91   0.056    -.0007699    .0573552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otherrace</a:t>
            </a:r>
            <a:r>
              <a:rPr lang="en-US" sz="1050" dirty="0">
                <a:latin typeface="Courier New" panose="02070309020205020404" pitchFamily="49" charset="0"/>
                <a:ea typeface="Calibri" panose="020F0502020204030204" pitchFamily="34" charset="0"/>
                <a:cs typeface="Times New Roman" panose="02020603050405020304" pitchFamily="18" charset="0"/>
              </a:rPr>
              <a:t> |  -.1066661   .0228131    -4.68   0.000     -.151379   -.0619532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.5266   .0462939    11.38   0.000     .4358655    .6173344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Instrumented:  college</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Instruments:   black </a:t>
            </a:r>
            <a:r>
              <a:rPr lang="en-US" sz="1050" dirty="0" err="1">
                <a:latin typeface="Courier New" panose="02070309020205020404" pitchFamily="49" charset="0"/>
                <a:ea typeface="Calibri" panose="020F0502020204030204" pitchFamily="34" charset="0"/>
                <a:cs typeface="Times New Roman" panose="02020603050405020304" pitchFamily="18" charset="0"/>
              </a:rPr>
              <a:t>hispanic</a:t>
            </a:r>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otherrace</a:t>
            </a:r>
            <a:r>
              <a:rPr lang="en-US" sz="1050" dirty="0">
                <a:latin typeface="Courier New" panose="02070309020205020404" pitchFamily="49" charset="0"/>
                <a:ea typeface="Calibri" panose="020F0502020204030204" pitchFamily="34" charset="0"/>
                <a:cs typeface="Times New Roman" panose="02020603050405020304" pitchFamily="18" charset="0"/>
              </a:rPr>
              <a:t> distance</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117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Instruments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Only having a single instrument (e.g., distance) is problematic because there is no test of the “no third path” assumption.</a:t>
            </a:r>
          </a:p>
          <a:p>
            <a:pPr lvl="1">
              <a:buFont typeface="Wingdings" panose="05000000000000000000" pitchFamily="2" charset="2"/>
              <a:buChar char="Ø"/>
            </a:pPr>
            <a:r>
              <a:rPr lang="en-US" dirty="0" smtClean="0"/>
              <a:t>If there are more instruments in the model than there are explanatory variables, the model is “over-identified” and there are statistical tests that can be used to evaluate whether there are (1) direct paths between the instruments and the outcome, and/or (2) whether the instruments are related to the outcome through the covariates.</a:t>
            </a:r>
          </a:p>
          <a:p>
            <a:pPr lvl="1">
              <a:buFont typeface="Wingdings" panose="05000000000000000000" pitchFamily="2" charset="2"/>
              <a:buChar char="Ø"/>
            </a:pPr>
            <a:r>
              <a:rPr lang="en-US" dirty="0" smtClean="0"/>
              <a:t>In Dee’s study, he used the number of schools within a 35 mile radius of a student’s high school as a second instrument. (Unfortunately that variable isn’t available in the public-use dataset.)</a:t>
            </a:r>
          </a:p>
          <a:p>
            <a:pPr>
              <a:buFont typeface="Wingdings" panose="05000000000000000000" pitchFamily="2" charset="2"/>
              <a:buChar char="Ø"/>
            </a:pPr>
            <a:r>
              <a:rPr lang="en-US" dirty="0" smtClean="0"/>
              <a:t>Alternatively, I’m going to use sex (i.e., female) as the second instrument.</a:t>
            </a:r>
            <a:endParaRPr lang="en-US" dirty="0"/>
          </a:p>
        </p:txBody>
      </p:sp>
    </p:spTree>
    <p:extLst>
      <p:ext uri="{BB962C8B-B14F-4D97-AF65-F5344CB8AC3E}">
        <p14:creationId xmlns:p14="http://schemas.microsoft.com/office/powerpoint/2010/main" val="1436697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Stata Interlude 4</a:t>
            </a:r>
            <a:endParaRPr lang="en-US"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213420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221" y="889844"/>
            <a:ext cx="7161375" cy="3323987"/>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First-stage regressions</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9227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   5,   9221) =      43.16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F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0.0229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Adj</a:t>
            </a:r>
            <a:r>
              <a:rPr lang="en-US" sz="1050" dirty="0">
                <a:latin typeface="Courier New" panose="02070309020205020404" pitchFamily="49" charset="0"/>
                <a:ea typeface="Calibri" panose="020F0502020204030204" pitchFamily="34" charset="0"/>
                <a:cs typeface="Times New Roman" panose="02020603050405020304" pitchFamily="18" charset="0"/>
              </a:rPr>
              <a:t> R-squared   =     0.0223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0.4922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college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t    P&gt;|t|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black |  -.0579896   .0159509    -3.64   0.000    -.0892569   -.0267222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hispanic</a:t>
            </a:r>
            <a:r>
              <a:rPr lang="en-US" sz="1050" dirty="0">
                <a:latin typeface="Courier New" panose="02070309020205020404" pitchFamily="49" charset="0"/>
                <a:ea typeface="Calibri" panose="020F0502020204030204" pitchFamily="34" charset="0"/>
                <a:cs typeface="Times New Roman" panose="02020603050405020304" pitchFamily="18" charset="0"/>
              </a:rPr>
              <a:t> |  -.1155749   .0132513    -8.72   0.000    -.1415503   -.0895995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otherrace</a:t>
            </a:r>
            <a:r>
              <a:rPr lang="en-US" sz="1050" dirty="0">
                <a:latin typeface="Courier New" panose="02070309020205020404" pitchFamily="49" charset="0"/>
                <a:ea typeface="Calibri" panose="020F0502020204030204" pitchFamily="34" charset="0"/>
                <a:cs typeface="Times New Roman" panose="02020603050405020304" pitchFamily="18" charset="0"/>
              </a:rPr>
              <a:t> |   .0357121   .0240058     1.49   0.137    -.0113446    .0827688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distance |  -.0068932   .0005945   -11.59   0.000    -.0080585   -.0057278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female |   .0334549     .01026     3.26   0.001     .0133431    .0535667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.6253948   .0105602    59.22   0.000     .6046945     .646095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87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Introductions</a:t>
            </a:r>
          </a:p>
          <a:p>
            <a:pPr>
              <a:buFont typeface="Wingdings" panose="05000000000000000000" pitchFamily="2" charset="2"/>
              <a:buChar char="Ø"/>
            </a:pPr>
            <a:r>
              <a:rPr lang="en-US" dirty="0" smtClean="0"/>
              <a:t>The role of IV in institutional research</a:t>
            </a:r>
          </a:p>
          <a:p>
            <a:pPr lvl="1">
              <a:buFont typeface="Wingdings" panose="05000000000000000000" pitchFamily="2" charset="2"/>
              <a:buChar char="Ø"/>
            </a:pPr>
            <a:r>
              <a:rPr lang="en-US" dirty="0" smtClean="0"/>
              <a:t>The role of regression in IR</a:t>
            </a:r>
          </a:p>
          <a:p>
            <a:pPr lvl="1">
              <a:buFont typeface="Wingdings" panose="05000000000000000000" pitchFamily="2" charset="2"/>
              <a:buChar char="Ø"/>
            </a:pPr>
            <a:r>
              <a:rPr lang="en-US" dirty="0" smtClean="0"/>
              <a:t>Omitted variable bias</a:t>
            </a:r>
          </a:p>
          <a:p>
            <a:pPr lvl="1">
              <a:buFont typeface="Wingdings" panose="05000000000000000000" pitchFamily="2" charset="2"/>
              <a:buChar char="Ø"/>
            </a:pPr>
            <a:r>
              <a:rPr lang="en-US" dirty="0" smtClean="0"/>
              <a:t>Using IV analysis to account for omitted variable bias</a:t>
            </a:r>
          </a:p>
          <a:p>
            <a:pPr lvl="1">
              <a:buFont typeface="Wingdings" panose="05000000000000000000" pitchFamily="2" charset="2"/>
              <a:buChar char="Ø"/>
            </a:pPr>
            <a:r>
              <a:rPr lang="en-US" dirty="0" smtClean="0"/>
              <a:t>Stata example: College and Civic Engagement</a:t>
            </a:r>
          </a:p>
          <a:p>
            <a:pPr>
              <a:buFont typeface="Wingdings" panose="05000000000000000000" pitchFamily="2" charset="2"/>
              <a:buChar char="Ø"/>
            </a:pPr>
            <a:r>
              <a:rPr lang="en-US" dirty="0" smtClean="0"/>
              <a:t>Using IV in program evaluation</a:t>
            </a:r>
          </a:p>
          <a:p>
            <a:pPr lvl="1">
              <a:buFont typeface="Wingdings" panose="05000000000000000000" pitchFamily="2" charset="2"/>
              <a:buChar char="Ø"/>
            </a:pPr>
            <a:r>
              <a:rPr lang="en-US" dirty="0" smtClean="0"/>
              <a:t>A primer on causal inference</a:t>
            </a:r>
          </a:p>
          <a:p>
            <a:pPr lvl="1">
              <a:buFont typeface="Wingdings" panose="05000000000000000000" pitchFamily="2" charset="2"/>
              <a:buChar char="Ø"/>
            </a:pPr>
            <a:r>
              <a:rPr lang="en-US" dirty="0" smtClean="0"/>
              <a:t>Using IV analysis in quasi-experimental designs</a:t>
            </a:r>
          </a:p>
          <a:p>
            <a:pPr lvl="1">
              <a:buFont typeface="Wingdings" panose="05000000000000000000" pitchFamily="2" charset="2"/>
              <a:buChar char="Ø"/>
            </a:pPr>
            <a:r>
              <a:rPr lang="en-US" dirty="0" smtClean="0"/>
              <a:t>Stata example: The Effect of a Grants Program on 9</a:t>
            </a:r>
            <a:r>
              <a:rPr lang="en-US" baseline="30000" dirty="0" smtClean="0"/>
              <a:t>th</a:t>
            </a:r>
            <a:r>
              <a:rPr lang="en-US" dirty="0" smtClean="0"/>
              <a:t> Grade Attainment</a:t>
            </a:r>
          </a:p>
          <a:p>
            <a:pPr lvl="1">
              <a:buFont typeface="Wingdings" panose="05000000000000000000" pitchFamily="2" charset="2"/>
              <a:buChar char="Ø"/>
            </a:pPr>
            <a:r>
              <a:rPr lang="en-US" dirty="0" smtClean="0"/>
              <a:t>Another Stata example: Fifteen-to-Finish</a:t>
            </a:r>
            <a:endParaRPr lang="en-US" dirty="0"/>
          </a:p>
        </p:txBody>
      </p:sp>
    </p:spTree>
    <p:extLst>
      <p:ext uri="{BB962C8B-B14F-4D97-AF65-F5344CB8AC3E}">
        <p14:creationId xmlns:p14="http://schemas.microsoft.com/office/powerpoint/2010/main" val="266795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3862" y="717161"/>
            <a:ext cx="7003278" cy="3970318"/>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Instrumental variables (2SLS) regression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9227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Wald chi2(4)  =   44.86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chi2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0.0330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.46208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register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z    P&gt;|z|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college |   .2576347   .0776504     3.32   0.001     .1054428    .4098266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black |   .0620589   .0151592     4.09   0.000     .0323475    .0917703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hispanic</a:t>
            </a:r>
            <a:r>
              <a:rPr lang="en-US" sz="1050" dirty="0">
                <a:latin typeface="Courier New" panose="02070309020205020404" pitchFamily="49" charset="0"/>
                <a:ea typeface="Calibri" panose="020F0502020204030204" pitchFamily="34" charset="0"/>
                <a:cs typeface="Times New Roman" panose="02020603050405020304" pitchFamily="18" charset="0"/>
              </a:rPr>
              <a:t> |   .0291825   .0146742     1.99   0.047     .0004217    .0579433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otherrace</a:t>
            </a:r>
            <a:r>
              <a:rPr lang="en-US" sz="1050" dirty="0">
                <a:latin typeface="Courier New" panose="02070309020205020404" pitchFamily="49" charset="0"/>
                <a:ea typeface="Calibri" panose="020F0502020204030204" pitchFamily="34" charset="0"/>
                <a:cs typeface="Times New Roman" panose="02020603050405020304" pitchFamily="18" charset="0"/>
              </a:rPr>
              <a:t> |  -.1070875   .0228061    -4.70   0.000    -.1517866   -.0623884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.5216032   .0446415    11.68   0.000     .4341076    .6090989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Instrumented:  college</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Instruments:   black </a:t>
            </a:r>
            <a:r>
              <a:rPr lang="en-US" sz="1050" dirty="0" err="1">
                <a:latin typeface="Courier New" panose="02070309020205020404" pitchFamily="49" charset="0"/>
                <a:ea typeface="Calibri" panose="020F0502020204030204" pitchFamily="34" charset="0"/>
                <a:cs typeface="Times New Roman" panose="02020603050405020304" pitchFamily="18" charset="0"/>
              </a:rPr>
              <a:t>hispanic</a:t>
            </a:r>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otherrace</a:t>
            </a:r>
            <a:r>
              <a:rPr lang="en-US" sz="1050" dirty="0">
                <a:latin typeface="Courier New" panose="02070309020205020404" pitchFamily="49" charset="0"/>
                <a:ea typeface="Calibri" panose="020F0502020204030204" pitchFamily="34" charset="0"/>
                <a:cs typeface="Times New Roman" panose="02020603050405020304" pitchFamily="18" charset="0"/>
              </a:rPr>
              <a:t> distance female</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highlight>
                  <a:srgbClr val="FFFF00"/>
                </a:highlight>
                <a:latin typeface="Courier New" panose="02070309020205020404" pitchFamily="49" charset="0"/>
                <a:ea typeface="Calibri" panose="020F0502020204030204" pitchFamily="34" charset="0"/>
                <a:cs typeface="Times New Roman" panose="02020603050405020304" pitchFamily="18" charset="0"/>
              </a:rPr>
              <a:t>estat</a:t>
            </a:r>
            <a:r>
              <a:rPr lang="en-US" sz="1050" dirty="0">
                <a:highlight>
                  <a:srgbClr val="FFFF00"/>
                </a:highlight>
                <a:latin typeface="Courier New" panose="02070309020205020404" pitchFamily="49" charset="0"/>
                <a:ea typeface="Calibri" panose="020F0502020204030204" pitchFamily="34" charset="0"/>
                <a:cs typeface="Times New Roman" panose="02020603050405020304" pitchFamily="18" charset="0"/>
              </a:rPr>
              <a:t> </a:t>
            </a:r>
            <a:r>
              <a:rPr lang="en-US" sz="1050" dirty="0" err="1">
                <a:highlight>
                  <a:srgbClr val="FFFF00"/>
                </a:highlight>
                <a:latin typeface="Courier New" panose="02070309020205020404" pitchFamily="49" charset="0"/>
                <a:ea typeface="Calibri" panose="020F0502020204030204" pitchFamily="34" charset="0"/>
                <a:cs typeface="Times New Roman" panose="02020603050405020304" pitchFamily="18" charset="0"/>
              </a:rPr>
              <a:t>overid</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Tests of </a:t>
            </a:r>
            <a:r>
              <a:rPr lang="en-US" sz="1050" dirty="0" err="1">
                <a:latin typeface="Courier New" panose="02070309020205020404" pitchFamily="49" charset="0"/>
                <a:ea typeface="Calibri" panose="020F0502020204030204" pitchFamily="34" charset="0"/>
                <a:cs typeface="Times New Roman" panose="02020603050405020304" pitchFamily="18" charset="0"/>
              </a:rPr>
              <a:t>overidentifying</a:t>
            </a:r>
            <a:r>
              <a:rPr lang="en-US" sz="1050" dirty="0">
                <a:latin typeface="Courier New" panose="02070309020205020404" pitchFamily="49" charset="0"/>
                <a:ea typeface="Calibri" panose="020F0502020204030204" pitchFamily="34" charset="0"/>
                <a:cs typeface="Times New Roman" panose="02020603050405020304" pitchFamily="18" charset="0"/>
              </a:rPr>
              <a:t> restrictions:</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Sargan</a:t>
            </a:r>
            <a:r>
              <a:rPr lang="en-US" sz="1050" dirty="0">
                <a:latin typeface="Courier New" panose="02070309020205020404" pitchFamily="49" charset="0"/>
                <a:ea typeface="Calibri" panose="020F0502020204030204" pitchFamily="34" charset="0"/>
                <a:cs typeface="Times New Roman" panose="02020603050405020304" pitchFamily="18" charset="0"/>
              </a:rPr>
              <a:t> (score) chi2(1) =  .162717  (p = 0.6867)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Basmann</a:t>
            </a:r>
            <a:r>
              <a:rPr lang="en-US" sz="1050" dirty="0">
                <a:latin typeface="Courier New" panose="02070309020205020404" pitchFamily="49" charset="0"/>
                <a:ea typeface="Calibri" panose="020F0502020204030204" pitchFamily="34" charset="0"/>
                <a:cs typeface="Times New Roman" panose="02020603050405020304" pitchFamily="18" charset="0"/>
              </a:rPr>
              <a:t> chi2(1)        =  .162614  (p = 0.6868)</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0055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692067"/>
            <a:ext cx="5503492" cy="1015663"/>
          </a:xfrm>
          <a:prstGeom prst="rect">
            <a:avLst/>
          </a:prstGeom>
          <a:noFill/>
        </p:spPr>
        <p:txBody>
          <a:bodyPr wrap="square" rtlCol="0">
            <a:spAutoFit/>
          </a:bodyPr>
          <a:lstStyle/>
          <a:p>
            <a:pPr algn="ctr"/>
            <a:r>
              <a:rPr lang="en-US" sz="6000" dirty="0" smtClean="0"/>
              <a:t>BREAK</a:t>
            </a:r>
            <a:endParaRPr lang="en-US" sz="6000" dirty="0"/>
          </a:p>
        </p:txBody>
      </p:sp>
    </p:spTree>
    <p:extLst>
      <p:ext uri="{BB962C8B-B14F-4D97-AF65-F5344CB8AC3E}">
        <p14:creationId xmlns:p14="http://schemas.microsoft.com/office/powerpoint/2010/main" val="1140697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Using Instrumental Variables in Program Evaluation</a:t>
            </a:r>
            <a:endParaRPr lang="en-US" sz="6600" dirty="0"/>
          </a:p>
        </p:txBody>
      </p:sp>
      <p:sp>
        <p:nvSpPr>
          <p:cNvPr id="3" name="Text Placeholder 2"/>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747955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Causal Inference in Program Evaluation</a:t>
            </a:r>
            <a:endParaRPr lang="en-US" dirty="0"/>
          </a:p>
        </p:txBody>
      </p:sp>
      <p:sp>
        <p:nvSpPr>
          <p:cNvPr id="6" name="Content Placeholder 5"/>
          <p:cNvSpPr>
            <a:spLocks noGrp="1"/>
          </p:cNvSpPr>
          <p:nvPr>
            <p:ph sz="half" idx="2"/>
          </p:nvPr>
        </p:nvSpPr>
        <p:spPr/>
        <p:txBody>
          <a:bodyPr/>
          <a:lstStyle/>
          <a:p>
            <a:pPr>
              <a:buFont typeface="Wingdings" panose="05000000000000000000" pitchFamily="2" charset="2"/>
              <a:buChar char="Ø"/>
            </a:pPr>
            <a:r>
              <a:rPr lang="en-US" dirty="0" smtClean="0"/>
              <a:t>Regression is a correlational procedure, and no matter how many variables you have in the model it’s still correlational.</a:t>
            </a:r>
          </a:p>
          <a:p>
            <a:pPr>
              <a:buFont typeface="Wingdings" panose="05000000000000000000" pitchFamily="2" charset="2"/>
              <a:buChar char="Ø"/>
            </a:pPr>
            <a:r>
              <a:rPr lang="en-US" dirty="0" smtClean="0"/>
              <a:t>If </a:t>
            </a:r>
            <a:r>
              <a:rPr lang="en-US" dirty="0"/>
              <a:t>we are going to evaluate the effectiveness of education programs and initiatives, I would prefer to say the program “caused” the outcome, rather than saying the program is </a:t>
            </a:r>
            <a:r>
              <a:rPr lang="en-US" dirty="0" smtClean="0"/>
              <a:t>“correlated” </a:t>
            </a:r>
            <a:r>
              <a:rPr lang="en-US" dirty="0"/>
              <a:t>with the outcome.</a:t>
            </a:r>
          </a:p>
          <a:p>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88219" y="2768837"/>
            <a:ext cx="3371850" cy="19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Quick Tour of Causal Inference</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pPr>
                  <a:buFont typeface="Wingdings" panose="05000000000000000000" pitchFamily="2" charset="2"/>
                  <a:buChar char="Ø"/>
                </a:pPr>
                <a:r>
                  <a:rPr lang="en-US" sz="2400" dirty="0" smtClean="0"/>
                  <a:t>Two Variables:</a:t>
                </a:r>
              </a:p>
              <a:p>
                <a:pPr lvl="1">
                  <a:buFont typeface="Wingdings" panose="05000000000000000000" pitchFamily="2" charset="2"/>
                  <a:buChar char="Ø"/>
                </a:pPr>
                <a:r>
                  <a:rPr lang="en-US" sz="2000" dirty="0" smtClean="0"/>
                  <a:t>Treatment (</a:t>
                </a:r>
                <a:r>
                  <a:rPr lang="en-US" sz="2000" dirty="0" err="1" smtClean="0"/>
                  <a:t>T</a:t>
                </a:r>
                <a:r>
                  <a:rPr lang="en-US" sz="2000" baseline="-25000" dirty="0" err="1" smtClean="0"/>
                  <a:t>i</a:t>
                </a:r>
                <a:r>
                  <a:rPr lang="en-US" sz="2000" dirty="0" smtClean="0"/>
                  <a:t>) where 1 =  Treatment, 0 = No Treatment</a:t>
                </a:r>
              </a:p>
              <a:p>
                <a:pPr lvl="1">
                  <a:buFont typeface="Wingdings" panose="05000000000000000000" pitchFamily="2" charset="2"/>
                  <a:buChar char="Ø"/>
                </a:pPr>
                <a:r>
                  <a:rPr lang="en-US" sz="2000" dirty="0" smtClean="0"/>
                  <a:t>Outcome (Y</a:t>
                </a:r>
                <a:r>
                  <a:rPr lang="en-US" sz="2000" baseline="-25000" dirty="0" smtClean="0"/>
                  <a:t>i</a:t>
                </a:r>
                <a:r>
                  <a:rPr lang="en-US" sz="2000" dirty="0" smtClean="0"/>
                  <a:t>)</a:t>
                </a:r>
              </a:p>
              <a:p>
                <a:pPr lvl="2">
                  <a:buFont typeface="Wingdings" panose="05000000000000000000" pitchFamily="2" charset="2"/>
                  <a:buChar char="Ø"/>
                </a:pPr>
                <a:r>
                  <a:rPr lang="en-US" sz="1800" dirty="0" smtClean="0"/>
                  <a:t>Y</a:t>
                </a:r>
                <a:r>
                  <a:rPr lang="en-US" sz="1800" baseline="-25000" dirty="0" smtClean="0"/>
                  <a:t>1i</a:t>
                </a:r>
                <a:r>
                  <a:rPr lang="en-US" sz="1800" dirty="0"/>
                  <a:t> </a:t>
                </a:r>
                <a:r>
                  <a:rPr lang="en-US" sz="1800" dirty="0" smtClean="0"/>
                  <a:t>if </a:t>
                </a:r>
                <a:r>
                  <a:rPr lang="en-US" sz="1800" dirty="0" err="1" smtClean="0"/>
                  <a:t>T</a:t>
                </a:r>
                <a:r>
                  <a:rPr lang="en-US" sz="1800" baseline="-25000" dirty="0" err="1" smtClean="0"/>
                  <a:t>i</a:t>
                </a:r>
                <a:r>
                  <a:rPr lang="en-US" sz="1800" dirty="0" smtClean="0"/>
                  <a:t> = 1</a:t>
                </a:r>
              </a:p>
              <a:p>
                <a:pPr lvl="2">
                  <a:buFont typeface="Wingdings" panose="05000000000000000000" pitchFamily="2" charset="2"/>
                  <a:buChar char="Ø"/>
                </a:pPr>
                <a:r>
                  <a:rPr lang="en-US" sz="1800" dirty="0" smtClean="0"/>
                  <a:t>Y</a:t>
                </a:r>
                <a:r>
                  <a:rPr lang="en-US" sz="1800" baseline="-25000" dirty="0" smtClean="0"/>
                  <a:t>0i</a:t>
                </a:r>
                <a:r>
                  <a:rPr lang="en-US" sz="1800" dirty="0" smtClean="0"/>
                  <a:t> if </a:t>
                </a:r>
                <a:r>
                  <a:rPr lang="en-US" sz="1800" dirty="0" err="1" smtClean="0"/>
                  <a:t>T</a:t>
                </a:r>
                <a:r>
                  <a:rPr lang="en-US" sz="1800" baseline="-25000" dirty="0" err="1" smtClean="0"/>
                  <a:t>i</a:t>
                </a:r>
                <a:r>
                  <a:rPr lang="en-US" sz="1800" dirty="0" smtClean="0"/>
                  <a:t> = 0</a:t>
                </a:r>
              </a:p>
              <a:p>
                <a:pPr>
                  <a:spcBef>
                    <a:spcPts val="2400"/>
                  </a:spcBef>
                  <a:buFont typeface="Wingdings" panose="05000000000000000000" pitchFamily="2" charset="2"/>
                  <a:buChar char="Ø"/>
                </a:pPr>
                <a:r>
                  <a:rPr lang="en-US" sz="2400" dirty="0" smtClean="0"/>
                  <a:t>The Outcome for an individual (Y</a:t>
                </a:r>
                <a:r>
                  <a:rPr lang="en-US" sz="2400" baseline="-25000" dirty="0" smtClean="0"/>
                  <a:t>i</a:t>
                </a:r>
                <a:r>
                  <a:rPr lang="en-US" sz="2400" dirty="0" smtClean="0"/>
                  <a:t>) can be described as</a:t>
                </a:r>
              </a:p>
              <a:p>
                <a:pPr marL="201168" lvl="1" indent="0" algn="ctr">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0</m:t>
                          </m:r>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1</m:t>
                          </m:r>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0</m:t>
                          </m:r>
                          <m:r>
                            <a:rPr lang="en-US" sz="2200" b="0" i="1" smtClean="0">
                              <a:latin typeface="Cambria Math" panose="02040503050406030204" pitchFamily="18" charset="0"/>
                            </a:rPr>
                            <m:t>𝑖</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𝑖</m:t>
                          </m:r>
                        </m:sub>
                      </m:sSub>
                    </m:oMath>
                  </m:oMathPara>
                </a14:m>
                <a:endParaRPr lang="en-US" sz="2200" dirty="0" smtClean="0"/>
              </a:p>
              <a:p>
                <a:pPr>
                  <a:spcBef>
                    <a:spcPts val="2400"/>
                  </a:spcBef>
                  <a:buFont typeface="Wingdings" panose="05000000000000000000" pitchFamily="2" charset="2"/>
                  <a:buChar char="Ø"/>
                </a:pPr>
                <a:r>
                  <a:rPr lang="en-US" sz="2400" dirty="0" smtClean="0"/>
                  <a:t>The causal effect for an individual is</a:t>
                </a:r>
              </a:p>
              <a:p>
                <a:pPr marL="201168" lvl="1" indent="0" algn="ctr">
                  <a:buNone/>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𝑖</m:t>
                          </m:r>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𝑌</m:t>
                          </m:r>
                        </m:e>
                        <m:sub>
                          <m:r>
                            <a:rPr lang="en-US" sz="2200" b="0" i="1" smtClean="0">
                              <a:latin typeface="Cambria Math" panose="02040503050406030204" pitchFamily="18" charset="0"/>
                            </a:rPr>
                            <m:t>0</m:t>
                          </m:r>
                          <m:r>
                            <a:rPr lang="en-US" sz="2200" b="0" i="1" smtClean="0">
                              <a:latin typeface="Cambria Math" panose="02040503050406030204" pitchFamily="18" charset="0"/>
                            </a:rPr>
                            <m:t>𝑖</m:t>
                          </m:r>
                        </m:sub>
                      </m:sSub>
                    </m:oMath>
                  </m:oMathPara>
                </a14:m>
                <a:endParaRPr lang="en-US" sz="22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l="-2262" t="-2121"/>
                </a:stretch>
              </a:blipFill>
            </p:spPr>
            <p:txBody>
              <a:bodyPr/>
              <a:lstStyle/>
              <a:p>
                <a:r>
                  <a:rPr lang="en-US">
                    <a:noFill/>
                  </a:rPr>
                  <a:t> </a:t>
                </a:r>
              </a:p>
            </p:txBody>
          </p:sp>
        </mc:Fallback>
      </mc:AlternateContent>
    </p:spTree>
    <p:extLst>
      <p:ext uri="{BB962C8B-B14F-4D97-AF65-F5344CB8AC3E}">
        <p14:creationId xmlns:p14="http://schemas.microsoft.com/office/powerpoint/2010/main" val="308437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Counterfactuals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ts val="2400"/>
                  </a:spcBef>
                  <a:buFont typeface="Wingdings" panose="05000000000000000000" pitchFamily="2" charset="2"/>
                  <a:buChar char="Ø"/>
                </a:pPr>
                <a:r>
                  <a:rPr lang="en-US" dirty="0" smtClean="0"/>
                  <a:t>In the literature on causal inference, you will frequently see the term “counterfactuals.”</a:t>
                </a:r>
              </a:p>
              <a:p>
                <a:pPr>
                  <a:spcBef>
                    <a:spcPts val="2400"/>
                  </a:spcBef>
                  <a:buFont typeface="Wingdings" panose="05000000000000000000" pitchFamily="2" charset="2"/>
                  <a:buChar char="Ø"/>
                </a:pPr>
                <a:r>
                  <a:rPr lang="en-US" dirty="0" smtClean="0"/>
                  <a:t>The are concepts/values that are literally counter to fact (i.e., they cannot be true, or at least they cannot be observed)</a:t>
                </a:r>
              </a:p>
              <a:p>
                <a:pPr>
                  <a:spcBef>
                    <a:spcPts val="2400"/>
                  </a:spcBef>
                  <a:buFont typeface="Wingdings" panose="05000000000000000000" pitchFamily="2" charset="2"/>
                  <a:buChar char="Ø"/>
                </a:pPr>
                <a:r>
                  <a:rPr lang="en-US" dirty="0" smtClean="0"/>
                  <a:t>Examples of counterfactuals</a:t>
                </a:r>
              </a:p>
              <a:p>
                <a:pPr marL="0" indent="0" algn="ctr">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smtClean="0"/>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0</m:t>
                        </m:r>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oMath>
                </a14:m>
                <a:r>
                  <a:rPr lang="en-US" dirty="0" smtClean="0"/>
                  <a:t>1</a:t>
                </a:r>
                <a:endParaRPr lang="en-US" dirty="0"/>
              </a:p>
              <a:p>
                <a:pPr marL="0" indent="0" algn="ctr">
                  <a:buNone/>
                </a:pPr>
                <a:endParaRPr lang="en-US" dirty="0" smtClean="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2297035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Effects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1800"/>
                  </a:spcAft>
                  <a:buFont typeface="Wingdings" panose="05000000000000000000" pitchFamily="2" charset="2"/>
                  <a:buChar char="Ø"/>
                </a:pPr>
                <a:r>
                  <a:rPr lang="en-US" dirty="0" smtClean="0"/>
                  <a:t>Average Treatment Effect (ATE)</a:t>
                </a:r>
              </a:p>
              <a:p>
                <a:pPr marL="0" indent="0" algn="ctr">
                  <a:spcAft>
                    <a:spcPts val="18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𝐴𝑇𝐸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smtClean="0"/>
              </a:p>
              <a:p>
                <a:pPr>
                  <a:spcAft>
                    <a:spcPts val="1800"/>
                  </a:spcAft>
                  <a:buFont typeface="Wingdings" panose="05000000000000000000" pitchFamily="2" charset="2"/>
                  <a:buChar char="Ø"/>
                </a:pPr>
                <a:r>
                  <a:rPr lang="en-US" dirty="0" smtClean="0"/>
                  <a:t>Average Treatment Effect on the Treated (ATET)</a:t>
                </a:r>
              </a:p>
              <a:p>
                <a:pPr marL="0" indent="0" algn="ctr">
                  <a:spcAft>
                    <a:spcPts val="18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𝐴𝑇𝐸𝑇</m:t>
                      </m:r>
                      <m:r>
                        <a:rPr lang="en-US" b="0" i="1" smtClean="0">
                          <a:latin typeface="Cambria Math" panose="02040503050406030204" pitchFamily="18" charset="0"/>
                        </a:rPr>
                        <m:t>=</m:t>
                      </m:r>
                      <m:r>
                        <a:rPr lang="en-US" b="0" i="1" smtClean="0">
                          <a:latin typeface="Cambria Math" panose="02040503050406030204" pitchFamily="18" charset="0"/>
                        </a:rPr>
                        <m:t>𝐸</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 </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smtClean="0"/>
              </a:p>
              <a:p>
                <a:pPr>
                  <a:spcAft>
                    <a:spcPts val="1800"/>
                  </a:spcAft>
                  <a:buFont typeface="Wingdings" panose="05000000000000000000" pitchFamily="2" charset="2"/>
                  <a:buChar char="Ø"/>
                </a:pPr>
                <a:r>
                  <a:rPr lang="en-US" dirty="0" smtClean="0"/>
                  <a:t>Average Treatment Effect on the Untreated (ATEU)</a:t>
                </a:r>
              </a:p>
              <a:p>
                <a:pPr marL="0" indent="0" algn="ctr">
                  <a:spcAft>
                    <a:spcPts val="18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𝐴𝑇𝐸𝑈</m:t>
                      </m:r>
                      <m:r>
                        <a:rPr lang="en-US" b="0" i="1" smtClean="0">
                          <a:latin typeface="Cambria Math" panose="02040503050406030204" pitchFamily="18" charset="0"/>
                        </a:rPr>
                        <m:t>=</m:t>
                      </m:r>
                      <m:r>
                        <a:rPr lang="en-US" i="1">
                          <a:latin typeface="Cambria Math" panose="02040503050406030204" pitchFamily="18" charset="0"/>
                        </a:rPr>
                        <m:t>𝐸</m:t>
                      </m:r>
                      <m:d>
                        <m:dPr>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1</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r>
                                <a:rPr lang="en-US" i="1">
                                  <a:latin typeface="Cambria Math" panose="02040503050406030204" pitchFamily="18" charset="0"/>
                                </a:rPr>
                                <m:t>𝑖</m:t>
                              </m:r>
                            </m:sub>
                          </m:sSub>
                          <m:r>
                            <a:rPr lang="en-US" i="1">
                              <a:latin typeface="Cambria Math" panose="02040503050406030204" pitchFamily="18" charset="0"/>
                            </a:rPr>
                            <m:t> </m:t>
                          </m:r>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oMath>
                  </m:oMathPara>
                </a14:m>
                <a:endParaRPr lang="en-US" dirty="0"/>
              </a:p>
              <a:p>
                <a:pPr marL="0" indent="0" algn="ctr">
                  <a:spcAft>
                    <a:spcPts val="1800"/>
                  </a:spcAft>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407413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Program Evaluation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Compare group that receive the treatment to the group that doesn’t receive the treatment.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m:oMathPara>
                </a14:m>
                <a:endParaRPr lang="en-US" dirty="0" smtClean="0"/>
              </a:p>
              <a:p>
                <a:pPr>
                  <a:buFont typeface="Wingdings" panose="05000000000000000000" pitchFamily="2" charset="2"/>
                  <a:buChar char="Ø"/>
                </a:pPr>
                <a:r>
                  <a:rPr lang="en-US" dirty="0" smtClean="0"/>
                  <a:t>However</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rgbClr val="002060"/>
                          </a:solidFill>
                          <a:latin typeface="Cambria Math" panose="02040503050406030204" pitchFamily="18" charset="0"/>
                        </a:rPr>
                        <m:t>𝐸</m:t>
                      </m:r>
                      <m:d>
                        <m:dPr>
                          <m:ctrlPr>
                            <a:rPr lang="en-US" b="0" i="1" smtClean="0">
                              <a:solidFill>
                                <a:srgbClr val="002060"/>
                              </a:solidFill>
                              <a:latin typeface="Cambria Math" panose="02040503050406030204" pitchFamily="18" charset="0"/>
                            </a:rPr>
                          </m:ctrlPr>
                        </m:dPr>
                        <m:e>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1</m:t>
                              </m:r>
                              <m:r>
                                <a:rPr lang="en-US" b="0" i="1" smtClean="0">
                                  <a:solidFill>
                                    <a:srgbClr val="002060"/>
                                  </a:solidFill>
                                  <a:latin typeface="Cambria Math" panose="02040503050406030204" pitchFamily="18" charset="0"/>
                                </a:rPr>
                                <m:t>𝑖</m:t>
                              </m:r>
                            </m:sub>
                          </m:sSub>
                          <m:r>
                            <a:rPr lang="en-US" b="0" i="1" smtClean="0">
                              <a:solidFill>
                                <a:srgbClr val="002060"/>
                              </a:solidFill>
                              <a:latin typeface="Cambria Math" panose="02040503050406030204" pitchFamily="18" charset="0"/>
                            </a:rPr>
                            <m:t>−</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0</m:t>
                              </m:r>
                              <m:r>
                                <a:rPr lang="en-US" b="0" i="1" smtClean="0">
                                  <a:solidFill>
                                    <a:srgbClr val="002060"/>
                                  </a:solidFill>
                                  <a:latin typeface="Cambria Math" panose="02040503050406030204" pitchFamily="18" charset="0"/>
                                </a:rPr>
                                <m:t>𝑖</m:t>
                              </m:r>
                            </m:sub>
                          </m:sSub>
                        </m:e>
                        <m:e>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𝑇</m:t>
                              </m:r>
                            </m:e>
                            <m:sub>
                              <m:r>
                                <a:rPr lang="en-US" b="0" i="1" smtClean="0">
                                  <a:solidFill>
                                    <a:srgbClr val="002060"/>
                                  </a:solidFill>
                                  <a:latin typeface="Cambria Math" panose="02040503050406030204" pitchFamily="18" charset="0"/>
                                </a:rPr>
                                <m:t>𝑖</m:t>
                              </m:r>
                            </m:sub>
                          </m:sSub>
                          <m:r>
                            <a:rPr lang="en-US" b="0" i="1" smtClean="0">
                              <a:solidFill>
                                <a:srgbClr val="002060"/>
                              </a:solidFill>
                              <a:latin typeface="Cambria Math" panose="02040503050406030204" pitchFamily="18" charset="0"/>
                            </a:rPr>
                            <m:t>=1</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𝐸</m:t>
                      </m:r>
                      <m:d>
                        <m:dPr>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𝑌</m:t>
                              </m:r>
                            </m:e>
                            <m:sub>
                              <m:r>
                                <a:rPr lang="en-US" b="0" i="1" smtClean="0">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𝑖</m:t>
                              </m:r>
                            </m:sub>
                          </m:sSub>
                        </m:e>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𝑇</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=1</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𝐸</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𝑌</m:t>
                          </m:r>
                        </m:e>
                        <m:sub>
                          <m:r>
                            <a:rPr lang="en-US" b="0" i="1" smtClean="0">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𝑇</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=0)</m:t>
                      </m:r>
                    </m:oMath>
                  </m:oMathPara>
                </a14:m>
                <a:endParaRPr lang="en-US" dirty="0" smtClean="0">
                  <a:solidFill>
                    <a:srgbClr val="FF0000"/>
                  </a:solidFill>
                </a:endParaRPr>
              </a:p>
              <a:p>
                <a:pPr marL="0" indent="0">
                  <a:buNone/>
                </a:pPr>
                <a:endParaRPr lang="en-US" dirty="0">
                  <a:solidFill>
                    <a:srgbClr val="FF0000"/>
                  </a:solidFill>
                </a:endParaRPr>
              </a:p>
              <a:p>
                <a:pPr>
                  <a:buFont typeface="Wingdings" panose="05000000000000000000" pitchFamily="2" charset="2"/>
                  <a:buChar char="Ø"/>
                </a:pPr>
                <a:r>
                  <a:rPr lang="en-US" dirty="0" smtClean="0">
                    <a:solidFill>
                      <a:srgbClr val="002060"/>
                    </a:solidFill>
                  </a:rPr>
                  <a:t>Average Treatment Effect on the Treated</a:t>
                </a:r>
              </a:p>
              <a:p>
                <a:pPr>
                  <a:buFont typeface="Wingdings" panose="05000000000000000000" pitchFamily="2" charset="2"/>
                  <a:buChar char="Ø"/>
                </a:pPr>
                <a:r>
                  <a:rPr lang="en-US" dirty="0" smtClean="0">
                    <a:solidFill>
                      <a:srgbClr val="FF0000"/>
                    </a:solidFill>
                  </a:rPr>
                  <a:t>Selection Bias</a:t>
                </a:r>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1373069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Assignment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2400"/>
                  </a:spcAft>
                  <a:buFont typeface="Wingdings" panose="05000000000000000000" pitchFamily="2" charset="2"/>
                  <a:buChar char="Ø"/>
                </a:pPr>
                <a:r>
                  <a:rPr lang="en-US" dirty="0" smtClean="0"/>
                  <a:t>With random assignment, </a:t>
                </a:r>
                <a:r>
                  <a:rPr lang="en-US" dirty="0" err="1" smtClean="0"/>
                  <a:t>T</a:t>
                </a:r>
                <a:r>
                  <a:rPr lang="en-US" baseline="-25000" dirty="0" err="1" smtClean="0"/>
                  <a:t>i</a:t>
                </a:r>
                <a:r>
                  <a:rPr lang="en-US" dirty="0" smtClean="0"/>
                  <a:t> is independent of (not related to) Y</a:t>
                </a:r>
                <a:r>
                  <a:rPr lang="en-US" baseline="-25000" dirty="0" smtClean="0"/>
                  <a:t>i</a:t>
                </a:r>
                <a:r>
                  <a:rPr lang="en-US" dirty="0" smtClean="0"/>
                  <a:t>.</a:t>
                </a:r>
              </a:p>
              <a:p>
                <a:pPr marL="0" indent="0" algn="ctr">
                  <a:spcAft>
                    <a:spcPts val="24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=0</m:t>
                          </m:r>
                        </m:e>
                      </m:d>
                    </m:oMath>
                  </m:oMathPara>
                </a14:m>
                <a:endParaRPr lang="en-US" b="0" dirty="0" smtClean="0"/>
              </a:p>
              <a:p>
                <a:pPr marL="0" indent="0" algn="ctr">
                  <a:spcAft>
                    <a:spcPts val="24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d>
                        <m:dPr>
                          <m:beg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r>
                        <a:rPr lang="en-US" b="0" i="1" smtClean="0">
                          <a:latin typeface="Cambria Math" panose="02040503050406030204" pitchFamily="18" charset="0"/>
                        </a:rPr>
                        <m:t>=1)</m:t>
                      </m:r>
                    </m:oMath>
                  </m:oMathPara>
                </a14:m>
                <a:endParaRPr lang="en-US" dirty="0" smtClean="0"/>
              </a:p>
              <a:p>
                <a:pPr marL="0" indent="0" algn="ctr">
                  <a:spcAft>
                    <a:spcPts val="24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smtClean="0"/>
              </a:p>
              <a:p>
                <a:pPr>
                  <a:spcAft>
                    <a:spcPts val="2400"/>
                  </a:spcAft>
                  <a:buFont typeface="Wingdings" panose="05000000000000000000" pitchFamily="2" charset="2"/>
                  <a:buChar char="Ø"/>
                </a:pPr>
                <a:r>
                  <a:rPr lang="en-US" dirty="0" smtClean="0"/>
                  <a:t>The problem is that random assignment is frequently not feasible and/or it is unethical.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39" t="-1667"/>
                </a:stretch>
              </a:blipFill>
            </p:spPr>
            <p:txBody>
              <a:bodyPr/>
              <a:lstStyle/>
              <a:p>
                <a:r>
                  <a:rPr lang="en-US">
                    <a:noFill/>
                  </a:rPr>
                  <a:t> </a:t>
                </a:r>
              </a:p>
            </p:txBody>
          </p:sp>
        </mc:Fallback>
      </mc:AlternateContent>
    </p:spTree>
    <p:extLst>
      <p:ext uri="{BB962C8B-B14F-4D97-AF65-F5344CB8AC3E}">
        <p14:creationId xmlns:p14="http://schemas.microsoft.com/office/powerpoint/2010/main" val="3361507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Instrumental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Aft>
                    <a:spcPts val="1200"/>
                  </a:spcAft>
                  <a:buFont typeface="Wingdings" panose="05000000000000000000" pitchFamily="2" charset="2"/>
                  <a:buChar char="Ø"/>
                </a:pPr>
                <a:r>
                  <a:rPr lang="en-US" dirty="0" smtClean="0"/>
                  <a:t>Our problem is that our treatment variable is endogenous.</a:t>
                </a:r>
              </a:p>
              <a:p>
                <a:pPr lvl="1">
                  <a:spcAft>
                    <a:spcPts val="1200"/>
                  </a:spcAft>
                  <a:buFont typeface="Wingdings" panose="05000000000000000000" pitchFamily="2" charset="2"/>
                  <a:buChar char="Ø"/>
                </a:pPr>
                <a:r>
                  <a:rPr lang="en-US" dirty="0" smtClean="0"/>
                  <a:t>There is a variable or variables that influence program participation that is/are related to the outcome.</a:t>
                </a:r>
              </a:p>
              <a:p>
                <a:pPr lvl="1">
                  <a:spcAft>
                    <a:spcPts val="1200"/>
                  </a:spcAft>
                  <a:buFont typeface="Wingdings" panose="05000000000000000000" pitchFamily="2" charset="2"/>
                  <a:buChar char="Ø"/>
                </a:pPr>
                <a:r>
                  <a:rPr lang="en-US" dirty="0" smtClean="0"/>
                  <a:t>If we could identify all of the variables related to program participation and include them as covariates in our model, the problem would be solved.</a:t>
                </a:r>
              </a:p>
              <a:p>
                <a:pPr lvl="1">
                  <a:spcAft>
                    <a:spcPts val="1200"/>
                  </a:spcAft>
                  <a:buFont typeface="Wingdings" panose="05000000000000000000" pitchFamily="2" charset="2"/>
                  <a:buChar char="Ø"/>
                </a:pPr>
                <a:r>
                  <a:rPr lang="en-US" dirty="0" smtClean="0"/>
                  <a:t>If these variables are not included in the model, they end up in the error term, and the error term is (AGAIN) correlated with the treatment.</a:t>
                </a:r>
              </a:p>
              <a:p>
                <a:pPr marL="201168" lvl="1" indent="0">
                  <a:spcAft>
                    <a:spcPts val="1200"/>
                  </a:spcAft>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𝛾</m:t>
                              </m:r>
                            </m:e>
                            <m:sub>
                              <m:r>
                                <a:rPr lang="en-US" b="0" i="1" smtClean="0">
                                  <a:latin typeface="Cambria Math" panose="02040503050406030204" pitchFamily="18" charset="0"/>
                                  <a:ea typeface="Cambria Math" panose="02040503050406030204" pitchFamily="18" charset="0"/>
                                </a:rPr>
                                <m:t>𝑘</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𝑍</m:t>
                              </m:r>
                            </m:e>
                            <m:sub>
                              <m:r>
                                <a:rPr lang="en-US" b="0" i="1" smtClean="0">
                                  <a:latin typeface="Cambria Math" panose="02040503050406030204" pitchFamily="18" charset="0"/>
                                  <a:ea typeface="Cambria Math" panose="02040503050406030204" pitchFamily="18" charset="0"/>
                                </a:rPr>
                                <m:t>𝑖𝑘</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𝑖</m:t>
                              </m:r>
                            </m:sub>
                          </m:sSub>
                        </m:e>
                      </m:d>
                    </m:oMath>
                  </m:oMathPara>
                </a14:m>
                <a:endParaRPr lang="en-US" b="0" dirty="0" smtClean="0">
                  <a:ea typeface="Cambria Math" panose="02040503050406030204" pitchFamily="18" charset="0"/>
                </a:endParaRPr>
              </a:p>
              <a:p>
                <a:pPr lvl="1">
                  <a:spcAft>
                    <a:spcPts val="1200"/>
                  </a:spcAft>
                  <a:buFont typeface="Wingdings" panose="05000000000000000000" pitchFamily="2" charset="2"/>
                  <a:buChar char="Ø"/>
                </a:pPr>
                <a:r>
                  <a:rPr lang="en-US" dirty="0" smtClean="0"/>
                  <a:t>Here again, we can use IV estimation to account for the confounding effect(s) of the omitted variable(s).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939" t="-1667" r="-81"/>
                </a:stretch>
              </a:blipFill>
            </p:spPr>
            <p:txBody>
              <a:bodyPr/>
              <a:lstStyle/>
              <a:p>
                <a:r>
                  <a:rPr lang="en-US">
                    <a:noFill/>
                  </a:rPr>
                  <a:t> </a:t>
                </a:r>
              </a:p>
            </p:txBody>
          </p:sp>
        </mc:Fallback>
      </mc:AlternateContent>
    </p:spTree>
    <p:extLst>
      <p:ext uri="{BB962C8B-B14F-4D97-AF65-F5344CB8AC3E}">
        <p14:creationId xmlns:p14="http://schemas.microsoft.com/office/powerpoint/2010/main" val="297074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Using Instrumental Variables in Institutional Research</a:t>
            </a:r>
            <a:endParaRPr lang="en-US" sz="6600" dirty="0"/>
          </a:p>
        </p:txBody>
      </p:sp>
      <p:sp>
        <p:nvSpPr>
          <p:cNvPr id="5" name="Text Placeholder 4"/>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2525544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An instrumental variables approach can’t be used to estimate the average treatment effect (ATE) for all individuals. In fact, it may not be able to estimate the average treatment effect on the treated (ATET).</a:t>
            </a:r>
          </a:p>
          <a:p>
            <a:pPr>
              <a:buFont typeface="Wingdings" panose="05000000000000000000" pitchFamily="2" charset="2"/>
              <a:buChar char="Ø"/>
            </a:pPr>
            <a:r>
              <a:rPr lang="en-US" dirty="0" smtClean="0"/>
              <a:t>Four types of individuals</a:t>
            </a:r>
          </a:p>
          <a:p>
            <a:pPr lvl="1">
              <a:buFont typeface="Wingdings" panose="05000000000000000000" pitchFamily="2" charset="2"/>
              <a:buChar char="Ø"/>
            </a:pPr>
            <a:r>
              <a:rPr lang="en-US" dirty="0" smtClean="0"/>
              <a:t>Always Takers – They will always participate in the treatment.</a:t>
            </a:r>
          </a:p>
          <a:p>
            <a:pPr lvl="1">
              <a:buFont typeface="Wingdings" panose="05000000000000000000" pitchFamily="2" charset="2"/>
              <a:buChar char="Ø"/>
            </a:pPr>
            <a:r>
              <a:rPr lang="en-US" dirty="0" smtClean="0"/>
              <a:t>Never Takers – They will never participate in the treatment.</a:t>
            </a:r>
          </a:p>
          <a:p>
            <a:pPr lvl="1">
              <a:buFont typeface="Wingdings" panose="05000000000000000000" pitchFamily="2" charset="2"/>
              <a:buChar char="Ø"/>
            </a:pPr>
            <a:r>
              <a:rPr lang="en-US" dirty="0" err="1" smtClean="0"/>
              <a:t>Defiers</a:t>
            </a:r>
            <a:r>
              <a:rPr lang="en-US" dirty="0" smtClean="0"/>
              <a:t> – They behave opposite to expectations.</a:t>
            </a:r>
          </a:p>
          <a:p>
            <a:pPr lvl="1">
              <a:buFont typeface="Wingdings" panose="05000000000000000000" pitchFamily="2" charset="2"/>
              <a:buChar char="Ø"/>
            </a:pPr>
            <a:r>
              <a:rPr lang="en-US" dirty="0" smtClean="0"/>
              <a:t>Compliers – They behave in line with expectations.</a:t>
            </a:r>
          </a:p>
          <a:p>
            <a:pPr>
              <a:buFont typeface="Wingdings" panose="05000000000000000000" pitchFamily="2" charset="2"/>
              <a:buChar char="Ø"/>
            </a:pPr>
            <a:r>
              <a:rPr lang="en-US" dirty="0" err="1" smtClean="0"/>
              <a:t>Angist</a:t>
            </a:r>
            <a:r>
              <a:rPr lang="en-US" dirty="0" smtClean="0"/>
              <a:t> &amp; </a:t>
            </a:r>
            <a:r>
              <a:rPr lang="en-US" dirty="0" err="1" smtClean="0"/>
              <a:t>Pischke</a:t>
            </a:r>
            <a:r>
              <a:rPr lang="en-US" dirty="0" smtClean="0"/>
              <a:t> (2009) note that instrumental variables can be used to estimate treatment effects for compliers—they refer to this as a Local Average Treatment Effect (LATE).</a:t>
            </a:r>
            <a:endParaRPr lang="en-US" dirty="0"/>
          </a:p>
        </p:txBody>
      </p:sp>
    </p:spTree>
    <p:extLst>
      <p:ext uri="{BB962C8B-B14F-4D97-AF65-F5344CB8AC3E}">
        <p14:creationId xmlns:p14="http://schemas.microsoft.com/office/powerpoint/2010/main" val="3100792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 #2,</a:t>
            </a:r>
            <a:endParaRPr lang="en-US" dirty="0"/>
          </a:p>
        </p:txBody>
      </p:sp>
      <p:sp>
        <p:nvSpPr>
          <p:cNvPr id="3" name="Content Placeholder 2"/>
          <p:cNvSpPr>
            <a:spLocks noGrp="1"/>
          </p:cNvSpPr>
          <p:nvPr>
            <p:ph idx="1"/>
          </p:nvPr>
        </p:nvSpPr>
        <p:spPr/>
        <p:txBody>
          <a:bodyPr>
            <a:normAutofit lnSpcReduction="10000"/>
          </a:bodyPr>
          <a:lstStyle/>
          <a:p>
            <a:pPr>
              <a:spcAft>
                <a:spcPts val="1200"/>
              </a:spcAft>
              <a:buFont typeface="Wingdings" panose="05000000000000000000" pitchFamily="2" charset="2"/>
              <a:buChar char="Ø"/>
            </a:pPr>
            <a:r>
              <a:rPr lang="en-US" dirty="0" smtClean="0"/>
              <a:t>There are some additional assumptions we need to satisfy:</a:t>
            </a:r>
          </a:p>
          <a:p>
            <a:pPr lvl="1">
              <a:spcAft>
                <a:spcPts val="1200"/>
              </a:spcAft>
              <a:buFont typeface="Wingdings" panose="05000000000000000000" pitchFamily="2" charset="2"/>
              <a:buChar char="Ø"/>
            </a:pPr>
            <a:r>
              <a:rPr lang="en-US" dirty="0" smtClean="0"/>
              <a:t>The instrument must be (strongly) related to the treatment variable.</a:t>
            </a:r>
          </a:p>
          <a:p>
            <a:pPr lvl="1">
              <a:spcAft>
                <a:spcPts val="1200"/>
              </a:spcAft>
              <a:buFont typeface="Wingdings" panose="05000000000000000000" pitchFamily="2" charset="2"/>
              <a:buChar char="Ø"/>
            </a:pPr>
            <a:r>
              <a:rPr lang="en-US" dirty="0" smtClean="0"/>
              <a:t>The instrument must be unrelated to the outcome, except through the treatment (i.e., no third path).</a:t>
            </a:r>
          </a:p>
          <a:p>
            <a:pPr lvl="1">
              <a:spcAft>
                <a:spcPts val="1200"/>
              </a:spcAft>
              <a:buFont typeface="Wingdings" panose="05000000000000000000" pitchFamily="2" charset="2"/>
              <a:buChar char="Ø"/>
            </a:pPr>
            <a:r>
              <a:rPr lang="en-US" dirty="0" smtClean="0"/>
              <a:t>The influence of the treatment will be the same for all individuals, and individuals not receiving the treatment will not be influenced by individuals receiving the treatment (Stable Unit Treatment Value Assumption, SUTVA).</a:t>
            </a:r>
          </a:p>
          <a:p>
            <a:pPr lvl="1">
              <a:spcAft>
                <a:spcPts val="1200"/>
              </a:spcAft>
              <a:buFont typeface="Wingdings" panose="05000000000000000000" pitchFamily="2" charset="2"/>
              <a:buChar char="Ø"/>
            </a:pPr>
            <a:r>
              <a:rPr lang="en-US" dirty="0" smtClean="0"/>
              <a:t>The distribution of the instrument across individuals should be comparable to random assignment. As a practical matter, the instrument should be exogenous (0r close to exogenous).</a:t>
            </a:r>
          </a:p>
          <a:p>
            <a:pPr lvl="1">
              <a:spcAft>
                <a:spcPts val="1200"/>
              </a:spcAft>
              <a:buFont typeface="Wingdings" panose="05000000000000000000" pitchFamily="2" charset="2"/>
              <a:buChar char="Ø"/>
            </a:pPr>
            <a:r>
              <a:rPr lang="en-US" dirty="0" smtClean="0"/>
              <a:t>The instrument has a unidirectional effect on participation in the treatment (monotonicity).</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244302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a Practical Matter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An instrumental variables analysis works best when individuals are randomly assigned to a treatment condition, and then some individuals choose not to participate.</a:t>
            </a:r>
          </a:p>
          <a:p>
            <a:pPr>
              <a:buFont typeface="Wingdings" panose="05000000000000000000" pitchFamily="2" charset="2"/>
              <a:buChar char="Ø"/>
            </a:pPr>
            <a:r>
              <a:rPr lang="en-US" dirty="0" smtClean="0"/>
              <a:t>Example: Students are randomly assigned to two groups. The first group is invited to join a themed learning community, but the second group is not invited (and cannot) join the learning community.</a:t>
            </a:r>
          </a:p>
          <a:p>
            <a:pPr lvl="1">
              <a:buFont typeface="Wingdings" panose="05000000000000000000" pitchFamily="2" charset="2"/>
              <a:buChar char="Ø"/>
            </a:pPr>
            <a:r>
              <a:rPr lang="en-US" dirty="0" smtClean="0"/>
              <a:t>Students who are invited to join the </a:t>
            </a:r>
            <a:r>
              <a:rPr lang="en-US" dirty="0" err="1" smtClean="0"/>
              <a:t>theamed</a:t>
            </a:r>
            <a:r>
              <a:rPr lang="en-US" dirty="0" smtClean="0"/>
              <a:t> learning community are free to decide whether to join the learning community or not.</a:t>
            </a:r>
          </a:p>
          <a:p>
            <a:pPr lvl="1">
              <a:buFont typeface="Wingdings" panose="05000000000000000000" pitchFamily="2" charset="2"/>
              <a:buChar char="Ø"/>
            </a:pPr>
            <a:r>
              <a:rPr lang="en-US" dirty="0" smtClean="0"/>
              <a:t>The random assignment of students to the learning community invitation group becomes the instrument</a:t>
            </a:r>
          </a:p>
          <a:p>
            <a:pPr lvl="1">
              <a:buFont typeface="Wingdings" panose="05000000000000000000" pitchFamily="2" charset="2"/>
              <a:buChar char="Ø"/>
            </a:pPr>
            <a:r>
              <a:rPr lang="en-US" dirty="0" smtClean="0"/>
              <a:t>Actually joining the learning community becomes the treatment.</a:t>
            </a:r>
          </a:p>
          <a:p>
            <a:pPr lvl="1">
              <a:buFont typeface="Wingdings" panose="05000000000000000000" pitchFamily="2" charset="2"/>
              <a:buChar char="Ø"/>
            </a:pPr>
            <a:r>
              <a:rPr lang="en-US" dirty="0" smtClean="0"/>
              <a:t>The outcome might be GPA, and a variety of exogenous covariates related to GPA (e.g., SAT &amp; HS GPA) may be included in the analysis.</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94827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Revisited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Given that only students who are randomly invited to join the TLC can join the TLC, the relationship between the instrument and the treatment is likely to be strong.</a:t>
            </a:r>
          </a:p>
          <a:p>
            <a:pPr>
              <a:buFont typeface="Wingdings" panose="05000000000000000000" pitchFamily="2" charset="2"/>
              <a:buChar char="Ø"/>
            </a:pPr>
            <a:r>
              <a:rPr lang="en-US" dirty="0" smtClean="0"/>
              <a:t>Since students are randomly assigned to the invitation group (instrument), the instrument should not be related to the outcome, except through the treatment.</a:t>
            </a:r>
          </a:p>
          <a:p>
            <a:pPr>
              <a:buFont typeface="Wingdings" panose="05000000000000000000" pitchFamily="2" charset="2"/>
              <a:buChar char="Ø"/>
            </a:pPr>
            <a:r>
              <a:rPr lang="en-US" dirty="0" smtClean="0"/>
              <a:t>SUTVA can be a problem. Some students may benefit more from the TLC than others, and there can be spillover. TLC students carry their experiences to non-TLC students.</a:t>
            </a:r>
          </a:p>
          <a:p>
            <a:pPr>
              <a:buFont typeface="Wingdings" panose="05000000000000000000" pitchFamily="2" charset="2"/>
              <a:buChar char="Ø"/>
            </a:pPr>
            <a:r>
              <a:rPr lang="en-US" dirty="0" smtClean="0"/>
              <a:t>The instrument is based on random assignment.</a:t>
            </a:r>
          </a:p>
          <a:p>
            <a:pPr>
              <a:buFont typeface="Wingdings" panose="05000000000000000000" pitchFamily="2" charset="2"/>
              <a:buChar char="Ø"/>
            </a:pPr>
            <a:r>
              <a:rPr lang="en-US" dirty="0" smtClean="0"/>
              <a:t>We need to be able to assume that there are no </a:t>
            </a:r>
            <a:r>
              <a:rPr lang="en-US" dirty="0" err="1" smtClean="0"/>
              <a:t>defiers</a:t>
            </a:r>
            <a:r>
              <a:rPr lang="en-US" dirty="0" smtClean="0"/>
              <a:t> in the study. </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99249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Stata Interlude 5</a:t>
            </a:r>
            <a:endParaRPr lang="en-US" dirty="0"/>
          </a:p>
        </p:txBody>
      </p:sp>
      <p:sp>
        <p:nvSpPr>
          <p:cNvPr id="5" name="Text Placeholder 4"/>
          <p:cNvSpPr>
            <a:spLocks noGrp="1"/>
          </p:cNvSpPr>
          <p:nvPr>
            <p:ph type="body" idx="1"/>
          </p:nvPr>
        </p:nvSpPr>
        <p:spPr/>
        <p:txBody>
          <a:bodyPr/>
          <a:lstStyle/>
          <a:p>
            <a:r>
              <a:rPr lang="en-US" dirty="0" err="1" smtClean="0"/>
              <a:t>Angrist</a:t>
            </a:r>
            <a:r>
              <a:rPr lang="en-US" dirty="0" smtClean="0"/>
              <a:t>, </a:t>
            </a:r>
            <a:r>
              <a:rPr lang="en-US" dirty="0" err="1" smtClean="0"/>
              <a:t>bettinger,bloom,king</a:t>
            </a:r>
            <a:r>
              <a:rPr lang="en-US" dirty="0" smtClean="0"/>
              <a:t>, &amp; </a:t>
            </a:r>
            <a:r>
              <a:rPr lang="en-US" dirty="0" err="1" smtClean="0"/>
              <a:t>kremer</a:t>
            </a:r>
            <a:r>
              <a:rPr lang="en-US" dirty="0" smtClean="0"/>
              <a:t> (2002). A study of the paces scholarship program in </a:t>
            </a:r>
            <a:r>
              <a:rPr lang="en-US" dirty="0" err="1" smtClean="0"/>
              <a:t>bogotá</a:t>
            </a:r>
            <a:r>
              <a:rPr lang="en-US" dirty="0" smtClean="0"/>
              <a:t>, Columbia.</a:t>
            </a:r>
            <a:endParaRPr lang="en-US" dirty="0"/>
          </a:p>
        </p:txBody>
      </p:sp>
    </p:spTree>
    <p:extLst>
      <p:ext uri="{BB962C8B-B14F-4D97-AF65-F5344CB8AC3E}">
        <p14:creationId xmlns:p14="http://schemas.microsoft.com/office/powerpoint/2010/main" val="975441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Variables</a:t>
            </a: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Ø"/>
            </a:pPr>
            <a:r>
              <a:rPr lang="en-US" dirty="0" smtClean="0"/>
              <a:t>Outcome Variable: Did students finish 8</a:t>
            </a:r>
            <a:r>
              <a:rPr lang="en-US" baseline="30000" dirty="0" smtClean="0"/>
              <a:t>th</a:t>
            </a:r>
            <a:r>
              <a:rPr lang="en-US" dirty="0" smtClean="0"/>
              <a:t> grade (finish8th).</a:t>
            </a:r>
          </a:p>
          <a:p>
            <a:pPr>
              <a:buFont typeface="Wingdings" panose="05000000000000000000" pitchFamily="2" charset="2"/>
              <a:buChar char="Ø"/>
            </a:pPr>
            <a:r>
              <a:rPr lang="en-US" dirty="0" smtClean="0"/>
              <a:t>Treatment Variable: Did they participate in the PACES scholarship program (</a:t>
            </a:r>
            <a:r>
              <a:rPr lang="en-US" dirty="0" err="1" smtClean="0"/>
              <a:t>use_fin_aid</a:t>
            </a:r>
            <a:r>
              <a:rPr lang="en-US" dirty="0" smtClean="0"/>
              <a:t>).</a:t>
            </a:r>
          </a:p>
          <a:p>
            <a:pPr>
              <a:buFont typeface="Wingdings" panose="05000000000000000000" pitchFamily="2" charset="2"/>
              <a:buChar char="Ø"/>
            </a:pPr>
            <a:r>
              <a:rPr lang="en-US" dirty="0" smtClean="0"/>
              <a:t>Instrument: Were the students selected to be informed about the PACES scholarship (</a:t>
            </a:r>
            <a:r>
              <a:rPr lang="en-US" dirty="0" err="1" smtClean="0"/>
              <a:t>won_lottry</a:t>
            </a:r>
            <a:r>
              <a:rPr lang="en-US" dirty="0" smtClean="0"/>
              <a:t>).</a:t>
            </a:r>
          </a:p>
          <a:p>
            <a:pPr>
              <a:buFont typeface="Wingdings" panose="05000000000000000000" pitchFamily="2" charset="2"/>
              <a:buChar char="Ø"/>
            </a:pPr>
            <a:r>
              <a:rPr lang="en-US" dirty="0" smtClean="0"/>
              <a:t>Exogenous Covariates:</a:t>
            </a:r>
          </a:p>
          <a:p>
            <a:pPr lvl="1">
              <a:buFont typeface="Wingdings" panose="05000000000000000000" pitchFamily="2" charset="2"/>
              <a:buChar char="Ø"/>
            </a:pPr>
            <a:r>
              <a:rPr lang="en-US" dirty="0" smtClean="0"/>
              <a:t>Age of the student at the beginning of the study (</a:t>
            </a:r>
            <a:r>
              <a:rPr lang="en-US" dirty="0" err="1" smtClean="0"/>
              <a:t>base_age</a:t>
            </a:r>
            <a:r>
              <a:rPr lang="en-US" dirty="0" smtClean="0"/>
              <a:t>).</a:t>
            </a:r>
          </a:p>
          <a:p>
            <a:pPr lvl="1">
              <a:buFont typeface="Wingdings" panose="05000000000000000000" pitchFamily="2" charset="2"/>
              <a:buChar char="Ø"/>
            </a:pPr>
            <a:r>
              <a:rPr lang="en-US" dirty="0" smtClean="0"/>
              <a:t>Sex of the student (male).</a:t>
            </a:r>
            <a:endParaRPr lang="en-US" dirty="0"/>
          </a:p>
        </p:txBody>
      </p:sp>
    </p:spTree>
    <p:extLst>
      <p:ext uri="{BB962C8B-B14F-4D97-AF65-F5344CB8AC3E}">
        <p14:creationId xmlns:p14="http://schemas.microsoft.com/office/powerpoint/2010/main" val="2589757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3503" y="1760075"/>
            <a:ext cx="7375019" cy="2631490"/>
          </a:xfrm>
          <a:prstGeom prst="rect">
            <a:avLst/>
          </a:prstGeom>
        </p:spPr>
        <p:txBody>
          <a:bodyPr wrap="square">
            <a:spAutoFit/>
          </a:bodyPr>
          <a:lstStyle/>
          <a:p>
            <a:r>
              <a:rPr lang="en-US" dirty="0">
                <a:latin typeface="Courier New" panose="02070309020205020404" pitchFamily="49" charset="0"/>
                <a:ea typeface="Calibri" panose="020F0502020204030204" pitchFamily="34" charset="0"/>
                <a:cs typeface="Times New Roman" panose="02020603050405020304" pitchFamily="18" charset="0"/>
              </a:rPr>
              <a:t> </a:t>
            </a:r>
            <a:r>
              <a:rPr lang="en-US" sz="1050" dirty="0">
                <a:latin typeface="Courier New" panose="02070309020205020404" pitchFamily="49" charset="0"/>
                <a:ea typeface="Calibri" panose="020F0502020204030204" pitchFamily="34" charset="0"/>
                <a:cs typeface="Courier New" panose="02070309020205020404" pitchFamily="49" charset="0"/>
              </a:rPr>
              <a:t>Source |       SS       </a:t>
            </a:r>
            <a:r>
              <a:rPr lang="en-US" sz="1050" dirty="0" err="1">
                <a:latin typeface="Courier New" panose="02070309020205020404" pitchFamily="49" charset="0"/>
                <a:ea typeface="Calibri" panose="020F0502020204030204" pitchFamily="34" charset="0"/>
                <a:cs typeface="Courier New" panose="02070309020205020404" pitchFamily="49" charset="0"/>
              </a:rPr>
              <a:t>df</a:t>
            </a:r>
            <a:r>
              <a:rPr lang="en-US" sz="1050" dirty="0">
                <a:latin typeface="Courier New" panose="02070309020205020404" pitchFamily="49" charset="0"/>
                <a:ea typeface="Calibri" panose="020F0502020204030204" pitchFamily="34" charset="0"/>
                <a:cs typeface="Courier New" panose="02070309020205020404" pitchFamily="49" charset="0"/>
              </a:rPr>
              <a:t>       MS              Number of </a:t>
            </a:r>
            <a:r>
              <a:rPr lang="en-US" sz="1050" dirty="0" err="1">
                <a:latin typeface="Courier New" panose="02070309020205020404" pitchFamily="49" charset="0"/>
                <a:ea typeface="Calibri" panose="020F0502020204030204" pitchFamily="34" charset="0"/>
                <a:cs typeface="Courier New" panose="02070309020205020404" pitchFamily="49" charset="0"/>
              </a:rPr>
              <a:t>obs</a:t>
            </a:r>
            <a:r>
              <a:rPr lang="en-US" sz="1050" dirty="0">
                <a:latin typeface="Courier New" panose="02070309020205020404" pitchFamily="49" charset="0"/>
                <a:ea typeface="Calibri" panose="020F0502020204030204" pitchFamily="34" charset="0"/>
                <a:cs typeface="Courier New" panose="02070309020205020404" pitchFamily="49" charset="0"/>
              </a:rPr>
              <a:t> =    1171</a:t>
            </a:r>
          </a:p>
          <a:p>
            <a:r>
              <a:rPr lang="en-US" sz="1050" dirty="0">
                <a:latin typeface="Courier New" panose="02070309020205020404" pitchFamily="49" charset="0"/>
                <a:ea typeface="Calibri" panose="020F0502020204030204" pitchFamily="34" charset="0"/>
                <a:cs typeface="Courier New" panose="02070309020205020404" pitchFamily="49" charset="0"/>
              </a:rPr>
              <a:t>-------------+------------------------------           F(  3,  1167) =   26.53</a:t>
            </a:r>
          </a:p>
          <a:p>
            <a:r>
              <a:rPr lang="en-US" sz="1050" dirty="0">
                <a:latin typeface="Courier New" panose="02070309020205020404" pitchFamily="49" charset="0"/>
                <a:ea typeface="Calibri" panose="020F0502020204030204" pitchFamily="34" charset="0"/>
                <a:cs typeface="Courier New" panose="02070309020205020404" pitchFamily="49" charset="0"/>
              </a:rPr>
              <a:t>       Model |   16.230726     3  5.41024199           </a:t>
            </a:r>
            <a:r>
              <a:rPr lang="en-US" sz="1050" dirty="0" err="1">
                <a:latin typeface="Courier New" panose="02070309020205020404" pitchFamily="49" charset="0"/>
                <a:ea typeface="Calibri" panose="020F0502020204030204" pitchFamily="34" charset="0"/>
                <a:cs typeface="Courier New" panose="02070309020205020404" pitchFamily="49" charset="0"/>
              </a:rPr>
              <a:t>Prob</a:t>
            </a:r>
            <a:r>
              <a:rPr lang="en-US" sz="1050" dirty="0">
                <a:latin typeface="Courier New" panose="02070309020205020404" pitchFamily="49" charset="0"/>
                <a:ea typeface="Calibri" panose="020F0502020204030204" pitchFamily="34" charset="0"/>
                <a:cs typeface="Courier New" panose="02070309020205020404" pitchFamily="49" charset="0"/>
              </a:rPr>
              <a:t> &gt; F      =  0.0000</a:t>
            </a:r>
          </a:p>
          <a:p>
            <a:r>
              <a:rPr lang="en-US" sz="1050" dirty="0">
                <a:latin typeface="Courier New" panose="02070309020205020404" pitchFamily="49" charset="0"/>
                <a:ea typeface="Calibri" panose="020F0502020204030204" pitchFamily="34" charset="0"/>
                <a:cs typeface="Courier New" panose="02070309020205020404" pitchFamily="49" charset="0"/>
              </a:rPr>
              <a:t>    Residual |  237.957148  1167  .203905011           R-squared     =  0.0639</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Adj</a:t>
            </a:r>
            <a:r>
              <a:rPr lang="en-US" sz="1050" dirty="0">
                <a:latin typeface="Courier New" panose="02070309020205020404" pitchFamily="49" charset="0"/>
                <a:ea typeface="Calibri" panose="020F0502020204030204" pitchFamily="34" charset="0"/>
                <a:cs typeface="Courier New" panose="02070309020205020404" pitchFamily="49" charset="0"/>
              </a:rPr>
              <a:t> R-squared =  0.0614</a:t>
            </a:r>
          </a:p>
          <a:p>
            <a:r>
              <a:rPr lang="en-US" sz="1050" dirty="0">
                <a:latin typeface="Courier New" panose="02070309020205020404" pitchFamily="49" charset="0"/>
                <a:ea typeface="Calibri" panose="020F0502020204030204" pitchFamily="34" charset="0"/>
                <a:cs typeface="Courier New" panose="02070309020205020404" pitchFamily="49" charset="0"/>
              </a:rPr>
              <a:t>       Total |  254.187874  1170  .217254593           Root MSE      =  .45156</a:t>
            </a:r>
          </a:p>
          <a:p>
            <a:r>
              <a:rPr lang="en-US" sz="1050" dirty="0">
                <a:latin typeface="Courier New" panose="02070309020205020404" pitchFamily="49" charset="0"/>
                <a:ea typeface="Calibri" panose="020F0502020204030204" pitchFamily="34" charset="0"/>
                <a:cs typeface="Courier New" panose="02070309020205020404" pitchFamily="49" charset="0"/>
              </a:rPr>
              <a:t> </a:t>
            </a:r>
          </a:p>
          <a:p>
            <a:r>
              <a:rPr lang="en-US" sz="1050" dirty="0">
                <a:latin typeface="Courier New" panose="02070309020205020404" pitchFamily="49" charset="0"/>
                <a:ea typeface="Calibri" panose="020F0502020204030204" pitchFamily="34" charset="0"/>
                <a:cs typeface="Courier New" panose="02070309020205020404" pitchFamily="49" charset="0"/>
              </a:rPr>
              <a:t>------------------------------------------------------------------------------</a:t>
            </a:r>
          </a:p>
          <a:p>
            <a:r>
              <a:rPr lang="en-US" sz="1050" dirty="0">
                <a:latin typeface="Courier New" panose="02070309020205020404" pitchFamily="49" charset="0"/>
                <a:ea typeface="Calibri" panose="020F0502020204030204" pitchFamily="34" charset="0"/>
                <a:cs typeface="Courier New" panose="02070309020205020404" pitchFamily="49" charset="0"/>
              </a:rPr>
              <a:t>   finish8th |      </a:t>
            </a:r>
            <a:r>
              <a:rPr lang="en-US" sz="1050" dirty="0" err="1">
                <a:latin typeface="Courier New" panose="02070309020205020404" pitchFamily="49" charset="0"/>
                <a:ea typeface="Calibri" panose="020F0502020204030204" pitchFamily="34" charset="0"/>
                <a:cs typeface="Courier New" panose="02070309020205020404" pitchFamily="49" charset="0"/>
              </a:rPr>
              <a:t>Coef</a:t>
            </a:r>
            <a:r>
              <a:rPr lang="en-US" sz="1050" dirty="0">
                <a:latin typeface="Courier New" panose="02070309020205020404" pitchFamily="49" charset="0"/>
                <a:ea typeface="Calibri" panose="020F0502020204030204" pitchFamily="34" charset="0"/>
                <a:cs typeface="Courier New" panose="02070309020205020404" pitchFamily="49" charset="0"/>
              </a:rPr>
              <a:t>.   Std. Err.      t    P&gt;|t|                     Beta</a:t>
            </a:r>
          </a:p>
          <a:p>
            <a:r>
              <a:rPr lang="en-US" sz="1050" dirty="0">
                <a:latin typeface="Courier New" panose="02070309020205020404" pitchFamily="49" charset="0"/>
                <a:ea typeface="Calibri" panose="020F0502020204030204" pitchFamily="34" charset="0"/>
                <a:cs typeface="Courier New" panose="02070309020205020404" pitchFamily="49" charset="0"/>
              </a:rPr>
              <a:t>-------------+----------------------------------------------------------------</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use_fin_aid</a:t>
            </a:r>
            <a:r>
              <a:rPr lang="en-US" sz="1050" dirty="0">
                <a:latin typeface="Courier New" panose="02070309020205020404" pitchFamily="49" charset="0"/>
                <a:ea typeface="Calibri" panose="020F0502020204030204" pitchFamily="34" charset="0"/>
                <a:cs typeface="Courier New" panose="02070309020205020404" pitchFamily="49" charset="0"/>
              </a:rPr>
              <a:t> |   .1209084   .0268012     4.51   0.000                 .1280184</a:t>
            </a:r>
          </a:p>
          <a:p>
            <a:r>
              <a:rPr lang="en-US" sz="1050" dirty="0">
                <a:latin typeface="Courier New" panose="02070309020205020404" pitchFamily="49" charset="0"/>
                <a:ea typeface="Calibri" panose="020F0502020204030204" pitchFamily="34" charset="0"/>
                <a:cs typeface="Courier New" panose="02070309020205020404" pitchFamily="49" charset="0"/>
              </a:rPr>
              <a:t>    </a:t>
            </a:r>
            <a:r>
              <a:rPr lang="en-US" sz="1050" dirty="0" err="1">
                <a:latin typeface="Courier New" panose="02070309020205020404" pitchFamily="49" charset="0"/>
                <a:ea typeface="Calibri" panose="020F0502020204030204" pitchFamily="34" charset="0"/>
                <a:cs typeface="Courier New" panose="02070309020205020404" pitchFamily="49" charset="0"/>
              </a:rPr>
              <a:t>base_age</a:t>
            </a:r>
            <a:r>
              <a:rPr lang="en-US" sz="1050" dirty="0">
                <a:latin typeface="Courier New" panose="02070309020205020404" pitchFamily="49" charset="0"/>
                <a:ea typeface="Calibri" panose="020F0502020204030204" pitchFamily="34" charset="0"/>
                <a:cs typeface="Courier New" panose="02070309020205020404" pitchFamily="49" charset="0"/>
              </a:rPr>
              <a:t> |   -.062961   .0098456    -6.39   0.000                -.1819561</a:t>
            </a:r>
          </a:p>
          <a:p>
            <a:r>
              <a:rPr lang="en-US" sz="1050" dirty="0">
                <a:latin typeface="Courier New" panose="02070309020205020404" pitchFamily="49" charset="0"/>
                <a:ea typeface="Calibri" panose="020F0502020204030204" pitchFamily="34" charset="0"/>
                <a:cs typeface="Courier New" panose="02070309020205020404" pitchFamily="49" charset="0"/>
              </a:rPr>
              <a:t>        male |  -.0858505   .0264754    -3.24   0.001                -.0921286</a:t>
            </a:r>
          </a:p>
          <a:p>
            <a:r>
              <a:rPr lang="en-US" sz="1050" dirty="0">
                <a:latin typeface="Courier New" panose="02070309020205020404" pitchFamily="49" charset="0"/>
                <a:ea typeface="Calibri" panose="020F0502020204030204" pitchFamily="34" charset="0"/>
                <a:cs typeface="Courier New" panose="02070309020205020404" pitchFamily="49" charset="0"/>
              </a:rPr>
              <a:t>       _cons |   1.410283   .1206031    11.69   0.000                        .</a:t>
            </a:r>
          </a:p>
          <a:p>
            <a:r>
              <a:rPr lang="en-US" sz="1050" dirty="0">
                <a:latin typeface="Courier New" panose="02070309020205020404" pitchFamily="49" charset="0"/>
                <a:ea typeface="Calibri" panose="020F0502020204030204" pitchFamily="34" charset="0"/>
                <a:cs typeface="Courier New" panose="02070309020205020404" pitchFamily="49" charset="0"/>
              </a:rPr>
              <a:t>------------------------------------------------------------------------------</a:t>
            </a:r>
            <a:endParaRPr lang="en-US" sz="105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92712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5137" y="413066"/>
            <a:ext cx="7135738" cy="5909310"/>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First-stage regressions</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1171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   3,   1167) =     346.26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F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0.4709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Adj</a:t>
            </a:r>
            <a:r>
              <a:rPr lang="en-US" sz="1050" dirty="0">
                <a:latin typeface="Courier New" panose="02070309020205020404" pitchFamily="49" charset="0"/>
                <a:ea typeface="Calibri" panose="020F0502020204030204" pitchFamily="34" charset="0"/>
                <a:cs typeface="Times New Roman" panose="02020603050405020304" pitchFamily="18" charset="0"/>
              </a:rPr>
              <a:t> R-squared   =     0.4696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0.3594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use_fin_aid</a:t>
            </a:r>
            <a:r>
              <a:rPr lang="en-US" sz="1050" dirty="0">
                <a:latin typeface="Courier New" panose="02070309020205020404" pitchFamily="49" charset="0"/>
                <a:ea typeface="Calibri" panose="020F0502020204030204" pitchFamily="34" charset="0"/>
                <a:cs typeface="Times New Roman" panose="02020603050405020304" pitchFamily="18" charset="0"/>
              </a:rPr>
              <a:t>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t    P&gt;|t|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base_age</a:t>
            </a:r>
            <a:r>
              <a:rPr lang="en-US" sz="1050" dirty="0">
                <a:latin typeface="Courier New" panose="02070309020205020404" pitchFamily="49" charset="0"/>
                <a:ea typeface="Calibri" panose="020F0502020204030204" pitchFamily="34" charset="0"/>
                <a:cs typeface="Times New Roman" panose="02020603050405020304" pitchFamily="18" charset="0"/>
              </a:rPr>
              <a:t> |  -.0151604    .007826    -1.94   0.053    -.0305151    .0001943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male |  -.0202571     .02107    -0.96   0.337    -.0615965    .0210823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won_lottry</a:t>
            </a:r>
            <a:r>
              <a:rPr lang="en-US" sz="1050" dirty="0">
                <a:latin typeface="Courier New" panose="02070309020205020404" pitchFamily="49" charset="0"/>
                <a:ea typeface="Calibri" panose="020F0502020204030204" pitchFamily="34" charset="0"/>
                <a:cs typeface="Times New Roman" panose="02020603050405020304" pitchFamily="18" charset="0"/>
              </a:rPr>
              <a:t> |    .674527   .0210141    32.10   0.000     .6332974    .7157567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.4327598   .0951594     4.55   0.000     .2460573    .6194624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smtClean="0">
                <a:latin typeface="Courier New" panose="02070309020205020404" pitchFamily="49" charset="0"/>
                <a:ea typeface="Calibri" panose="020F0502020204030204" pitchFamily="34" charset="0"/>
                <a:cs typeface="Times New Roman" panose="02020603050405020304" pitchFamily="18" charset="0"/>
              </a:rPr>
              <a:t>Instrumental </a:t>
            </a:r>
            <a:r>
              <a:rPr lang="en-US" sz="1050" dirty="0">
                <a:latin typeface="Courier New" panose="02070309020205020404" pitchFamily="49" charset="0"/>
                <a:ea typeface="Calibri" panose="020F0502020204030204" pitchFamily="34" charset="0"/>
                <a:cs typeface="Times New Roman" panose="02020603050405020304" pitchFamily="18" charset="0"/>
              </a:rPr>
              <a:t>variables (2SLS) regression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1171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Wald chi2(3)  =   75.88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chi2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0.0622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.45118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finish8th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z    P&gt;|z|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use_fin_aid</a:t>
            </a:r>
            <a:r>
              <a:rPr lang="en-US" sz="1050" dirty="0">
                <a:latin typeface="Courier New" panose="02070309020205020404" pitchFamily="49" charset="0"/>
                <a:ea typeface="Calibri" panose="020F0502020204030204" pitchFamily="34" charset="0"/>
                <a:cs typeface="Times New Roman" panose="02020603050405020304" pitchFamily="18" charset="0"/>
              </a:rPr>
              <a:t> |   .1590002   .0391063     4.07   0.000     .0823532    .2356472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base_age</a:t>
            </a:r>
            <a:r>
              <a:rPr lang="en-US" sz="1050" dirty="0">
                <a:latin typeface="Courier New" panose="02070309020205020404" pitchFamily="49" charset="0"/>
                <a:ea typeface="Calibri" panose="020F0502020204030204" pitchFamily="34" charset="0"/>
                <a:cs typeface="Times New Roman" panose="02020603050405020304" pitchFamily="18" charset="0"/>
              </a:rPr>
              <a:t> |  -.0621574   .0098556    -6.31   0.000    -.0814739   -.0428408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male |  -.0851448   .0264583    -3.22   0.001    -.1370021   -.0332875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1.378128   .1228792    11.22   0.000     1.137289    1.618966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Instrumented:  </a:t>
            </a:r>
            <a:r>
              <a:rPr lang="en-US" sz="1050" dirty="0" err="1">
                <a:latin typeface="Courier New" panose="02070309020205020404" pitchFamily="49" charset="0"/>
                <a:ea typeface="Calibri" panose="020F0502020204030204" pitchFamily="34" charset="0"/>
                <a:cs typeface="Times New Roman" panose="02020603050405020304" pitchFamily="18" charset="0"/>
              </a:rPr>
              <a:t>use_fin_aid</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Instruments:   </a:t>
            </a:r>
            <a:r>
              <a:rPr lang="en-US" sz="1050" dirty="0" err="1">
                <a:latin typeface="Courier New" panose="02070309020205020404" pitchFamily="49" charset="0"/>
                <a:ea typeface="Calibri" panose="020F0502020204030204" pitchFamily="34" charset="0"/>
                <a:cs typeface="Times New Roman" panose="02020603050405020304" pitchFamily="18" charset="0"/>
              </a:rPr>
              <a:t>base_age</a:t>
            </a:r>
            <a:r>
              <a:rPr lang="en-US" sz="1050" dirty="0">
                <a:latin typeface="Courier New" panose="02070309020205020404" pitchFamily="49" charset="0"/>
                <a:ea typeface="Calibri" panose="020F0502020204030204" pitchFamily="34" charset="0"/>
                <a:cs typeface="Times New Roman" panose="02020603050405020304" pitchFamily="18" charset="0"/>
              </a:rPr>
              <a:t> male </a:t>
            </a:r>
            <a:r>
              <a:rPr lang="en-US" sz="1050" dirty="0" err="1">
                <a:latin typeface="Courier New" panose="02070309020205020404" pitchFamily="49" charset="0"/>
                <a:ea typeface="Calibri" panose="020F0502020204030204" pitchFamily="34" charset="0"/>
                <a:cs typeface="Times New Roman" panose="02020603050405020304" pitchFamily="18" charset="0"/>
              </a:rPr>
              <a:t>won_lottry</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4300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94759"/>
            <a:ext cx="7332292" cy="1200329"/>
          </a:xfrm>
          <a:prstGeom prst="rect">
            <a:avLst/>
          </a:prstGeom>
          <a:noFill/>
        </p:spPr>
        <p:txBody>
          <a:bodyPr wrap="square" rtlCol="0">
            <a:spAutoFit/>
          </a:bodyPr>
          <a:lstStyle/>
          <a:p>
            <a:pPr algn="ctr"/>
            <a:r>
              <a:rPr lang="en-US" sz="3600" dirty="0" smtClean="0"/>
              <a:t>Question: Why doesn’t everyone use instrumental variables?</a:t>
            </a:r>
            <a:endParaRPr lang="en-US" sz="3600" dirty="0"/>
          </a:p>
        </p:txBody>
      </p:sp>
      <p:sp>
        <p:nvSpPr>
          <p:cNvPr id="3" name="TextBox 2"/>
          <p:cNvSpPr txBox="1"/>
          <p:nvPr/>
        </p:nvSpPr>
        <p:spPr>
          <a:xfrm>
            <a:off x="914400" y="3213219"/>
            <a:ext cx="7332292" cy="1200329"/>
          </a:xfrm>
          <a:prstGeom prst="rect">
            <a:avLst/>
          </a:prstGeom>
          <a:noFill/>
        </p:spPr>
        <p:txBody>
          <a:bodyPr wrap="square" rtlCol="0">
            <a:spAutoFit/>
          </a:bodyPr>
          <a:lstStyle/>
          <a:p>
            <a:pPr algn="ctr"/>
            <a:r>
              <a:rPr lang="en-US" sz="3600" dirty="0" smtClean="0"/>
              <a:t>Answer: A good instrument is hard to find!</a:t>
            </a:r>
            <a:endParaRPr lang="en-US" sz="3600" dirty="0"/>
          </a:p>
        </p:txBody>
      </p:sp>
    </p:spTree>
    <p:extLst>
      <p:ext uri="{BB962C8B-B14F-4D97-AF65-F5344CB8AC3E}">
        <p14:creationId xmlns:p14="http://schemas.microsoft.com/office/powerpoint/2010/main" val="3514366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Fifteen-to-Finish</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Dependent Variable: First-year cumulative grade point average (</a:t>
            </a:r>
            <a:r>
              <a:rPr lang="en-US" dirty="0" err="1" smtClean="0"/>
              <a:t>cumgpa</a:t>
            </a:r>
            <a:r>
              <a:rPr lang="en-US" dirty="0" smtClean="0"/>
              <a:t>).</a:t>
            </a:r>
          </a:p>
          <a:p>
            <a:pPr>
              <a:buFont typeface="Wingdings" panose="05000000000000000000" pitchFamily="2" charset="2"/>
              <a:buChar char="Ø"/>
            </a:pPr>
            <a:r>
              <a:rPr lang="en-US" dirty="0" smtClean="0"/>
              <a:t>Treatment: Student enrolled in 15 or more credit hours in the Fall (fifteen).</a:t>
            </a:r>
          </a:p>
          <a:p>
            <a:pPr>
              <a:buFont typeface="Wingdings" panose="05000000000000000000" pitchFamily="2" charset="2"/>
              <a:buChar char="Ø"/>
            </a:pPr>
            <a:r>
              <a:rPr lang="en-US" dirty="0" smtClean="0"/>
              <a:t>Covariates:</a:t>
            </a:r>
          </a:p>
          <a:p>
            <a:pPr lvl="1">
              <a:buFont typeface="Wingdings" panose="05000000000000000000" pitchFamily="2" charset="2"/>
              <a:buChar char="Ø"/>
            </a:pPr>
            <a:r>
              <a:rPr lang="en-US" dirty="0" smtClean="0"/>
              <a:t>SAT (combined) score / divided by 100 (sat100).</a:t>
            </a:r>
          </a:p>
          <a:p>
            <a:pPr lvl="1">
              <a:buFont typeface="Wingdings" panose="05000000000000000000" pitchFamily="2" charset="2"/>
              <a:buChar char="Ø"/>
            </a:pPr>
            <a:r>
              <a:rPr lang="en-US" dirty="0" smtClean="0"/>
              <a:t>High School Class Percentile Rank / divided by 10 (hscpr10).</a:t>
            </a:r>
          </a:p>
          <a:p>
            <a:pPr lvl="1">
              <a:buFont typeface="Wingdings" panose="05000000000000000000" pitchFamily="2" charset="2"/>
              <a:buChar char="Ø"/>
            </a:pPr>
            <a:r>
              <a:rPr lang="en-US" dirty="0" smtClean="0"/>
              <a:t>Student is female.</a:t>
            </a:r>
          </a:p>
          <a:p>
            <a:pPr lvl="1">
              <a:buFont typeface="Wingdings" panose="05000000000000000000" pitchFamily="2" charset="2"/>
              <a:buChar char="Ø"/>
            </a:pPr>
            <a:r>
              <a:rPr lang="en-US" dirty="0" smtClean="0"/>
              <a:t>Underrepresented minority student.</a:t>
            </a:r>
          </a:p>
          <a:p>
            <a:pPr lvl="1">
              <a:buFont typeface="Wingdings" panose="05000000000000000000" pitchFamily="2" charset="2"/>
              <a:buChar char="Ø"/>
            </a:pPr>
            <a:r>
              <a:rPr lang="en-US" dirty="0" smtClean="0"/>
              <a:t>Hours worked.</a:t>
            </a:r>
          </a:p>
          <a:p>
            <a:pPr>
              <a:buFont typeface="Wingdings" panose="05000000000000000000" pitchFamily="2" charset="2"/>
              <a:buChar char="Ø"/>
            </a:pPr>
            <a:r>
              <a:rPr lang="en-US" dirty="0" smtClean="0"/>
              <a:t>Instrument: Student placed in University College. (The lore is that advisors in University College encourage students to take 12-14 credits.)</a:t>
            </a:r>
            <a:endParaRPr lang="en-US" dirty="0"/>
          </a:p>
        </p:txBody>
      </p:sp>
    </p:spTree>
    <p:extLst>
      <p:ext uri="{BB962C8B-B14F-4D97-AF65-F5344CB8AC3E}">
        <p14:creationId xmlns:p14="http://schemas.microsoft.com/office/powerpoint/2010/main" val="83787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Regression in IR</a:t>
            </a:r>
            <a:endParaRPr lang="en-US"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3840" y="2290953"/>
            <a:ext cx="3340608" cy="3133344"/>
          </a:xfrm>
        </p:spPr>
      </p:pic>
      <p:sp>
        <p:nvSpPr>
          <p:cNvPr id="6" name="Content Placeholder 5"/>
          <p:cNvSpPr>
            <a:spLocks noGrp="1"/>
          </p:cNvSpPr>
          <p:nvPr>
            <p:ph sz="half" idx="2"/>
          </p:nvPr>
        </p:nvSpPr>
        <p:spPr/>
        <p:txBody>
          <a:bodyPr/>
          <a:lstStyle/>
          <a:p>
            <a:pPr>
              <a:buFont typeface="Wingdings" panose="05000000000000000000" pitchFamily="2" charset="2"/>
              <a:buChar char="Ø"/>
            </a:pPr>
            <a:r>
              <a:rPr lang="en-US" dirty="0" smtClean="0"/>
              <a:t>Regression is the workhorse of institutional research.</a:t>
            </a:r>
          </a:p>
          <a:p>
            <a:pPr lvl="1">
              <a:buFont typeface="Wingdings" panose="05000000000000000000" pitchFamily="2" charset="2"/>
              <a:buChar char="Ø"/>
            </a:pPr>
            <a:r>
              <a:rPr lang="en-US" dirty="0" smtClean="0"/>
              <a:t>Predicted GPA for admission standards.</a:t>
            </a:r>
          </a:p>
          <a:p>
            <a:pPr lvl="1">
              <a:buFont typeface="Wingdings" panose="05000000000000000000" pitchFamily="2" charset="2"/>
              <a:buChar char="Ø"/>
            </a:pPr>
            <a:r>
              <a:rPr lang="en-US" dirty="0" smtClean="0"/>
              <a:t>Role of financial aid in retention and graduation.</a:t>
            </a:r>
          </a:p>
          <a:p>
            <a:pPr lvl="1">
              <a:buFont typeface="Wingdings" panose="05000000000000000000" pitchFamily="2" charset="2"/>
              <a:buChar char="Ø"/>
            </a:pPr>
            <a:r>
              <a:rPr lang="en-US" dirty="0" smtClean="0"/>
              <a:t>Examining the possible impact of “Fifteen-to-Finish.”</a:t>
            </a:r>
          </a:p>
          <a:p>
            <a:pPr lvl="1">
              <a:buFont typeface="Wingdings" panose="05000000000000000000" pitchFamily="2" charset="2"/>
              <a:buChar char="Ø"/>
            </a:pPr>
            <a:r>
              <a:rPr lang="en-US" dirty="0" smtClean="0"/>
              <a:t>Evaluation of freshman interest groups.</a:t>
            </a:r>
          </a:p>
          <a:p>
            <a:pPr lvl="1">
              <a:buFont typeface="Wingdings" panose="05000000000000000000" pitchFamily="2" charset="2"/>
              <a:buChar char="Ø"/>
            </a:pPr>
            <a:r>
              <a:rPr lang="en-US" dirty="0" smtClean="0"/>
              <a:t>Impact of fraternity/sorority membership.</a:t>
            </a:r>
          </a:p>
          <a:p>
            <a:pPr lvl="1">
              <a:buFont typeface="Wingdings" panose="05000000000000000000" pitchFamily="2" charset="2"/>
              <a:buChar char="Ø"/>
            </a:pPr>
            <a:r>
              <a:rPr lang="en-US" dirty="0" smtClean="0"/>
              <a:t>Faculty salary studies. </a:t>
            </a:r>
            <a:endParaRPr lang="en-US" dirty="0"/>
          </a:p>
        </p:txBody>
      </p:sp>
    </p:spTree>
    <p:extLst>
      <p:ext uri="{BB962C8B-B14F-4D97-AF65-F5344CB8AC3E}">
        <p14:creationId xmlns:p14="http://schemas.microsoft.com/office/powerpoint/2010/main" val="934525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492" y="889844"/>
            <a:ext cx="7315200" cy="3162404"/>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 Source |       SS       </a:t>
            </a:r>
            <a:r>
              <a:rPr lang="en-US" sz="1050" dirty="0" err="1">
                <a:latin typeface="Courier New" panose="02070309020205020404" pitchFamily="49" charset="0"/>
                <a:ea typeface="Calibri" panose="020F0502020204030204" pitchFamily="34" charset="0"/>
                <a:cs typeface="Times New Roman" panose="02020603050405020304" pitchFamily="18" charset="0"/>
              </a:rPr>
              <a:t>df</a:t>
            </a:r>
            <a:r>
              <a:rPr lang="en-US" sz="1050" dirty="0">
                <a:latin typeface="Courier New" panose="02070309020205020404" pitchFamily="49" charset="0"/>
                <a:ea typeface="Calibri" panose="020F0502020204030204" pitchFamily="34" charset="0"/>
                <a:cs typeface="Times New Roman" panose="02020603050405020304" pitchFamily="18" charset="0"/>
              </a:rPr>
              <a:t>       MS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2554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  6,  2547) =  101.20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Model |  392.047697     6  65.3412828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F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Residual |  1644.51405  2547  .645667081           R-squared     =  0.1925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Adj</a:t>
            </a:r>
            <a:r>
              <a:rPr lang="en-US" sz="1050" dirty="0">
                <a:latin typeface="Courier New" panose="02070309020205020404" pitchFamily="49" charset="0"/>
                <a:ea typeface="Calibri" panose="020F0502020204030204" pitchFamily="34" charset="0"/>
                <a:cs typeface="Times New Roman" panose="02020603050405020304" pitchFamily="18" charset="0"/>
              </a:rPr>
              <a:t> R-squared =  0.1906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Total |  2036.56175  2553  .797713181           Root MSE      =  .80353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cumgpa</a:t>
            </a:r>
            <a:r>
              <a:rPr lang="en-US" sz="1050" dirty="0">
                <a:latin typeface="Courier New" panose="02070309020205020404" pitchFamily="49" charset="0"/>
                <a:ea typeface="Calibri" panose="020F0502020204030204" pitchFamily="34" charset="0"/>
                <a:cs typeface="Times New Roman" panose="02020603050405020304" pitchFamily="18" charset="0"/>
              </a:rPr>
              <a:t>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t    P&gt;|t|                     Beta</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fifteen |    .172259   .0401749     4.29   0.000                 .0795047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female |   .1028731   .0345814     2.97   0.003                 .0560647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sat100 |   .0886295   .0129196     6.86   0.000                 .1416259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hscpr10 |   .1108694   .0087802    12.63   0.000                 .2496954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urm</a:t>
            </a:r>
            <a:r>
              <a:rPr lang="en-US" sz="1050" dirty="0">
                <a:latin typeface="Courier New" panose="02070309020205020404" pitchFamily="49" charset="0"/>
                <a:ea typeface="Calibri" panose="020F0502020204030204" pitchFamily="34" charset="0"/>
                <a:cs typeface="Times New Roman" panose="02020603050405020304" pitchFamily="18" charset="0"/>
              </a:rPr>
              <a:t> |  -.3547991   .0469639    -7.55   0.000                -.1409364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hrswork</a:t>
            </a:r>
            <a:r>
              <a:rPr lang="en-US" sz="1050" dirty="0">
                <a:latin typeface="Courier New" panose="02070309020205020404" pitchFamily="49" charset="0"/>
                <a:ea typeface="Calibri" panose="020F0502020204030204" pitchFamily="34" charset="0"/>
                <a:cs typeface="Times New Roman" panose="02020603050405020304" pitchFamily="18" charset="0"/>
              </a:rPr>
              <a:t> |  -.0142094   .0016182    -8.78   0.000                -.1573109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1.144642   .1290783     8.87   0.000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p>
        </p:txBody>
      </p:sp>
    </p:spTree>
    <p:extLst>
      <p:ext uri="{BB962C8B-B14F-4D97-AF65-F5344CB8AC3E}">
        <p14:creationId xmlns:p14="http://schemas.microsoft.com/office/powerpoint/2010/main" val="464503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8763" y="612845"/>
            <a:ext cx="7357929" cy="3647152"/>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First-stage regressions</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2554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   7,   2546) =      45.83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F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0.1119</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Adj</a:t>
            </a:r>
            <a:r>
              <a:rPr lang="en-US" sz="1050" dirty="0">
                <a:latin typeface="Courier New" panose="02070309020205020404" pitchFamily="49" charset="0"/>
                <a:ea typeface="Calibri" panose="020F0502020204030204" pitchFamily="34" charset="0"/>
                <a:cs typeface="Times New Roman" panose="02020603050405020304" pitchFamily="18" charset="0"/>
              </a:rPr>
              <a:t> R-squared   =     0.1095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0.3890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fifteen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t    P&gt;|t|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female |   .0382558   .0167855     2.28   0.023     .0053413    .0711704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sat100 |   .0290938   .0066129     4.40   0.000     .0161266     .042061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hscpr10 |   .0192683   .0043826     4.40   0.000     .0106745    .0278621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urm</a:t>
            </a:r>
            <a:r>
              <a:rPr lang="en-US" sz="1050" dirty="0">
                <a:latin typeface="Courier New" panose="02070309020205020404" pitchFamily="49" charset="0"/>
                <a:ea typeface="Calibri" panose="020F0502020204030204" pitchFamily="34" charset="0"/>
                <a:cs typeface="Times New Roman" panose="02020603050405020304" pitchFamily="18" charset="0"/>
              </a:rPr>
              <a:t> |  -.0116509   .0227885    -0.51   0.609    -.0563368    .0330351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hrswork</a:t>
            </a:r>
            <a:r>
              <a:rPr lang="en-US" sz="1050" dirty="0">
                <a:latin typeface="Courier New" panose="02070309020205020404" pitchFamily="49" charset="0"/>
                <a:ea typeface="Calibri" panose="020F0502020204030204" pitchFamily="34" charset="0"/>
                <a:cs typeface="Times New Roman" panose="02020603050405020304" pitchFamily="18" charset="0"/>
              </a:rPr>
              <a:t> |  -.0035936   .0007837    -4.59   0.000    -.0051304   -.0020567</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univcol</a:t>
            </a:r>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  -.1900144   .0200152    -9.49   0.000     -.229262   -.1507667</a:t>
            </a:r>
            <a:endParaRPr lang="en-US" sz="1050" b="1"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firstgen</a:t>
            </a:r>
            <a:r>
              <a:rPr lang="en-US" sz="1050" dirty="0">
                <a:latin typeface="Courier New" panose="02070309020205020404" pitchFamily="49" charset="0"/>
                <a:ea typeface="Calibri" panose="020F0502020204030204" pitchFamily="34" charset="0"/>
                <a:cs typeface="Times New Roman" panose="02020603050405020304" pitchFamily="18" charset="0"/>
              </a:rPr>
              <a:t> |  -.0413466   .0162137    -2.55   0.011    -.0731399   -.0095532</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.0127673   .0761782     0.17   0.867    -.1366101    .1621448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99078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9" y="889844"/>
            <a:ext cx="7281017" cy="3162404"/>
          </a:xfrm>
          <a:prstGeom prst="rect">
            <a:avLst/>
          </a:prstGeom>
        </p:spPr>
        <p:txBody>
          <a:bodyPr wrap="square">
            <a:spAutoFit/>
          </a:bodyPr>
          <a:lstStyle/>
          <a:p>
            <a:r>
              <a:rPr lang="en-US" sz="1050" dirty="0">
                <a:latin typeface="Courier New" panose="02070309020205020404" pitchFamily="49" charset="0"/>
                <a:ea typeface="Calibri" panose="020F0502020204030204" pitchFamily="34" charset="0"/>
                <a:cs typeface="Times New Roman" panose="02020603050405020304" pitchFamily="18" charset="0"/>
              </a:rPr>
              <a:t>Instrumental variables (2SLS) regression               Number of </a:t>
            </a:r>
            <a:r>
              <a:rPr lang="en-US" sz="1050" dirty="0" err="1">
                <a:latin typeface="Courier New" panose="02070309020205020404" pitchFamily="49" charset="0"/>
                <a:ea typeface="Calibri" panose="020F0502020204030204" pitchFamily="34" charset="0"/>
                <a:cs typeface="Times New Roman" panose="02020603050405020304" pitchFamily="18" charset="0"/>
              </a:rPr>
              <a:t>obs</a:t>
            </a:r>
            <a:r>
              <a:rPr lang="en-US" sz="1050" dirty="0">
                <a:latin typeface="Courier New" panose="02070309020205020404" pitchFamily="49" charset="0"/>
                <a:ea typeface="Calibri" panose="020F0502020204030204" pitchFamily="34" charset="0"/>
                <a:cs typeface="Times New Roman" panose="02020603050405020304" pitchFamily="18" charset="0"/>
              </a:rPr>
              <a:t> =    2554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Wald chi2(6)  =  586.31</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Prob</a:t>
            </a:r>
            <a:r>
              <a:rPr lang="en-US" sz="1050" dirty="0">
                <a:latin typeface="Courier New" panose="02070309020205020404" pitchFamily="49" charset="0"/>
                <a:ea typeface="Calibri" panose="020F0502020204030204" pitchFamily="34" charset="0"/>
                <a:cs typeface="Times New Roman" panose="02020603050405020304" pitchFamily="18" charset="0"/>
              </a:rPr>
              <a:t> &gt; chi2   =  0.0000</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R-squared     =  0.1816</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Root MSE      =  .80785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cumgpa</a:t>
            </a:r>
            <a:r>
              <a:rPr lang="en-US" sz="1050" dirty="0">
                <a:latin typeface="Courier New" panose="02070309020205020404" pitchFamily="49" charset="0"/>
                <a:ea typeface="Calibri" panose="020F0502020204030204" pitchFamily="34" charset="0"/>
                <a:cs typeface="Times New Roman" panose="02020603050405020304" pitchFamily="18" charset="0"/>
              </a:rPr>
              <a:t> |      </a:t>
            </a:r>
            <a:r>
              <a:rPr lang="en-US" sz="1050" dirty="0" err="1">
                <a:latin typeface="Courier New" panose="02070309020205020404" pitchFamily="49" charset="0"/>
                <a:ea typeface="Calibri" panose="020F0502020204030204" pitchFamily="34" charset="0"/>
                <a:cs typeface="Times New Roman" panose="02020603050405020304" pitchFamily="18" charset="0"/>
              </a:rPr>
              <a:t>Coef</a:t>
            </a:r>
            <a:r>
              <a:rPr lang="en-US" sz="1050" dirty="0">
                <a:latin typeface="Courier New" panose="02070309020205020404" pitchFamily="49" charset="0"/>
                <a:ea typeface="Calibri" panose="020F0502020204030204" pitchFamily="34" charset="0"/>
                <a:cs typeface="Times New Roman" panose="02020603050405020304" pitchFamily="18" charset="0"/>
              </a:rPr>
              <a:t>.   Std. Err.      z    P&gt;|z|     [95% Conf. Interval]</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fifteen |   .4081593   .2103476     1.94   0.052    -.0041144     .820433</a:t>
            </a:r>
            <a:endParaRPr lang="en-US" sz="1050" b="1"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female |   .0967444   .0351782     2.75   0.006     .0277965    .1656924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sat100 |    .076384   .0168387     4.54   0.000     .0433807    .1093873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hscpr10 |   .1042121   .0105764     9.85   0.000     .0834827    .1249415</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urm</a:t>
            </a:r>
            <a:r>
              <a:rPr lang="en-US" sz="1050" dirty="0">
                <a:latin typeface="Courier New" panose="02070309020205020404" pitchFamily="49" charset="0"/>
                <a:ea typeface="Calibri" panose="020F0502020204030204" pitchFamily="34" charset="0"/>
                <a:cs typeface="Times New Roman" panose="02020603050405020304" pitchFamily="18" charset="0"/>
              </a:rPr>
              <a:t> |   -.350278   .0473813    -7.39   0.000    -.4431436   -.2574124</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hrswork</a:t>
            </a:r>
            <a:r>
              <a:rPr lang="en-US" sz="1050" dirty="0">
                <a:latin typeface="Courier New" panose="02070309020205020404" pitchFamily="49" charset="0"/>
                <a:ea typeface="Calibri" panose="020F0502020204030204" pitchFamily="34" charset="0"/>
                <a:cs typeface="Times New Roman" panose="02020603050405020304" pitchFamily="18" charset="0"/>
              </a:rPr>
              <a:t> |  -.0133245   .0018018    -7.40   0.000    -.0168559    -.009793</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       _cons |   1.244547   .1564727     7.95   0.000     .9378665    1.551228</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Instrumented:  fifteen</a:t>
            </a:r>
            <a:endParaRPr lang="en-US" sz="1050" dirty="0">
              <a:latin typeface="Consolas" panose="020B0609020204030204" pitchFamily="49" charset="0"/>
              <a:ea typeface="Calibri" panose="020F0502020204030204" pitchFamily="34" charset="0"/>
              <a:cs typeface="Times New Roman" panose="02020603050405020304" pitchFamily="18" charset="0"/>
            </a:endParaRPr>
          </a:p>
          <a:p>
            <a:r>
              <a:rPr lang="en-US" sz="1050" dirty="0">
                <a:latin typeface="Courier New" panose="02070309020205020404" pitchFamily="49" charset="0"/>
                <a:ea typeface="Calibri" panose="020F0502020204030204" pitchFamily="34" charset="0"/>
                <a:cs typeface="Times New Roman" panose="02020603050405020304" pitchFamily="18" charset="0"/>
              </a:rPr>
              <a:t>Instruments:   female sat100 hscpr10 </a:t>
            </a:r>
            <a:r>
              <a:rPr lang="en-US" sz="1050" dirty="0" err="1">
                <a:latin typeface="Courier New" panose="02070309020205020404" pitchFamily="49" charset="0"/>
                <a:ea typeface="Calibri" panose="020F0502020204030204" pitchFamily="34" charset="0"/>
                <a:cs typeface="Times New Roman" panose="02020603050405020304" pitchFamily="18" charset="0"/>
              </a:rPr>
              <a:t>urm</a:t>
            </a:r>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hrswork</a:t>
            </a:r>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univcol</a:t>
            </a:r>
            <a:r>
              <a:rPr lang="en-US" sz="1050" dirty="0">
                <a:latin typeface="Courier New" panose="02070309020205020404" pitchFamily="49" charset="0"/>
                <a:ea typeface="Calibri" panose="020F0502020204030204" pitchFamily="34" charset="0"/>
                <a:cs typeface="Times New Roman" panose="02020603050405020304" pitchFamily="18" charset="0"/>
              </a:rPr>
              <a:t> </a:t>
            </a:r>
            <a:r>
              <a:rPr lang="en-US" sz="1050" dirty="0" err="1">
                <a:latin typeface="Courier New" panose="02070309020205020404" pitchFamily="49" charset="0"/>
                <a:ea typeface="Calibri" panose="020F0502020204030204" pitchFamily="34" charset="0"/>
                <a:cs typeface="Times New Roman" panose="02020603050405020304" pitchFamily="18" charset="0"/>
              </a:rPr>
              <a:t>firstgen</a:t>
            </a:r>
            <a:endParaRPr lang="en-US" sz="105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Rectangle 2"/>
          <p:cNvSpPr/>
          <p:nvPr/>
        </p:nvSpPr>
        <p:spPr>
          <a:xfrm>
            <a:off x="982766" y="4550075"/>
            <a:ext cx="7144284" cy="738664"/>
          </a:xfrm>
          <a:prstGeom prst="rect">
            <a:avLst/>
          </a:prstGeom>
        </p:spPr>
        <p:txBody>
          <a:bodyPr wrap="square">
            <a:spAutoFit/>
          </a:bodyPr>
          <a:lstStyle/>
          <a:p>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Tests of </a:t>
            </a:r>
            <a:r>
              <a:rPr lang="en-US" sz="105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overidentifying</a:t>
            </a:r>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restrictions:</a:t>
            </a:r>
            <a:endParaRPr lang="en-US" sz="1050" b="1"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endParaRPr lang="en-US" sz="1050" b="1"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en-US" sz="105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Sargan</a:t>
            </a:r>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(score) chi2(1) =  12.8117  (p = 0.0003)</a:t>
            </a:r>
            <a:endParaRPr lang="en-US" sz="1050" b="1" dirty="0">
              <a:solidFill>
                <a:srgbClr val="FF0000"/>
              </a:solidFill>
              <a:latin typeface="Consolas" panose="020B0609020204030204" pitchFamily="49" charset="0"/>
              <a:ea typeface="Calibri" panose="020F0502020204030204" pitchFamily="34" charset="0"/>
              <a:cs typeface="Times New Roman" panose="02020603050405020304" pitchFamily="18" charset="0"/>
            </a:endParaRPr>
          </a:p>
          <a:p>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a:t>
            </a:r>
            <a:r>
              <a:rPr lang="en-US" sz="1050" b="1" dirty="0" err="1">
                <a:solidFill>
                  <a:srgbClr val="FF0000"/>
                </a:solidFill>
                <a:latin typeface="Courier New" panose="02070309020205020404" pitchFamily="49" charset="0"/>
                <a:ea typeface="Calibri" panose="020F0502020204030204" pitchFamily="34" charset="0"/>
                <a:cs typeface="Times New Roman" panose="02020603050405020304" pitchFamily="18" charset="0"/>
              </a:rPr>
              <a:t>Basmann</a:t>
            </a:r>
            <a:r>
              <a:rPr lang="en-US" sz="1050" b="1" dirty="0">
                <a:solidFill>
                  <a:srgbClr val="FF0000"/>
                </a:solidFill>
                <a:latin typeface="Courier New" panose="02070309020205020404" pitchFamily="49" charset="0"/>
                <a:ea typeface="Calibri" panose="020F0502020204030204" pitchFamily="34" charset="0"/>
                <a:cs typeface="Times New Roman" panose="02020603050405020304" pitchFamily="18" charset="0"/>
              </a:rPr>
              <a:t> chi2(1)        =  12.8359  (p = 0.0003)</a:t>
            </a:r>
            <a:endParaRPr lang="en-US" sz="1050" b="1" dirty="0">
              <a:solidFill>
                <a:srgbClr val="FF0000"/>
              </a:solidFill>
            </a:endParaRPr>
          </a:p>
        </p:txBody>
      </p:sp>
    </p:spTree>
    <p:extLst>
      <p:ext uri="{BB962C8B-B14F-4D97-AF65-F5344CB8AC3E}">
        <p14:creationId xmlns:p14="http://schemas.microsoft.com/office/powerpoint/2010/main" val="1108009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Instruments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Identifying appropriate instruments requires a thorough understanding of theory and research related to what you are studying.</a:t>
            </a:r>
          </a:p>
          <a:p>
            <a:pPr>
              <a:buFont typeface="Wingdings" panose="05000000000000000000" pitchFamily="2" charset="2"/>
              <a:buChar char="Ø"/>
            </a:pPr>
            <a:r>
              <a:rPr lang="en-US" dirty="0" smtClean="0"/>
              <a:t>You need to understand the setting in which your data were (or will be) obtained.</a:t>
            </a:r>
          </a:p>
          <a:p>
            <a:pPr>
              <a:buFont typeface="Wingdings" panose="05000000000000000000" pitchFamily="2" charset="2"/>
              <a:buChar char="Ø"/>
            </a:pPr>
            <a:r>
              <a:rPr lang="en-US" dirty="0" smtClean="0"/>
              <a:t>Types of instruments:</a:t>
            </a:r>
          </a:p>
          <a:p>
            <a:pPr lvl="1">
              <a:buFont typeface="Wingdings" panose="05000000000000000000" pitchFamily="2" charset="2"/>
              <a:buChar char="Ø"/>
            </a:pPr>
            <a:r>
              <a:rPr lang="en-US" dirty="0" smtClean="0"/>
              <a:t>Proximity of educational institutions;</a:t>
            </a:r>
          </a:p>
          <a:p>
            <a:pPr lvl="1">
              <a:buFont typeface="Wingdings" panose="05000000000000000000" pitchFamily="2" charset="2"/>
              <a:buChar char="Ø"/>
            </a:pPr>
            <a:r>
              <a:rPr lang="en-US" dirty="0" smtClean="0"/>
              <a:t>Economic conditions (e.g., unemployment rate);</a:t>
            </a:r>
          </a:p>
          <a:p>
            <a:pPr lvl="1">
              <a:buFont typeface="Wingdings" panose="05000000000000000000" pitchFamily="2" charset="2"/>
              <a:buChar char="Ø"/>
            </a:pPr>
            <a:r>
              <a:rPr lang="en-US" dirty="0" smtClean="0"/>
              <a:t>Institutional rules and personal (demographic) characteristics; &amp;</a:t>
            </a:r>
          </a:p>
          <a:p>
            <a:pPr lvl="1">
              <a:buFont typeface="Wingdings" panose="05000000000000000000" pitchFamily="2" charset="2"/>
              <a:buChar char="Ø"/>
            </a:pPr>
            <a:r>
              <a:rPr lang="en-US" dirty="0" smtClean="0"/>
              <a:t>Deviations from </a:t>
            </a:r>
            <a:r>
              <a:rPr lang="en-US" smtClean="0"/>
              <a:t>cohort trends.</a:t>
            </a:r>
            <a:endParaRPr lang="en-US" dirty="0"/>
          </a:p>
        </p:txBody>
      </p:sp>
    </p:spTree>
    <p:extLst>
      <p:ext uri="{BB962C8B-B14F-4D97-AF65-F5344CB8AC3E}">
        <p14:creationId xmlns:p14="http://schemas.microsoft.com/office/powerpoint/2010/main" val="1648598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If applied econometrics were easy, theorists would do it. </a:t>
            </a:r>
            <a:r>
              <a:rPr lang="en-US" sz="5400" smtClean="0"/>
              <a:t>… DON’T PANIC!</a:t>
            </a:r>
            <a:endParaRPr lang="en-US" sz="5400" dirty="0"/>
          </a:p>
        </p:txBody>
      </p:sp>
      <p:sp>
        <p:nvSpPr>
          <p:cNvPr id="3" name="Text Placeholder 2"/>
          <p:cNvSpPr>
            <a:spLocks noGrp="1"/>
          </p:cNvSpPr>
          <p:nvPr>
            <p:ph type="body" idx="1"/>
          </p:nvPr>
        </p:nvSpPr>
        <p:spPr/>
        <p:txBody>
          <a:bodyPr/>
          <a:lstStyle/>
          <a:p>
            <a:r>
              <a:rPr lang="en-US" dirty="0" smtClean="0"/>
              <a:t> </a:t>
            </a:r>
            <a:r>
              <a:rPr lang="en-US" dirty="0"/>
              <a:t>(</a:t>
            </a:r>
            <a:r>
              <a:rPr lang="en-US" dirty="0" err="1"/>
              <a:t>Angrist</a:t>
            </a:r>
            <a:r>
              <a:rPr lang="en-US" dirty="0"/>
              <a:t> &amp; </a:t>
            </a:r>
            <a:r>
              <a:rPr lang="en-US" dirty="0" err="1"/>
              <a:t>Pischke</a:t>
            </a:r>
            <a:r>
              <a:rPr lang="en-US" dirty="0"/>
              <a:t>, 2009)</a:t>
            </a:r>
          </a:p>
        </p:txBody>
      </p:sp>
    </p:spTree>
    <p:extLst>
      <p:ext uri="{BB962C8B-B14F-4D97-AF65-F5344CB8AC3E}">
        <p14:creationId xmlns:p14="http://schemas.microsoft.com/office/powerpoint/2010/main" val="223848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Regression in ER</a:t>
            </a:r>
            <a:endParaRPr lang="en-US" dirty="0"/>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50219" y="2624138"/>
            <a:ext cx="1847850" cy="2466975"/>
          </a:xfrm>
        </p:spPr>
      </p:pic>
      <p:sp>
        <p:nvSpPr>
          <p:cNvPr id="8" name="Content Placeholder 7"/>
          <p:cNvSpPr>
            <a:spLocks noGrp="1"/>
          </p:cNvSpPr>
          <p:nvPr>
            <p:ph sz="half" idx="2"/>
          </p:nvPr>
        </p:nvSpPr>
        <p:spPr/>
        <p:txBody>
          <a:bodyPr/>
          <a:lstStyle/>
          <a:p>
            <a:pPr>
              <a:buFont typeface="Wingdings" panose="05000000000000000000" pitchFamily="2" charset="2"/>
              <a:buChar char="Ø"/>
            </a:pPr>
            <a:r>
              <a:rPr lang="en-US" dirty="0" smtClean="0"/>
              <a:t>“… one can hardly pick up an issue of a higher education journal without running across at least one study in which OLS regression was the methodology of choice.” </a:t>
            </a:r>
            <a:r>
              <a:rPr lang="en-US" dirty="0" err="1" smtClean="0"/>
              <a:t>Ethington</a:t>
            </a:r>
            <a:r>
              <a:rPr lang="en-US" dirty="0" smtClean="0"/>
              <a:t>, Thomas, &amp; Pike (2002).</a:t>
            </a:r>
          </a:p>
          <a:p>
            <a:pPr>
              <a:buFont typeface="Wingdings" panose="05000000000000000000" pitchFamily="2" charset="2"/>
              <a:buChar char="Ø"/>
            </a:pPr>
            <a:r>
              <a:rPr lang="en-US" dirty="0" smtClean="0"/>
              <a:t>Of the articles I’ve written in the last 10 years, exactly 2 have not used some form of regression analysis.</a:t>
            </a:r>
          </a:p>
          <a:p>
            <a:pPr lvl="1">
              <a:buFont typeface="Wingdings" panose="05000000000000000000" pitchFamily="2" charset="2"/>
              <a:buChar char="Ø"/>
            </a:pPr>
            <a:r>
              <a:rPr lang="en-US" dirty="0" smtClean="0"/>
              <a:t>Weighting adjustments in surveys.</a:t>
            </a:r>
          </a:p>
          <a:p>
            <a:pPr lvl="1">
              <a:buFont typeface="Wingdings" panose="05000000000000000000" pitchFamily="2" charset="2"/>
              <a:buChar char="Ø"/>
            </a:pPr>
            <a:r>
              <a:rPr lang="en-US" dirty="0" smtClean="0"/>
              <a:t>Cluster/factor analysis.</a:t>
            </a:r>
            <a:endParaRPr lang="en-US" dirty="0"/>
          </a:p>
        </p:txBody>
      </p:sp>
    </p:spTree>
    <p:extLst>
      <p:ext uri="{BB962C8B-B14F-4D97-AF65-F5344CB8AC3E}">
        <p14:creationId xmlns:p14="http://schemas.microsoft.com/office/powerpoint/2010/main" val="396055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If Regression is so important…</a:t>
            </a:r>
            <a:endParaRPr lang="en-US" dirty="0"/>
          </a:p>
        </p:txBody>
      </p:sp>
      <p:sp>
        <p:nvSpPr>
          <p:cNvPr id="12" name="Content Placeholder 11"/>
          <p:cNvSpPr>
            <a:spLocks noGrp="1"/>
          </p:cNvSpPr>
          <p:nvPr>
            <p:ph sz="half" idx="2"/>
          </p:nvPr>
        </p:nvSpPr>
        <p:spPr/>
        <p:txBody>
          <a:bodyPr/>
          <a:lstStyle/>
          <a:p>
            <a:endParaRPr lang="en-US" dirty="0" smtClean="0"/>
          </a:p>
          <a:p>
            <a:endParaRPr lang="en-US" dirty="0"/>
          </a:p>
          <a:p>
            <a:r>
              <a:rPr lang="en-US" sz="2400" b="1" dirty="0" smtClean="0"/>
              <a:t>… shouldn’t we get it right?</a:t>
            </a:r>
          </a:p>
          <a:p>
            <a:pPr>
              <a:buFont typeface="Wingdings" panose="05000000000000000000" pitchFamily="2" charset="2"/>
              <a:buChar char="Ø"/>
            </a:pPr>
            <a:r>
              <a:rPr lang="en-US" dirty="0" smtClean="0"/>
              <a:t>Unbiased</a:t>
            </a:r>
          </a:p>
          <a:p>
            <a:pPr>
              <a:buFont typeface="Wingdings" panose="05000000000000000000" pitchFamily="2" charset="2"/>
              <a:buChar char="Ø"/>
            </a:pPr>
            <a:r>
              <a:rPr lang="en-US" dirty="0" smtClean="0"/>
              <a:t>Consistent</a:t>
            </a:r>
          </a:p>
          <a:p>
            <a:pPr>
              <a:buFont typeface="Wingdings" panose="05000000000000000000" pitchFamily="2" charset="2"/>
              <a:buChar char="Ø"/>
            </a:pPr>
            <a:r>
              <a:rPr lang="en-US" dirty="0" smtClean="0"/>
              <a:t>Asymptotically unbiased</a:t>
            </a:r>
            <a:endParaRPr lang="en-US" dirty="0"/>
          </a:p>
        </p:txBody>
      </p:sp>
      <p:pic>
        <p:nvPicPr>
          <p:cNvPr id="1026" name="Picture 2" descr="http://i.stack.imgur.com/u5HhK.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2325" y="2672622"/>
            <a:ext cx="3703638" cy="237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1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Basic Regression Model</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a:bodyPr>
              <a:lstStyle/>
              <a:p>
                <a:pPr marL="384048" lvl="2" indent="0">
                  <a:buNone/>
                </a:pPr>
                <a:endParaRPr lang="en-US" sz="2400" b="0" i="1" dirty="0" smtClean="0">
                  <a:latin typeface="Cambria Math" panose="02040503050406030204" pitchFamily="18" charset="0"/>
                </a:endParaRPr>
              </a:p>
              <a:p>
                <a:pPr marL="384048" lvl="2" indent="0">
                  <a:buNone/>
                </a:pPr>
                <a:endParaRPr lang="en-US" sz="2400" i="1" dirty="0">
                  <a:latin typeface="Cambria Math" panose="02040503050406030204" pitchFamily="18" charset="0"/>
                </a:endParaRPr>
              </a:p>
              <a:p>
                <a:pPr marL="384048" lvl="2" indent="0">
                  <a:buNone/>
                </a:pPr>
                <a:endParaRPr lang="en-US" sz="2400" b="0" i="1" dirty="0" smtClean="0">
                  <a:latin typeface="Cambria Math" panose="02040503050406030204" pitchFamily="18" charset="0"/>
                </a:endParaRPr>
              </a:p>
              <a:p>
                <a:pPr marL="384048" lvl="2" indent="0">
                  <a:buNone/>
                </a:pPr>
                <a14:m>
                  <m:oMathPara xmlns:m="http://schemas.openxmlformats.org/officeDocument/2006/math">
                    <m:oMathParaPr>
                      <m:jc m:val="left"/>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𝑚</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𝑖𝑚</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𝜀</m:t>
                          </m:r>
                        </m:e>
                        <m:sub>
                          <m:r>
                            <a:rPr lang="en-US" sz="2400" b="0" i="1" smtClean="0">
                              <a:latin typeface="Cambria Math" panose="02040503050406030204" pitchFamily="18" charset="0"/>
                            </a:rPr>
                            <m:t>𝑖</m:t>
                          </m:r>
                        </m:sub>
                      </m:sSub>
                    </m:oMath>
                  </m:oMathPara>
                </a14:m>
                <a:endParaRPr lang="en-US" sz="24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364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Assumptions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Linearity</a:t>
            </a:r>
          </a:p>
          <a:p>
            <a:pPr>
              <a:buFont typeface="Wingdings" panose="05000000000000000000" pitchFamily="2" charset="2"/>
              <a:buChar char="Ø"/>
            </a:pPr>
            <a:r>
              <a:rPr lang="en-US" sz="2400" dirty="0" smtClean="0"/>
              <a:t>Normality</a:t>
            </a:r>
          </a:p>
          <a:p>
            <a:pPr>
              <a:buFont typeface="Wingdings" panose="05000000000000000000" pitchFamily="2" charset="2"/>
              <a:buChar char="Ø"/>
            </a:pPr>
            <a:r>
              <a:rPr lang="en-US" sz="2400" dirty="0" smtClean="0"/>
              <a:t>Homogeneity of Variance</a:t>
            </a:r>
          </a:p>
          <a:p>
            <a:pPr>
              <a:buFont typeface="Wingdings" panose="05000000000000000000" pitchFamily="2" charset="2"/>
              <a:buChar char="Ø"/>
            </a:pPr>
            <a:r>
              <a:rPr lang="en-US" sz="2400" dirty="0" smtClean="0"/>
              <a:t>Fixed “X”</a:t>
            </a:r>
          </a:p>
          <a:p>
            <a:pPr>
              <a:buFont typeface="Wingdings" panose="05000000000000000000" pitchFamily="2" charset="2"/>
              <a:buChar char="Ø"/>
            </a:pPr>
            <a:r>
              <a:rPr lang="en-US" sz="2400" dirty="0" smtClean="0"/>
              <a:t>Independence</a:t>
            </a:r>
          </a:p>
          <a:p>
            <a:pPr lvl="1">
              <a:spcBef>
                <a:spcPts val="1200"/>
              </a:spcBef>
              <a:buFont typeface="Wingdings" panose="05000000000000000000" pitchFamily="2" charset="2"/>
              <a:buChar char="Ø"/>
            </a:pPr>
            <a:r>
              <a:rPr lang="en-US" sz="2200" dirty="0" smtClean="0"/>
              <a:t>COV[X</a:t>
            </a:r>
            <a:r>
              <a:rPr lang="en-US" sz="2200" baseline="-25000" dirty="0" smtClean="0"/>
              <a:t>1</a:t>
            </a:r>
            <a:r>
              <a:rPr lang="en-US" sz="2200" dirty="0" smtClean="0"/>
              <a:t>, </a:t>
            </a:r>
            <a:r>
              <a:rPr lang="el-GR" sz="2200" dirty="0" smtClean="0">
                <a:latin typeface="Times New Roman" panose="02020603050405020304" pitchFamily="18" charset="0"/>
                <a:cs typeface="Times New Roman" panose="02020603050405020304" pitchFamily="18" charset="0"/>
              </a:rPr>
              <a:t>ε</a:t>
            </a:r>
            <a:r>
              <a:rPr lang="en-US" sz="2200" dirty="0" smtClean="0">
                <a:latin typeface="Times New Roman" panose="02020603050405020304" pitchFamily="18" charset="0"/>
                <a:cs typeface="Times New Roman" panose="02020603050405020304" pitchFamily="18" charset="0"/>
              </a:rPr>
              <a:t>] = 0</a:t>
            </a:r>
            <a:endParaRPr lang="en-US" sz="2200" dirty="0"/>
          </a:p>
        </p:txBody>
      </p:sp>
    </p:spTree>
    <p:extLst>
      <p:ext uri="{BB962C8B-B14F-4D97-AF65-F5344CB8AC3E}">
        <p14:creationId xmlns:p14="http://schemas.microsoft.com/office/powerpoint/2010/main" val="704057107"/>
      </p:ext>
    </p:extLst>
  </p:cSld>
  <p:clrMapOvr>
    <a:masterClrMapping/>
  </p:clrMapOvr>
</p:sld>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519</TotalTime>
  <Words>2308</Words>
  <Application>Microsoft Office PowerPoint</Application>
  <PresentationFormat>On-screen Show (4:3)</PresentationFormat>
  <Paragraphs>480</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Calibri</vt:lpstr>
      <vt:lpstr>Calibri Light</vt:lpstr>
      <vt:lpstr>Cambria Math</vt:lpstr>
      <vt:lpstr>Consolas</vt:lpstr>
      <vt:lpstr>Courier New</vt:lpstr>
      <vt:lpstr>Times New Roman</vt:lpstr>
      <vt:lpstr>Wingdings</vt:lpstr>
      <vt:lpstr>Retrospect</vt:lpstr>
      <vt:lpstr>Using Instrumental Variables (IV) Analysis in Institutional Research &amp; Program Evaluation</vt:lpstr>
      <vt:lpstr>Introductions</vt:lpstr>
      <vt:lpstr>Overview</vt:lpstr>
      <vt:lpstr>Using Instrumental Variables in Institutional Research</vt:lpstr>
      <vt:lpstr>Regression in IR</vt:lpstr>
      <vt:lpstr>Regression in ER</vt:lpstr>
      <vt:lpstr>If Regression is so important…</vt:lpstr>
      <vt:lpstr>The Basic Regression Model</vt:lpstr>
      <vt:lpstr>Regression Assumptions</vt:lpstr>
      <vt:lpstr>The Omitted Variable Problem</vt:lpstr>
      <vt:lpstr>Violating Independence </vt:lpstr>
      <vt:lpstr>Violating Independence </vt:lpstr>
      <vt:lpstr>An Example (Population Parameters)</vt:lpstr>
      <vt:lpstr>The Results GPA Revisited</vt:lpstr>
      <vt:lpstr>Stata Interlude 1</vt:lpstr>
      <vt:lpstr>A Note from the Interlude</vt:lpstr>
      <vt:lpstr>From Sample to Population</vt:lpstr>
      <vt:lpstr>How Instrumental Variables Work</vt:lpstr>
      <vt:lpstr>To be an Instrument (I)</vt:lpstr>
      <vt:lpstr>Stata Interlude 2</vt:lpstr>
      <vt:lpstr>PowerPoint Presentation</vt:lpstr>
      <vt:lpstr>Testing the Assumptions of IV</vt:lpstr>
      <vt:lpstr>Adding Covariates</vt:lpstr>
      <vt:lpstr>Stata Interlude 3</vt:lpstr>
      <vt:lpstr>PowerPoint Presentation</vt:lpstr>
      <vt:lpstr>PowerPoint Presentation</vt:lpstr>
      <vt:lpstr>Adding Instruments</vt:lpstr>
      <vt:lpstr>Stata Interlude 4</vt:lpstr>
      <vt:lpstr>PowerPoint Presentation</vt:lpstr>
      <vt:lpstr>PowerPoint Presentation</vt:lpstr>
      <vt:lpstr>PowerPoint Presentation</vt:lpstr>
      <vt:lpstr>Using Instrumental Variables in Program Evaluation</vt:lpstr>
      <vt:lpstr>Causal Inference in Program Evaluation</vt:lpstr>
      <vt:lpstr>A Quick Tour of Causal Inference</vt:lpstr>
      <vt:lpstr>Counterfactuals</vt:lpstr>
      <vt:lpstr>Treatment Effects</vt:lpstr>
      <vt:lpstr>Descriptive Program Evaluation</vt:lpstr>
      <vt:lpstr>Random Assignment</vt:lpstr>
      <vt:lpstr>Using Instrumental Variables</vt:lpstr>
      <vt:lpstr>However,</vt:lpstr>
      <vt:lpstr>However #2,</vt:lpstr>
      <vt:lpstr>As a Practical Matter ….</vt:lpstr>
      <vt:lpstr>Assumptions Revisited</vt:lpstr>
      <vt:lpstr>Stata Interlude 5</vt:lpstr>
      <vt:lpstr>Variables</vt:lpstr>
      <vt:lpstr>PowerPoint Presentation</vt:lpstr>
      <vt:lpstr>PowerPoint Presentation</vt:lpstr>
      <vt:lpstr>PowerPoint Presentation</vt:lpstr>
      <vt:lpstr>Example: Fifteen-to-Finish</vt:lpstr>
      <vt:lpstr>PowerPoint Presentation</vt:lpstr>
      <vt:lpstr>PowerPoint Presentation</vt:lpstr>
      <vt:lpstr>PowerPoint Presentation</vt:lpstr>
      <vt:lpstr>Types of Instruments</vt:lpstr>
      <vt:lpstr>If applied econometrics were easy, theorists would do it. … DON’T PANIC!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Instrumental Variables (IV) Analysis in Institutional Research &amp; Program Evaluation</dc:title>
  <dc:creator>Gary</dc:creator>
  <cp:lastModifiedBy>Gary</cp:lastModifiedBy>
  <cp:revision>48</cp:revision>
  <cp:lastPrinted>2014-11-19T01:28:10Z</cp:lastPrinted>
  <dcterms:created xsi:type="dcterms:W3CDTF">2014-11-18T01:46:38Z</dcterms:created>
  <dcterms:modified xsi:type="dcterms:W3CDTF">2014-11-19T15:20:23Z</dcterms:modified>
</cp:coreProperties>
</file>