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33"/>
  </p:notesMasterIdLst>
  <p:sldIdLst>
    <p:sldId id="263" r:id="rId3"/>
    <p:sldId id="451" r:id="rId4"/>
    <p:sldId id="453" r:id="rId5"/>
    <p:sldId id="452" r:id="rId6"/>
    <p:sldId id="454" r:id="rId7"/>
    <p:sldId id="460" r:id="rId8"/>
    <p:sldId id="455" r:id="rId9"/>
    <p:sldId id="456" r:id="rId10"/>
    <p:sldId id="457" r:id="rId11"/>
    <p:sldId id="459" r:id="rId12"/>
    <p:sldId id="290" r:id="rId13"/>
    <p:sldId id="264" r:id="rId14"/>
    <p:sldId id="291" r:id="rId15"/>
    <p:sldId id="265" r:id="rId16"/>
    <p:sldId id="292" r:id="rId17"/>
    <p:sldId id="317" r:id="rId18"/>
    <p:sldId id="338" r:id="rId19"/>
    <p:sldId id="441" r:id="rId20"/>
    <p:sldId id="365" r:id="rId21"/>
    <p:sldId id="276" r:id="rId22"/>
    <p:sldId id="393" r:id="rId23"/>
    <p:sldId id="406" r:id="rId24"/>
    <p:sldId id="413" r:id="rId25"/>
    <p:sldId id="436" r:id="rId26"/>
    <p:sldId id="313" r:id="rId27"/>
    <p:sldId id="314" r:id="rId28"/>
    <p:sldId id="315" r:id="rId29"/>
    <p:sldId id="316" r:id="rId30"/>
    <p:sldId id="288" r:id="rId31"/>
    <p:sldId id="281" r:id="rId32"/>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9">
          <p15:clr>
            <a:srgbClr val="A4A3A4"/>
          </p15:clr>
        </p15:guide>
        <p15:guide id="2" orient="horz" pos="1008">
          <p15:clr>
            <a:srgbClr val="A4A3A4"/>
          </p15:clr>
        </p15:guide>
        <p15:guide id="3" orient="horz" pos="286">
          <p15:clr>
            <a:srgbClr val="A4A3A4"/>
          </p15:clr>
        </p15:guide>
        <p15:guide id="4" pos="3385">
          <p15:clr>
            <a:srgbClr val="A4A3A4"/>
          </p15:clr>
        </p15:guide>
        <p15:guide id="5" pos="4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682"/>
    <a:srgbClr val="00543C"/>
    <a:srgbClr val="003E2C"/>
    <a:srgbClr val="FEF3E8"/>
    <a:srgbClr val="FEE7C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6" autoAdjust="0"/>
    <p:restoredTop sz="95070" autoAdjust="0"/>
  </p:normalViewPr>
  <p:slideViewPr>
    <p:cSldViewPr snapToGrid="0" snapToObjects="1">
      <p:cViewPr varScale="1">
        <p:scale>
          <a:sx n="119" d="100"/>
          <a:sy n="119" d="100"/>
        </p:scale>
        <p:origin x="516" y="96"/>
      </p:cViewPr>
      <p:guideLst>
        <p:guide orient="horz" pos="3889"/>
        <p:guide orient="horz" pos="1008"/>
        <p:guide orient="horz" pos="286"/>
        <p:guide pos="3385"/>
        <p:guide pos="4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Jade\HomePB\jthornton2\Data%20Analysis\MapWorks%20Retention\MapWorks%20Retention%202-way_logistic_interactions%2010Feb1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79480772293411"/>
          <c:y val="8.0779944289693595E-2"/>
          <c:w val="0.66887471291222"/>
          <c:h val="0.77158774373259054"/>
        </c:manualLayout>
      </c:layout>
      <c:lineChart>
        <c:grouping val="standard"/>
        <c:varyColors val="0"/>
        <c:ser>
          <c:idx val="0"/>
          <c:order val="0"/>
          <c:tx>
            <c:strRef>
              <c:f>'2 way interactions'!$B$35</c:f>
              <c:strCache>
                <c:ptCount val="1"/>
                <c:pt idx="0">
                  <c:v>Low Acad</c:v>
                </c:pt>
              </c:strCache>
            </c:strRef>
          </c:tx>
          <c:spPr>
            <a:ln w="12700">
              <a:solidFill>
                <a:srgbClr val="000000"/>
              </a:solidFill>
              <a:prstDash val="solid"/>
            </a:ln>
          </c:spPr>
          <c:marker>
            <c:symbol val="none"/>
          </c:marker>
          <c:cat>
            <c:strRef>
              <c:f>'2 way interactions'!$C$34:$K$34</c:f>
              <c:strCache>
                <c:ptCount val="9"/>
                <c:pt idx="0">
                  <c:v>Low Social</c:v>
                </c:pt>
                <c:pt idx="8">
                  <c:v>High Social</c:v>
                </c:pt>
              </c:strCache>
            </c:strRef>
          </c:cat>
          <c:val>
            <c:numRef>
              <c:f>'2 way interactions'!$C$35:$K$35</c:f>
              <c:numCache>
                <c:formatCode>General</c:formatCode>
                <c:ptCount val="9"/>
                <c:pt idx="0">
                  <c:v>0.91141533959523835</c:v>
                </c:pt>
                <c:pt idx="1">
                  <c:v>0.90023154937675021</c:v>
                </c:pt>
                <c:pt idx="2">
                  <c:v>0.88780961218581456</c:v>
                </c:pt>
                <c:pt idx="3">
                  <c:v>0.87405742191083391</c:v>
                </c:pt>
                <c:pt idx="4">
                  <c:v>0.8588874390874186</c:v>
                </c:pt>
                <c:pt idx="5">
                  <c:v>0.84222005247548959</c:v>
                </c:pt>
                <c:pt idx="6">
                  <c:v>0.82398745001496188</c:v>
                </c:pt>
                <c:pt idx="7">
                  <c:v>0.80413791075646268</c:v>
                </c:pt>
                <c:pt idx="8">
                  <c:v>0.78264036489037381</c:v>
                </c:pt>
              </c:numCache>
            </c:numRef>
          </c:val>
          <c:smooth val="0"/>
        </c:ser>
        <c:ser>
          <c:idx val="1"/>
          <c:order val="1"/>
          <c:tx>
            <c:strRef>
              <c:f>'2 way interactions'!$B$36</c:f>
              <c:strCache>
                <c:ptCount val="1"/>
                <c:pt idx="0">
                  <c:v>High Acad</c:v>
                </c:pt>
              </c:strCache>
            </c:strRef>
          </c:tx>
          <c:spPr>
            <a:ln w="12700">
              <a:solidFill>
                <a:srgbClr val="000000"/>
              </a:solidFill>
              <a:prstDash val="sysDash"/>
            </a:ln>
          </c:spPr>
          <c:marker>
            <c:symbol val="none"/>
          </c:marker>
          <c:cat>
            <c:strRef>
              <c:f>'2 way interactions'!$C$34:$K$34</c:f>
              <c:strCache>
                <c:ptCount val="9"/>
                <c:pt idx="0">
                  <c:v>Low Social</c:v>
                </c:pt>
                <c:pt idx="8">
                  <c:v>High Social</c:v>
                </c:pt>
              </c:strCache>
            </c:strRef>
          </c:cat>
          <c:val>
            <c:numRef>
              <c:f>'2 way interactions'!$C$36:$K$36</c:f>
              <c:numCache>
                <c:formatCode>General</c:formatCode>
                <c:ptCount val="9"/>
                <c:pt idx="0">
                  <c:v>0.82613513467099087</c:v>
                </c:pt>
                <c:pt idx="1">
                  <c:v>0.83652550146987426</c:v>
                </c:pt>
                <c:pt idx="2">
                  <c:v>0.84641036902425903</c:v>
                </c:pt>
                <c:pt idx="3">
                  <c:v>0.85580055790298282</c:v>
                </c:pt>
                <c:pt idx="4">
                  <c:v>0.86470841271905508</c:v>
                </c:pt>
                <c:pt idx="5">
                  <c:v>0.87314755482474193</c:v>
                </c:pt>
                <c:pt idx="6">
                  <c:v>0.8811326482554408</c:v>
                </c:pt>
                <c:pt idx="7">
                  <c:v>0.88867918096856258</c:v>
                </c:pt>
                <c:pt idx="8">
                  <c:v>0.89580326278802269</c:v>
                </c:pt>
              </c:numCache>
            </c:numRef>
          </c:val>
          <c:smooth val="0"/>
        </c:ser>
        <c:dLbls>
          <c:showLegendKey val="0"/>
          <c:showVal val="0"/>
          <c:showCatName val="0"/>
          <c:showSerName val="0"/>
          <c:showPercent val="0"/>
          <c:showBubbleSize val="0"/>
        </c:dLbls>
        <c:smooth val="0"/>
        <c:axId val="194804312"/>
        <c:axId val="194822816"/>
      </c:lineChart>
      <c:catAx>
        <c:axId val="194804312"/>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en-US"/>
          </a:p>
        </c:txPr>
        <c:crossAx val="194822816"/>
        <c:crosses val="autoZero"/>
        <c:auto val="1"/>
        <c:lblAlgn val="ctr"/>
        <c:lblOffset val="100"/>
        <c:tickLblSkip val="8"/>
        <c:tickMarkSkip val="1"/>
        <c:noMultiLvlLbl val="0"/>
      </c:catAx>
      <c:valAx>
        <c:axId val="194822816"/>
        <c:scaling>
          <c:orientation val="minMax"/>
          <c:max val="1"/>
          <c:min val="0"/>
        </c:scaling>
        <c:delete val="0"/>
        <c:axPos val="l"/>
        <c:title>
          <c:tx>
            <c:rich>
              <a:bodyPr/>
              <a:lstStyle/>
              <a:p>
                <a:pPr>
                  <a:defRPr sz="1200" b="1" i="0" u="none" strike="noStrike" baseline="0">
                    <a:solidFill>
                      <a:srgbClr val="000000"/>
                    </a:solidFill>
                    <a:latin typeface="Times New Roman"/>
                    <a:ea typeface="Times New Roman"/>
                    <a:cs typeface="Times New Roman"/>
                  </a:defRPr>
                </a:pPr>
                <a:r>
                  <a:rPr lang="en-US"/>
                  <a:t>Probability of success</a:t>
                </a:r>
              </a:p>
            </c:rich>
          </c:tx>
          <c:layout>
            <c:manualLayout>
              <c:xMode val="edge"/>
              <c:yMode val="edge"/>
              <c:x val="2.6490066225165563E-2"/>
              <c:y val="0.2590529247910863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en-US"/>
          </a:p>
        </c:txPr>
        <c:crossAx val="194804312"/>
        <c:crosses val="autoZero"/>
        <c:crossBetween val="between"/>
      </c:valAx>
      <c:spPr>
        <a:solidFill>
          <a:srgbClr val="FFFFFF"/>
        </a:solidFill>
        <a:ln w="12700">
          <a:solidFill>
            <a:srgbClr val="808080"/>
          </a:solidFill>
          <a:prstDash val="solid"/>
        </a:ln>
      </c:spPr>
    </c:plotArea>
    <c:legend>
      <c:legendPos val="r"/>
      <c:layout>
        <c:manualLayout>
          <c:xMode val="edge"/>
          <c:yMode val="edge"/>
          <c:x val="0.81788148997931542"/>
          <c:y val="0.39832869080779942"/>
          <c:w val="0.16887434600476259"/>
          <c:h val="0.2804298905533744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1"/>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2771"/>
          </a:xfrm>
          <a:prstGeom prst="rect">
            <a:avLst/>
          </a:prstGeom>
        </p:spPr>
        <p:txBody>
          <a:bodyPr vert="horz" lIns="92757" tIns="46378" rIns="92757" bIns="46378" rtlCol="0"/>
          <a:lstStyle>
            <a:lvl1pPr algn="r">
              <a:defRPr sz="1200"/>
            </a:lvl1pPr>
          </a:lstStyle>
          <a:p>
            <a:fld id="{B1757668-08DA-4EA1-B3D8-EDA0D17DAEF8}" type="datetimeFigureOut">
              <a:rPr lang="en-US" smtClean="0"/>
              <a:t>11/25/2014</a:t>
            </a:fld>
            <a:endParaRPr 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277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2770"/>
          </a:xfrm>
          <a:prstGeom prst="rect">
            <a:avLst/>
          </a:prstGeom>
        </p:spPr>
        <p:txBody>
          <a:bodyPr vert="horz" lIns="92757" tIns="46378" rIns="92757" bIns="46378" rtlCol="0" anchor="b"/>
          <a:lstStyle>
            <a:lvl1pPr algn="r">
              <a:defRPr sz="1200"/>
            </a:lvl1pPr>
          </a:lstStyle>
          <a:p>
            <a:fld id="{3085B86F-26B1-4D97-8F39-A67A7BEA1E1F}" type="slidenum">
              <a:rPr lang="en-US" smtClean="0"/>
              <a:t>‹#›</a:t>
            </a:fld>
            <a:endParaRPr lang="en-US"/>
          </a:p>
        </p:txBody>
      </p:sp>
    </p:spTree>
    <p:extLst>
      <p:ext uri="{BB962C8B-B14F-4D97-AF65-F5344CB8AC3E}">
        <p14:creationId xmlns:p14="http://schemas.microsoft.com/office/powerpoint/2010/main" val="260501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5B86F-26B1-4D97-8F39-A67A7BEA1E1F}" type="slidenum">
              <a:rPr lang="en-US" smtClean="0"/>
              <a:t>1</a:t>
            </a:fld>
            <a:endParaRPr lang="en-US"/>
          </a:p>
        </p:txBody>
      </p:sp>
    </p:spTree>
    <p:extLst>
      <p:ext uri="{BB962C8B-B14F-4D97-AF65-F5344CB8AC3E}">
        <p14:creationId xmlns:p14="http://schemas.microsoft.com/office/powerpoint/2010/main" val="1379297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5</a:t>
            </a:fld>
            <a:endParaRPr lang="en-US"/>
          </a:p>
        </p:txBody>
      </p:sp>
    </p:spTree>
    <p:extLst>
      <p:ext uri="{BB962C8B-B14F-4D97-AF65-F5344CB8AC3E}">
        <p14:creationId xmlns:p14="http://schemas.microsoft.com/office/powerpoint/2010/main" val="246171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11</a:t>
            </a:fld>
            <a:endParaRPr lang="en-US"/>
          </a:p>
        </p:txBody>
      </p:sp>
    </p:spTree>
    <p:extLst>
      <p:ext uri="{BB962C8B-B14F-4D97-AF65-F5344CB8AC3E}">
        <p14:creationId xmlns:p14="http://schemas.microsoft.com/office/powerpoint/2010/main" val="353049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12</a:t>
            </a:fld>
            <a:endParaRPr lang="en-US"/>
          </a:p>
        </p:txBody>
      </p:sp>
    </p:spTree>
    <p:extLst>
      <p:ext uri="{BB962C8B-B14F-4D97-AF65-F5344CB8AC3E}">
        <p14:creationId xmlns:p14="http://schemas.microsoft.com/office/powerpoint/2010/main" val="1048890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14</a:t>
            </a:fld>
            <a:endParaRPr lang="en-US"/>
          </a:p>
        </p:txBody>
      </p:sp>
    </p:spTree>
    <p:extLst>
      <p:ext uri="{BB962C8B-B14F-4D97-AF65-F5344CB8AC3E}">
        <p14:creationId xmlns:p14="http://schemas.microsoft.com/office/powerpoint/2010/main" val="3839425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16</a:t>
            </a:fld>
            <a:endParaRPr lang="en-US"/>
          </a:p>
        </p:txBody>
      </p:sp>
    </p:spTree>
    <p:extLst>
      <p:ext uri="{BB962C8B-B14F-4D97-AF65-F5344CB8AC3E}">
        <p14:creationId xmlns:p14="http://schemas.microsoft.com/office/powerpoint/2010/main" val="3010772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5B86F-26B1-4D97-8F39-A67A7BEA1E1F}" type="slidenum">
              <a:rPr lang="en-US" smtClean="0"/>
              <a:t>19</a:t>
            </a:fld>
            <a:endParaRPr lang="en-US"/>
          </a:p>
        </p:txBody>
      </p:sp>
    </p:spTree>
    <p:extLst>
      <p:ext uri="{BB962C8B-B14F-4D97-AF65-F5344CB8AC3E}">
        <p14:creationId xmlns:p14="http://schemas.microsoft.com/office/powerpoint/2010/main" val="3400984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SF bullet slide">
    <p:spTree>
      <p:nvGrpSpPr>
        <p:cNvPr id="1" name=""/>
        <p:cNvGrpSpPr/>
        <p:nvPr/>
      </p:nvGrpSpPr>
      <p:grpSpPr>
        <a:xfrm>
          <a:off x="0" y="0"/>
          <a:ext cx="0" cy="0"/>
          <a:chOff x="0" y="0"/>
          <a:chExt cx="0" cy="0"/>
        </a:xfrm>
      </p:grpSpPr>
      <p:cxnSp>
        <p:nvCxnSpPr>
          <p:cNvPr id="8" name="Straight Connector 7"/>
          <p:cNvCxnSpPr/>
          <p:nvPr userDrawn="1"/>
        </p:nvCxnSpPr>
        <p:spPr>
          <a:xfrm flipH="1">
            <a:off x="688976" y="1147097"/>
            <a:ext cx="7767637"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itle 8"/>
          <p:cNvSpPr>
            <a:spLocks noGrp="1"/>
          </p:cNvSpPr>
          <p:nvPr>
            <p:ph type="title"/>
          </p:nvPr>
        </p:nvSpPr>
        <p:spPr>
          <a:xfrm>
            <a:off x="688974" y="122904"/>
            <a:ext cx="7767639" cy="852128"/>
          </a:xfrm>
          <a:prstGeom prst="rect">
            <a:avLst/>
          </a:prstGeom>
        </p:spPr>
        <p:txBody>
          <a:bodyPr lIns="0" tIns="0" rIns="0" bIns="0" anchor="ctr" anchorCtr="0">
            <a:noAutofit/>
          </a:bodyPr>
          <a:lstStyle/>
          <a:p>
            <a:r>
              <a:rPr lang="en-US" dirty="0" smtClean="0"/>
              <a:t>Click to edit Master title style</a:t>
            </a:r>
            <a:endParaRPr lang="en-US" dirty="0"/>
          </a:p>
        </p:txBody>
      </p:sp>
      <p:sp>
        <p:nvSpPr>
          <p:cNvPr id="13" name="Text Placeholder 12"/>
          <p:cNvSpPr>
            <a:spLocks noGrp="1"/>
          </p:cNvSpPr>
          <p:nvPr>
            <p:ph type="body" sz="quarter" idx="10"/>
          </p:nvPr>
        </p:nvSpPr>
        <p:spPr>
          <a:xfrm>
            <a:off x="688975" y="1460902"/>
            <a:ext cx="7767638" cy="4618714"/>
          </a:xfrm>
          <a:prstGeom prst="rect">
            <a:avLst/>
          </a:prstGeom>
        </p:spPr>
        <p:txBody>
          <a:bodyPr lIns="0" tIns="0" rIns="0" bIns="0"/>
          <a:lstStyle>
            <a:lvl1pPr marL="0">
              <a:defRPr b="1"/>
            </a:lvl1pPr>
            <a:lvl2pPr marL="0">
              <a:defRPr/>
            </a:lvl2pPr>
            <a:lvl3pPr marL="0">
              <a:defRPr/>
            </a:lvl3pPr>
            <a:lvl4pPr marL="341313" indent="-168275">
              <a:defRPr/>
            </a:lvl4pPr>
            <a:lvl5pPr marL="574675" indent="-2333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725261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USF bullet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688975" y="1948665"/>
            <a:ext cx="7767638" cy="1096963"/>
          </a:xfrm>
          <a:prstGeom prst="rect">
            <a:avLst/>
          </a:prstGeom>
        </p:spPr>
        <p:txBody>
          <a:bodyPr vert="horz" lIns="0" tIns="0" rIns="91440" bIns="0"/>
          <a:lstStyle>
            <a:lvl1pPr>
              <a:lnSpc>
                <a:spcPts val="3600"/>
              </a:lnSpc>
              <a:defRPr sz="3000">
                <a:solidFill>
                  <a:srgbClr val="FFFFFF"/>
                </a:solidFill>
              </a:defRPr>
            </a:lvl1pPr>
          </a:lstStyle>
          <a:p>
            <a:pPr lvl="0"/>
            <a:r>
              <a:rPr lang="en-US" dirty="0" smtClean="0"/>
              <a:t>Presentation Title Comes Here</a:t>
            </a:r>
            <a:endParaRPr lang="en-US" dirty="0"/>
          </a:p>
        </p:txBody>
      </p:sp>
      <p:sp>
        <p:nvSpPr>
          <p:cNvPr id="6" name="Text Placeholder 2"/>
          <p:cNvSpPr>
            <a:spLocks noGrp="1"/>
          </p:cNvSpPr>
          <p:nvPr>
            <p:ph type="body" sz="quarter" idx="11" hasCustomPrompt="1"/>
          </p:nvPr>
        </p:nvSpPr>
        <p:spPr>
          <a:xfrm>
            <a:off x="688975" y="3087349"/>
            <a:ext cx="7767638" cy="3440536"/>
          </a:xfrm>
          <a:prstGeom prst="rect">
            <a:avLst/>
          </a:prstGeom>
        </p:spPr>
        <p:txBody>
          <a:bodyPr vert="horz" lIns="0" tIns="0" rIns="91440" bIns="0"/>
          <a:lstStyle>
            <a:lvl1pPr>
              <a:lnSpc>
                <a:spcPts val="3200"/>
              </a:lnSpc>
              <a:defRPr sz="2400" b="0" baseline="0">
                <a:solidFill>
                  <a:srgbClr val="FFFFFF"/>
                </a:solidFill>
              </a:defRPr>
            </a:lvl1pPr>
          </a:lstStyle>
          <a:p>
            <a:pPr lvl="0"/>
            <a:r>
              <a:rPr lang="en-US" dirty="0" smtClean="0"/>
              <a:t>Presenter’s Name</a:t>
            </a:r>
            <a:br>
              <a:rPr lang="en-US" dirty="0" smtClean="0"/>
            </a:br>
            <a:r>
              <a:rPr lang="en-US" dirty="0" smtClean="0"/>
              <a:t>Date</a:t>
            </a:r>
            <a:endParaRPr lang="en-US" dirty="0"/>
          </a:p>
        </p:txBody>
      </p:sp>
    </p:spTree>
    <p:extLst>
      <p:ext uri="{BB962C8B-B14F-4D97-AF65-F5344CB8AC3E}">
        <p14:creationId xmlns:p14="http://schemas.microsoft.com/office/powerpoint/2010/main" val="36505182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logo and USF tex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59382" y="6337848"/>
            <a:ext cx="1600227" cy="352050"/>
          </a:xfrm>
          <a:prstGeom prst="rect">
            <a:avLst/>
          </a:prstGeom>
        </p:spPr>
      </p:pic>
    </p:spTree>
    <p:extLst>
      <p:ext uri="{BB962C8B-B14F-4D97-AF65-F5344CB8AC3E}">
        <p14:creationId xmlns:p14="http://schemas.microsoft.com/office/powerpoint/2010/main" val="2930671735"/>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sldNum="0" hdr="0" ftr="0" dt="0"/>
  <p:txStyles>
    <p:titleStyle>
      <a:lvl1pPr algn="l" defTabSz="457200" rtl="0" eaLnBrk="1" latinLnBrk="0" hangingPunct="1">
        <a:lnSpc>
          <a:spcPts val="3000"/>
        </a:lnSpc>
        <a:spcBef>
          <a:spcPct val="0"/>
        </a:spcBef>
        <a:buNone/>
        <a:defRPr sz="2400" b="1" kern="1200">
          <a:solidFill>
            <a:schemeClr val="tx2"/>
          </a:solidFill>
          <a:latin typeface="Arial"/>
          <a:ea typeface="+mj-ea"/>
          <a:cs typeface="Arial"/>
        </a:defRPr>
      </a:lvl1pPr>
    </p:titleStyle>
    <p:bodyStyle>
      <a:lvl1pPr marL="0" indent="0" algn="l" defTabSz="457200" rtl="0" eaLnBrk="1" latinLnBrk="0" hangingPunct="1">
        <a:lnSpc>
          <a:spcPts val="3200"/>
        </a:lnSpc>
        <a:spcBef>
          <a:spcPts val="0"/>
        </a:spcBef>
        <a:buFontTx/>
        <a:buNone/>
        <a:defRPr sz="2200" b="1" kern="1200">
          <a:solidFill>
            <a:srgbClr val="00543C"/>
          </a:solidFill>
          <a:latin typeface="+mn-lt"/>
          <a:ea typeface="+mn-ea"/>
          <a:cs typeface="+mn-cs"/>
        </a:defRPr>
      </a:lvl1pPr>
      <a:lvl2pPr marL="0" indent="0" algn="l" defTabSz="457200" rtl="0" eaLnBrk="1" latinLnBrk="0" hangingPunct="1">
        <a:lnSpc>
          <a:spcPts val="3200"/>
        </a:lnSpc>
        <a:spcBef>
          <a:spcPts val="0"/>
        </a:spcBef>
        <a:buFontTx/>
        <a:buNone/>
        <a:defRPr sz="2200" kern="1200">
          <a:solidFill>
            <a:schemeClr val="tx1"/>
          </a:solidFill>
          <a:latin typeface="+mn-lt"/>
          <a:ea typeface="+mn-ea"/>
          <a:cs typeface="+mn-cs"/>
        </a:defRPr>
      </a:lvl2pPr>
      <a:lvl3pPr marL="171450" indent="-171450" algn="l" defTabSz="457200" rtl="0" eaLnBrk="1" latinLnBrk="0" hangingPunct="1">
        <a:lnSpc>
          <a:spcPts val="3200"/>
        </a:lnSpc>
        <a:spcBef>
          <a:spcPts val="0"/>
        </a:spcBef>
        <a:buClr>
          <a:schemeClr val="tx2"/>
        </a:buClr>
        <a:buFont typeface="Arial"/>
        <a:buChar char="•"/>
        <a:defRPr sz="2200" kern="1200">
          <a:solidFill>
            <a:schemeClr val="tx1"/>
          </a:solidFill>
          <a:latin typeface="+mn-lt"/>
          <a:ea typeface="+mn-ea"/>
          <a:cs typeface="+mn-cs"/>
        </a:defRPr>
      </a:lvl3pPr>
      <a:lvl4pPr marL="344488" indent="-173038" algn="l" defTabSz="457200" rtl="0" eaLnBrk="1" latinLnBrk="0" hangingPunct="1">
        <a:lnSpc>
          <a:spcPts val="3200"/>
        </a:lnSpc>
        <a:spcBef>
          <a:spcPts val="0"/>
        </a:spcBef>
        <a:buFont typeface="Arial"/>
        <a:buChar char="•"/>
        <a:defRPr sz="2200" kern="1200">
          <a:solidFill>
            <a:schemeClr val="tx1"/>
          </a:solidFill>
          <a:latin typeface="+mn-lt"/>
          <a:ea typeface="+mn-ea"/>
          <a:cs typeface="+mn-cs"/>
        </a:defRPr>
      </a:lvl4pPr>
      <a:lvl5pPr marL="515938" indent="-171450" algn="l" defTabSz="457200" rtl="0" eaLnBrk="1" latinLnBrk="0" hangingPunct="1">
        <a:lnSpc>
          <a:spcPts val="3200"/>
        </a:lnSpc>
        <a:spcBef>
          <a:spcPts val="0"/>
        </a:spcBef>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flipH="1">
            <a:off x="688976" y="1371600"/>
            <a:ext cx="776763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4" descr="USF symbol v2 white.png"/>
          <p:cNvPicPr>
            <a:picLocks noChangeAspect="1"/>
          </p:cNvPicPr>
          <p:nvPr userDrawn="1"/>
        </p:nvPicPr>
        <p:blipFill rotWithShape="1">
          <a:blip r:embed="rId3">
            <a:alphaModFix amt="12000"/>
            <a:extLst>
              <a:ext uri="{28A0092B-C50C-407E-A947-70E740481C1C}">
                <a14:useLocalDpi xmlns:a14="http://schemas.microsoft.com/office/drawing/2010/main" val="0"/>
              </a:ext>
            </a:extLst>
          </a:blip>
          <a:srcRect r="14193" b="14187"/>
          <a:stretch/>
        </p:blipFill>
        <p:spPr>
          <a:xfrm>
            <a:off x="4575466" y="2289175"/>
            <a:ext cx="4568533" cy="4568825"/>
          </a:xfrm>
          <a:prstGeom prst="rect">
            <a:avLst/>
          </a:prstGeom>
        </p:spPr>
      </p:pic>
      <p:pic>
        <p:nvPicPr>
          <p:cNvPr id="2" name="Picture 1" descr="logo and change the world.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6432" y="454025"/>
            <a:ext cx="4094330" cy="457200"/>
          </a:xfrm>
          <a:prstGeom prst="rect">
            <a:avLst/>
          </a:prstGeom>
        </p:spPr>
      </p:pic>
    </p:spTree>
    <p:extLst>
      <p:ext uri="{BB962C8B-B14F-4D97-AF65-F5344CB8AC3E}">
        <p14:creationId xmlns:p14="http://schemas.microsoft.com/office/powerpoint/2010/main" val="503119322"/>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sldNum="0" hdr="0" ftr="0" dt="0"/>
  <p:txStyles>
    <p:titleStyle>
      <a:lvl1pPr algn="l" defTabSz="457200" rtl="0" eaLnBrk="1" latinLnBrk="0" hangingPunct="1">
        <a:lnSpc>
          <a:spcPts val="3600"/>
        </a:lnSpc>
        <a:spcBef>
          <a:spcPct val="0"/>
        </a:spcBef>
        <a:buNone/>
        <a:defRPr sz="3000" b="1" kern="1200">
          <a:solidFill>
            <a:srgbClr val="FFFFFF"/>
          </a:solidFill>
          <a:latin typeface="Arial"/>
          <a:ea typeface="+mj-ea"/>
          <a:cs typeface="Arial"/>
        </a:defRPr>
      </a:lvl1pPr>
    </p:titleStyle>
    <p:bodyStyle>
      <a:lvl1pPr marL="0" indent="0" algn="l" defTabSz="457200" rtl="0" eaLnBrk="1" latinLnBrk="0" hangingPunct="1">
        <a:lnSpc>
          <a:spcPts val="3200"/>
        </a:lnSpc>
        <a:spcBef>
          <a:spcPts val="0"/>
        </a:spcBef>
        <a:buFontTx/>
        <a:buNone/>
        <a:defRPr sz="2200" b="1" kern="1200">
          <a:solidFill>
            <a:srgbClr val="00543C"/>
          </a:solidFill>
          <a:latin typeface="+mn-lt"/>
          <a:ea typeface="+mn-ea"/>
          <a:cs typeface="+mn-cs"/>
        </a:defRPr>
      </a:lvl1pPr>
      <a:lvl2pPr marL="0" indent="0" algn="l" defTabSz="457200" rtl="0" eaLnBrk="1" latinLnBrk="0" hangingPunct="1">
        <a:lnSpc>
          <a:spcPts val="3200"/>
        </a:lnSpc>
        <a:spcBef>
          <a:spcPts val="0"/>
        </a:spcBef>
        <a:buFontTx/>
        <a:buNone/>
        <a:defRPr sz="2200" kern="1200">
          <a:solidFill>
            <a:schemeClr val="tx1"/>
          </a:solidFill>
          <a:latin typeface="+mn-lt"/>
          <a:ea typeface="+mn-ea"/>
          <a:cs typeface="+mn-cs"/>
        </a:defRPr>
      </a:lvl2pPr>
      <a:lvl3pPr marL="171450" indent="-171450" algn="l" defTabSz="457200" rtl="0" eaLnBrk="1" latinLnBrk="0" hangingPunct="1">
        <a:lnSpc>
          <a:spcPts val="3200"/>
        </a:lnSpc>
        <a:spcBef>
          <a:spcPts val="0"/>
        </a:spcBef>
        <a:buClr>
          <a:schemeClr val="tx2"/>
        </a:buClr>
        <a:buFont typeface="Arial"/>
        <a:buChar char="•"/>
        <a:defRPr sz="2200" kern="1200">
          <a:solidFill>
            <a:schemeClr val="tx1"/>
          </a:solidFill>
          <a:latin typeface="+mn-lt"/>
          <a:ea typeface="+mn-ea"/>
          <a:cs typeface="+mn-cs"/>
        </a:defRPr>
      </a:lvl3pPr>
      <a:lvl4pPr marL="344488" indent="-173038" algn="l" defTabSz="457200" rtl="0" eaLnBrk="1" latinLnBrk="0" hangingPunct="1">
        <a:lnSpc>
          <a:spcPts val="3200"/>
        </a:lnSpc>
        <a:spcBef>
          <a:spcPts val="0"/>
        </a:spcBef>
        <a:buFont typeface="Arial"/>
        <a:buChar char="•"/>
        <a:defRPr sz="2200" kern="1200">
          <a:solidFill>
            <a:schemeClr val="tx1"/>
          </a:solidFill>
          <a:latin typeface="+mn-lt"/>
          <a:ea typeface="+mn-ea"/>
          <a:cs typeface="+mn-cs"/>
        </a:defRPr>
      </a:lvl4pPr>
      <a:lvl5pPr marL="515938" indent="-171450" algn="l" defTabSz="457200" rtl="0" eaLnBrk="1" latinLnBrk="0" hangingPunct="1">
        <a:lnSpc>
          <a:spcPts val="3200"/>
        </a:lnSpc>
        <a:spcBef>
          <a:spcPts val="0"/>
        </a:spcBef>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tterbach@usfca.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9.xml"/><Relationship Id="rId3" Type="http://schemas.openxmlformats.org/officeDocument/2006/relationships/slide" Target="slide13.xml"/><Relationship Id="rId7" Type="http://schemas.openxmlformats.org/officeDocument/2006/relationships/slide" Target="slide28.xml"/><Relationship Id="rId12" Type="http://schemas.openxmlformats.org/officeDocument/2006/relationships/slide" Target="slide12.xml"/><Relationship Id="rId2" Type="http://schemas.openxmlformats.org/officeDocument/2006/relationships/notesSlide" Target="../notesSlides/notesSlide3.xml"/><Relationship Id="rId16"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27.xml"/><Relationship Id="rId11" Type="http://schemas.openxmlformats.org/officeDocument/2006/relationships/slide" Target="slide16.xml"/><Relationship Id="rId5" Type="http://schemas.openxmlformats.org/officeDocument/2006/relationships/slide" Target="slide26.xml"/><Relationship Id="rId15" Type="http://schemas.openxmlformats.org/officeDocument/2006/relationships/slide" Target="slide21.xml"/><Relationship Id="rId10" Type="http://schemas.openxmlformats.org/officeDocument/2006/relationships/slide" Target="slide14.xml"/><Relationship Id="rId4" Type="http://schemas.openxmlformats.org/officeDocument/2006/relationships/slide" Target="slide25.xml"/><Relationship Id="rId9" Type="http://schemas.openxmlformats.org/officeDocument/2006/relationships/slide" Target="slide15.xml"/><Relationship Id="rId14" Type="http://schemas.openxmlformats.org/officeDocument/2006/relationships/slide" Target="slide20.xml"/></Relationships>
</file>

<file path=ppt/slides/_rels/slide1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5.xml"/><Relationship Id="rId3" Type="http://schemas.openxmlformats.org/officeDocument/2006/relationships/slide" Target="slide16.xml"/><Relationship Id="rId7" Type="http://schemas.openxmlformats.org/officeDocument/2006/relationships/slide" Target="slide11.xml"/><Relationship Id="rId12" Type="http://schemas.openxmlformats.org/officeDocument/2006/relationships/slide" Target="slide2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18.xml"/><Relationship Id="rId11" Type="http://schemas.openxmlformats.org/officeDocument/2006/relationships/slide" Target="slide20.xml"/><Relationship Id="rId5" Type="http://schemas.openxmlformats.org/officeDocument/2006/relationships/slide" Target="slide15.xml"/><Relationship Id="rId10" Type="http://schemas.openxmlformats.org/officeDocument/2006/relationships/slide" Target="slide19.xml"/><Relationship Id="rId4" Type="http://schemas.openxmlformats.org/officeDocument/2006/relationships/slide" Target="slide14.xml"/><Relationship Id="rId9" Type="http://schemas.openxmlformats.org/officeDocument/2006/relationships/slide" Target="slide13.xml"/></Relationships>
</file>

<file path=ppt/slides/_rels/slide1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20.xml"/><Relationship Id="rId7" Type="http://schemas.openxmlformats.org/officeDocument/2006/relationships/slide" Target="slide14.xml"/><Relationship Id="rId2" Type="http://schemas.openxmlformats.org/officeDocument/2006/relationships/slide" Target="slide19.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5.xml"/><Relationship Id="rId5" Type="http://schemas.openxmlformats.org/officeDocument/2006/relationships/slide" Target="slide11.xml"/><Relationship Id="rId10" Type="http://schemas.openxmlformats.org/officeDocument/2006/relationships/slide" Target="slide13.xml"/><Relationship Id="rId4" Type="http://schemas.openxmlformats.org/officeDocument/2006/relationships/slide" Target="slide21.xml"/><Relationship Id="rId9" Type="http://schemas.openxmlformats.org/officeDocument/2006/relationships/slide" Target="slide12.xml"/></Relationships>
</file>

<file path=ppt/slides/_rels/slide1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20.xml"/><Relationship Id="rId7" Type="http://schemas.openxmlformats.org/officeDocument/2006/relationships/slide" Target="slide16.xml"/><Relationship Id="rId12"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21.xml"/><Relationship Id="rId5" Type="http://schemas.openxmlformats.org/officeDocument/2006/relationships/slide" Target="slide15.xml"/><Relationship Id="rId10" Type="http://schemas.openxmlformats.org/officeDocument/2006/relationships/slide" Target="slide19.xml"/><Relationship Id="rId4" Type="http://schemas.openxmlformats.org/officeDocument/2006/relationships/slide" Target="slide11.xml"/><Relationship Id="rId9" Type="http://schemas.openxmlformats.org/officeDocument/2006/relationships/slide" Target="slide13.xml"/></Relationships>
</file>

<file path=ppt/slides/_rels/slide15.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16.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5.xml"/><Relationship Id="rId3" Type="http://schemas.openxmlformats.org/officeDocument/2006/relationships/slide" Target="slide12.xml"/><Relationship Id="rId7" Type="http://schemas.openxmlformats.org/officeDocument/2006/relationships/slide" Target="slide14.xml"/><Relationship Id="rId12" Type="http://schemas.openxmlformats.org/officeDocument/2006/relationships/slide" Target="slide2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20.xml"/><Relationship Id="rId5" Type="http://schemas.openxmlformats.org/officeDocument/2006/relationships/slide" Target="slide11.xml"/><Relationship Id="rId10" Type="http://schemas.openxmlformats.org/officeDocument/2006/relationships/slide" Target="slide19.xml"/><Relationship Id="rId4" Type="http://schemas.openxmlformats.org/officeDocument/2006/relationships/slide" Target="slide17.xml"/><Relationship Id="rId9" Type="http://schemas.openxmlformats.org/officeDocument/2006/relationships/slide" Target="slide13.xml"/></Relationships>
</file>

<file path=ppt/slides/_rels/slide17.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18.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1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11.xml"/><Relationship Id="rId7" Type="http://schemas.openxmlformats.org/officeDocument/2006/relationships/slide" Target="slide12.xml"/><Relationship Id="rId12"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21.xml"/><Relationship Id="rId5" Type="http://schemas.openxmlformats.org/officeDocument/2006/relationships/slide" Target="slide14.xml"/><Relationship Id="rId10" Type="http://schemas.openxmlformats.org/officeDocument/2006/relationships/slide" Target="slide20.xml"/><Relationship Id="rId4" Type="http://schemas.openxmlformats.org/officeDocument/2006/relationships/slide" Target="slide15.xml"/><Relationship Id="rId9" Type="http://schemas.openxmlformats.org/officeDocument/2006/relationships/slide" Target="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15.xml"/><Relationship Id="rId7" Type="http://schemas.openxmlformats.org/officeDocument/2006/relationships/slide" Target="slide12.xml"/><Relationship Id="rId2"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5.xml"/><Relationship Id="rId5" Type="http://schemas.openxmlformats.org/officeDocument/2006/relationships/slide" Target="slide14.xml"/><Relationship Id="rId10" Type="http://schemas.openxmlformats.org/officeDocument/2006/relationships/slide" Target="slide21.xml"/><Relationship Id="rId4" Type="http://schemas.openxmlformats.org/officeDocument/2006/relationships/slide" Target="slide11.xml"/><Relationship Id="rId9" Type="http://schemas.openxmlformats.org/officeDocument/2006/relationships/slide" Target="slide19.xml"/></Relationships>
</file>

<file path=ppt/slides/_rels/slide2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5.xml"/><Relationship Id="rId3" Type="http://schemas.openxmlformats.org/officeDocument/2006/relationships/slide" Target="slide20.xml"/><Relationship Id="rId7" Type="http://schemas.openxmlformats.org/officeDocument/2006/relationships/slide" Target="slide11.xml"/><Relationship Id="rId12" Type="http://schemas.openxmlformats.org/officeDocument/2006/relationships/slide" Target="slide21.xml"/><Relationship Id="rId2"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19.xml"/><Relationship Id="rId5" Type="http://schemas.openxmlformats.org/officeDocument/2006/relationships/slide" Target="slide22.xml"/><Relationship Id="rId10" Type="http://schemas.openxmlformats.org/officeDocument/2006/relationships/slide" Target="slide12.xml"/><Relationship Id="rId4" Type="http://schemas.openxmlformats.org/officeDocument/2006/relationships/slide" Target="slide13.xml"/><Relationship Id="rId9" Type="http://schemas.openxmlformats.org/officeDocument/2006/relationships/slide" Target="slide16.xml"/></Relationships>
</file>

<file path=ppt/slides/_rels/slide2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23.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24.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25.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20.xml"/><Relationship Id="rId7"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5.xml"/><Relationship Id="rId5" Type="http://schemas.openxmlformats.org/officeDocument/2006/relationships/slide" Target="slide11.xml"/><Relationship Id="rId10" Type="http://schemas.openxmlformats.org/officeDocument/2006/relationships/slide" Target="slide21.xml"/><Relationship Id="rId4" Type="http://schemas.openxmlformats.org/officeDocument/2006/relationships/slide" Target="slide12.xml"/><Relationship Id="rId9" Type="http://schemas.openxmlformats.org/officeDocument/2006/relationships/slide" Target="slide19.xml"/></Relationships>
</file>

<file path=ppt/slides/_rels/slide26.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20.xml"/><Relationship Id="rId7"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5.xml"/><Relationship Id="rId5" Type="http://schemas.openxmlformats.org/officeDocument/2006/relationships/slide" Target="slide11.xml"/><Relationship Id="rId10" Type="http://schemas.openxmlformats.org/officeDocument/2006/relationships/slide" Target="slide21.xml"/><Relationship Id="rId4" Type="http://schemas.openxmlformats.org/officeDocument/2006/relationships/slide" Target="slide12.xml"/><Relationship Id="rId9" Type="http://schemas.openxmlformats.org/officeDocument/2006/relationships/slide" Target="slide19.xml"/></Relationships>
</file>

<file path=ppt/slides/_rels/slide27.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2.xml"/><Relationship Id="rId7" Type="http://schemas.openxmlformats.org/officeDocument/2006/relationships/slide" Target="slide13.xml"/><Relationship Id="rId2"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5.xml"/><Relationship Id="rId5" Type="http://schemas.openxmlformats.org/officeDocument/2006/relationships/slide" Target="slide14.xml"/><Relationship Id="rId10" Type="http://schemas.openxmlformats.org/officeDocument/2006/relationships/slide" Target="slide21.xml"/><Relationship Id="rId4" Type="http://schemas.openxmlformats.org/officeDocument/2006/relationships/slide" Target="slide11.xml"/><Relationship Id="rId9" Type="http://schemas.openxmlformats.org/officeDocument/2006/relationships/slide" Target="slide20.xml"/></Relationships>
</file>

<file path=ppt/slides/_rels/slide28.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2.xml"/><Relationship Id="rId7" Type="http://schemas.openxmlformats.org/officeDocument/2006/relationships/slide" Target="slide13.xml"/><Relationship Id="rId2"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5.xml"/><Relationship Id="rId5" Type="http://schemas.openxmlformats.org/officeDocument/2006/relationships/slide" Target="slide14.xml"/><Relationship Id="rId10" Type="http://schemas.openxmlformats.org/officeDocument/2006/relationships/slide" Target="slide21.xml"/><Relationship Id="rId4" Type="http://schemas.openxmlformats.org/officeDocument/2006/relationships/slide" Target="slide11.xml"/><Relationship Id="rId9" Type="http://schemas.openxmlformats.org/officeDocument/2006/relationships/slide" Target="slide20.xml"/></Relationships>
</file>

<file path=ppt/slides/_rels/slide29.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11.xml"/><Relationship Id="rId7" Type="http://schemas.openxmlformats.org/officeDocument/2006/relationships/slide" Target="slide12.xml"/><Relationship Id="rId12" Type="http://schemas.openxmlformats.org/officeDocument/2006/relationships/slide" Target="slide5.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21.xml"/><Relationship Id="rId5" Type="http://schemas.openxmlformats.org/officeDocument/2006/relationships/slide" Target="slide14.xml"/><Relationship Id="rId10" Type="http://schemas.openxmlformats.org/officeDocument/2006/relationships/slide" Target="slide20.xml"/><Relationship Id="rId4" Type="http://schemas.openxmlformats.org/officeDocument/2006/relationships/slide" Target="slide15.xml"/><Relationship Id="rId9" Type="http://schemas.openxmlformats.org/officeDocument/2006/relationships/slide" Target="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Retention Model using Map-Works Data</a:t>
            </a:r>
            <a:endParaRPr lang="en-US" dirty="0"/>
          </a:p>
        </p:txBody>
      </p:sp>
      <p:sp>
        <p:nvSpPr>
          <p:cNvPr id="3" name="Text Placeholder 2"/>
          <p:cNvSpPr>
            <a:spLocks noGrp="1"/>
          </p:cNvSpPr>
          <p:nvPr>
            <p:ph type="body" sz="quarter" idx="11"/>
          </p:nvPr>
        </p:nvSpPr>
        <p:spPr>
          <a:xfrm>
            <a:off x="688975" y="4382219"/>
            <a:ext cx="7767638" cy="2145666"/>
          </a:xfrm>
        </p:spPr>
        <p:txBody>
          <a:bodyPr/>
          <a:lstStyle/>
          <a:p>
            <a:r>
              <a:rPr lang="en-US" dirty="0" smtClean="0"/>
              <a:t>Renate Otterbach, Ed D.</a:t>
            </a:r>
          </a:p>
          <a:p>
            <a:r>
              <a:rPr lang="en-US" dirty="0" smtClean="0"/>
              <a:t>Email: </a:t>
            </a:r>
            <a:r>
              <a:rPr lang="en-US" dirty="0" smtClean="0">
                <a:hlinkClick r:id="rId3"/>
              </a:rPr>
              <a:t>otterbach@usfca.edu</a:t>
            </a:r>
            <a:endParaRPr lang="en-US" dirty="0" smtClean="0"/>
          </a:p>
          <a:p>
            <a:endParaRPr lang="en-US" dirty="0" smtClean="0"/>
          </a:p>
          <a:p>
            <a:r>
              <a:rPr lang="en-US" dirty="0" smtClean="0"/>
              <a:t>Office of the Provost</a:t>
            </a:r>
          </a:p>
        </p:txBody>
      </p:sp>
    </p:spTree>
    <p:extLst>
      <p:ext uri="{BB962C8B-B14F-4D97-AF65-F5344CB8AC3E}">
        <p14:creationId xmlns:p14="http://schemas.microsoft.com/office/powerpoint/2010/main" val="620732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sldjump"/>
              </a:rPr>
              <a:t>Sample Memo</a:t>
            </a:r>
            <a:endParaRPr lang="en-US" dirty="0"/>
          </a:p>
        </p:txBody>
      </p:sp>
      <p:sp>
        <p:nvSpPr>
          <p:cNvPr id="3" name="Text Placeholder 2"/>
          <p:cNvSpPr>
            <a:spLocks noGrp="1"/>
          </p:cNvSpPr>
          <p:nvPr>
            <p:ph type="body" sz="quarter" idx="10"/>
          </p:nvPr>
        </p:nvSpPr>
        <p:spPr>
          <a:xfrm>
            <a:off x="688975" y="1218014"/>
            <a:ext cx="7767638" cy="4618714"/>
          </a:xfrm>
        </p:spPr>
        <p:txBody>
          <a:bodyPr/>
          <a:lstStyle/>
          <a:p>
            <a:pPr algn="ctr"/>
            <a:r>
              <a:rPr lang="en-US" sz="1600" dirty="0" smtClean="0"/>
              <a:t>Activities</a:t>
            </a:r>
          </a:p>
          <a:p>
            <a:r>
              <a:rPr lang="en-US" sz="1600" dirty="0" smtClean="0"/>
              <a:t>Negative </a:t>
            </a:r>
            <a:endParaRPr lang="en-US" sz="1600" b="0" dirty="0"/>
          </a:p>
          <a:p>
            <a:r>
              <a:rPr lang="en-US" sz="1400" b="0" dirty="0"/>
              <a:t>The majority of students who choose </a:t>
            </a:r>
            <a:r>
              <a:rPr lang="en-US" sz="1400" b="0" dirty="0" smtClean="0"/>
              <a:t>activities in the "dislike </a:t>
            </a:r>
            <a:r>
              <a:rPr lang="en-US" sz="1400" b="0" dirty="0"/>
              <a:t>the most" </a:t>
            </a:r>
            <a:r>
              <a:rPr lang="en-US" sz="1400" b="0" dirty="0" smtClean="0"/>
              <a:t>response </a:t>
            </a:r>
            <a:r>
              <a:rPr lang="en-US" sz="1400" b="0" dirty="0"/>
              <a:t>were not so much </a:t>
            </a:r>
            <a:r>
              <a:rPr lang="en-US" sz="1400" b="0" dirty="0" smtClean="0"/>
              <a:t>concerned </a:t>
            </a:r>
            <a:r>
              <a:rPr lang="en-US" sz="1400" b="0" dirty="0"/>
              <a:t>about a lack of activities (although there was a student who mentioned that) but rather </a:t>
            </a:r>
            <a:r>
              <a:rPr lang="en-US" sz="1400" b="0" dirty="0" smtClean="0"/>
              <a:t>were </a:t>
            </a:r>
            <a:r>
              <a:rPr lang="en-US" sz="1400" b="0" dirty="0"/>
              <a:t>unsure what they wanted to get involved </a:t>
            </a:r>
            <a:r>
              <a:rPr lang="en-US" sz="1400" b="0" dirty="0" smtClean="0"/>
              <a:t>in, either </a:t>
            </a:r>
            <a:r>
              <a:rPr lang="en-US" sz="1400" b="0" dirty="0"/>
              <a:t>they do not know or </a:t>
            </a:r>
            <a:r>
              <a:rPr lang="en-US" sz="1400" b="0" dirty="0" smtClean="0"/>
              <a:t>found the number of </a:t>
            </a:r>
            <a:r>
              <a:rPr lang="en-US" sz="1400" b="0" smtClean="0"/>
              <a:t>choices overwhelming</a:t>
            </a:r>
            <a:r>
              <a:rPr lang="en-US" sz="1400" b="0" dirty="0" smtClean="0"/>
              <a:t>.  </a:t>
            </a:r>
            <a:endParaRPr lang="en-US" sz="1400" b="0" dirty="0"/>
          </a:p>
          <a:p>
            <a:endParaRPr lang="en-US" sz="1000" b="0" dirty="0"/>
          </a:p>
          <a:p>
            <a:endParaRPr lang="en-US" sz="1000" dirty="0"/>
          </a:p>
        </p:txBody>
      </p:sp>
    </p:spTree>
    <p:extLst>
      <p:ext uri="{BB962C8B-B14F-4D97-AF65-F5344CB8AC3E}">
        <p14:creationId xmlns:p14="http://schemas.microsoft.com/office/powerpoint/2010/main" val="1201116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74" y="26652"/>
            <a:ext cx="7767639" cy="852128"/>
          </a:xfrm>
        </p:spPr>
        <p:txBody>
          <a:bodyPr/>
          <a:lstStyle/>
          <a:p>
            <a:r>
              <a:rPr lang="en-US" dirty="0" smtClean="0"/>
              <a:t>General Conceptual Model of the College Experience </a:t>
            </a:r>
            <a:endParaRPr lang="en-US" dirty="0"/>
          </a:p>
        </p:txBody>
      </p:sp>
      <p:sp>
        <p:nvSpPr>
          <p:cNvPr id="5" name="TextBox 4"/>
          <p:cNvSpPr txBox="1"/>
          <p:nvPr/>
        </p:nvSpPr>
        <p:spPr>
          <a:xfrm>
            <a:off x="555843" y="1227223"/>
            <a:ext cx="1647646" cy="338554"/>
          </a:xfrm>
          <a:prstGeom prst="rect">
            <a:avLst/>
          </a:prstGeom>
          <a:noFill/>
        </p:spPr>
        <p:txBody>
          <a:bodyPr wrap="square" rtlCol="0">
            <a:spAutoFit/>
          </a:bodyPr>
          <a:lstStyle/>
          <a:p>
            <a:r>
              <a:rPr lang="en-US" sz="1600" b="1" dirty="0" smtClean="0"/>
              <a:t>Input</a:t>
            </a:r>
            <a:endParaRPr lang="en-US" sz="1600" b="1" dirty="0"/>
          </a:p>
        </p:txBody>
      </p:sp>
      <p:sp>
        <p:nvSpPr>
          <p:cNvPr id="20" name="Oval 19"/>
          <p:cNvSpPr/>
          <p:nvPr/>
        </p:nvSpPr>
        <p:spPr>
          <a:xfrm>
            <a:off x="3673565" y="2911184"/>
            <a:ext cx="1704083" cy="160203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Interaction between students and college </a:t>
            </a:r>
            <a:endParaRPr lang="en-US" sz="1200" dirty="0"/>
          </a:p>
        </p:txBody>
      </p:sp>
      <p:sp>
        <p:nvSpPr>
          <p:cNvPr id="28" name="Rectangle 27">
            <a:hlinkClick r:id="rId3" action="ppaction://hlinksldjump"/>
          </p:cNvPr>
          <p:cNvSpPr/>
          <p:nvPr/>
        </p:nvSpPr>
        <p:spPr>
          <a:xfrm>
            <a:off x="244589" y="3668712"/>
            <a:ext cx="3038971" cy="137981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Model of structure </a:t>
            </a:r>
            <a:r>
              <a:rPr lang="en-US" sz="1200" b="1" dirty="0">
                <a:solidFill>
                  <a:schemeClr val="tx1"/>
                </a:solidFill>
              </a:rPr>
              <a:t>and planned </a:t>
            </a:r>
            <a:r>
              <a:rPr lang="en-US" sz="1200" b="1" dirty="0" smtClean="0">
                <a:solidFill>
                  <a:schemeClr val="tx1"/>
                </a:solidFill>
              </a:rPr>
              <a:t>experiences that the university provides </a:t>
            </a:r>
            <a:r>
              <a:rPr lang="en-US" sz="1200" b="1" dirty="0">
                <a:solidFill>
                  <a:schemeClr val="tx1"/>
                </a:solidFill>
              </a:rPr>
              <a:t>for students to obtain </a:t>
            </a:r>
            <a:r>
              <a:rPr lang="en-US" sz="1200" b="1" dirty="0" smtClean="0">
                <a:solidFill>
                  <a:schemeClr val="tx1"/>
                </a:solidFill>
              </a:rPr>
              <a:t>their educational goal (HL)</a:t>
            </a:r>
            <a:endParaRPr lang="en-US" sz="1200" b="1" dirty="0">
              <a:solidFill>
                <a:schemeClr val="tx1"/>
              </a:solidFill>
              <a:hlinkClick r:id="rId3" action="ppaction://hlinksldjump"/>
            </a:endParaRPr>
          </a:p>
        </p:txBody>
      </p:sp>
      <p:sp>
        <p:nvSpPr>
          <p:cNvPr id="29" name="Rectangle 28"/>
          <p:cNvSpPr/>
          <p:nvPr/>
        </p:nvSpPr>
        <p:spPr>
          <a:xfrm>
            <a:off x="244590" y="1694858"/>
            <a:ext cx="3038994" cy="138170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Model of student entry characteristics (HL)</a:t>
            </a:r>
          </a:p>
        </p:txBody>
      </p:sp>
      <p:sp>
        <p:nvSpPr>
          <p:cNvPr id="12" name="Rectangle 11"/>
          <p:cNvSpPr/>
          <p:nvPr/>
        </p:nvSpPr>
        <p:spPr>
          <a:xfrm>
            <a:off x="688973" y="722991"/>
            <a:ext cx="7767639" cy="307777"/>
          </a:xfrm>
          <a:prstGeom prst="rect">
            <a:avLst/>
          </a:prstGeom>
        </p:spPr>
        <p:txBody>
          <a:bodyPr wrap="square">
            <a:spAutoFit/>
          </a:bodyPr>
          <a:lstStyle/>
          <a:p>
            <a:r>
              <a:rPr lang="en-US" sz="1400" b="1" dirty="0" smtClean="0"/>
              <a:t>Premise: Students </a:t>
            </a:r>
            <a:r>
              <a:rPr lang="en-US" sz="1400" b="1" dirty="0"/>
              <a:t>come to college to obtain an education and transition to adult life</a:t>
            </a:r>
            <a:endParaRPr lang="en-US" sz="1400" dirty="0"/>
          </a:p>
        </p:txBody>
      </p:sp>
      <p:sp>
        <p:nvSpPr>
          <p:cNvPr id="31" name="Rectangle 30"/>
          <p:cNvSpPr/>
          <p:nvPr/>
        </p:nvSpPr>
        <p:spPr>
          <a:xfrm>
            <a:off x="5762470" y="1968897"/>
            <a:ext cx="2956527" cy="72517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hlinkClick r:id="rId4" action="ppaction://hlinksldjump"/>
              </a:rPr>
              <a:t>Academic Competence: </a:t>
            </a:r>
          </a:p>
          <a:p>
            <a:pPr marL="171450" indent="-171450">
              <a:buFont typeface="Arial" panose="020B0604020202020204" pitchFamily="34" charset="0"/>
              <a:buChar char="•"/>
            </a:pPr>
            <a:r>
              <a:rPr lang="en-US" sz="1200" b="1" dirty="0" smtClean="0">
                <a:solidFill>
                  <a:schemeClr val="tx1"/>
                </a:solidFill>
                <a:hlinkClick r:id="rId4" action="ppaction://hlinksldjump"/>
              </a:rPr>
              <a:t>Life long learning</a:t>
            </a:r>
          </a:p>
          <a:p>
            <a:pPr marL="171450" indent="-171450">
              <a:buFont typeface="Arial" panose="020B0604020202020204" pitchFamily="34" charset="0"/>
              <a:buChar char="•"/>
            </a:pPr>
            <a:r>
              <a:rPr lang="en-US" sz="1200" b="1" dirty="0" smtClean="0">
                <a:solidFill>
                  <a:schemeClr val="tx1"/>
                </a:solidFill>
                <a:hlinkClick r:id="rId4" action="ppaction://hlinksldjump"/>
              </a:rPr>
              <a:t>careers</a:t>
            </a:r>
            <a:endParaRPr lang="en-US" sz="1200" b="1" dirty="0" smtClean="0">
              <a:solidFill>
                <a:schemeClr val="tx1"/>
              </a:solidFill>
            </a:endParaRPr>
          </a:p>
        </p:txBody>
      </p:sp>
      <p:sp>
        <p:nvSpPr>
          <p:cNvPr id="32" name="TextBox 31"/>
          <p:cNvSpPr txBox="1"/>
          <p:nvPr/>
        </p:nvSpPr>
        <p:spPr>
          <a:xfrm>
            <a:off x="5797984" y="1269045"/>
            <a:ext cx="3001250" cy="707886"/>
          </a:xfrm>
          <a:prstGeom prst="rect">
            <a:avLst/>
          </a:prstGeom>
          <a:noFill/>
        </p:spPr>
        <p:txBody>
          <a:bodyPr wrap="square" rtlCol="0">
            <a:spAutoFit/>
          </a:bodyPr>
          <a:lstStyle/>
          <a:p>
            <a:r>
              <a:rPr lang="en-US" sz="1600" b="1" dirty="0" smtClean="0"/>
              <a:t>Outcomes</a:t>
            </a:r>
            <a:r>
              <a:rPr lang="en-US" sz="1600" dirty="0" smtClean="0"/>
              <a:t> – </a:t>
            </a:r>
            <a:r>
              <a:rPr lang="en-US" sz="1200" dirty="0" smtClean="0"/>
              <a:t>(connected to WASC and Learning outcomes as applicable –see hyperlink)  </a:t>
            </a:r>
            <a:endParaRPr lang="en-US" sz="1200" dirty="0"/>
          </a:p>
        </p:txBody>
      </p:sp>
      <p:sp>
        <p:nvSpPr>
          <p:cNvPr id="33" name="Rectangle 32"/>
          <p:cNvSpPr/>
          <p:nvPr/>
        </p:nvSpPr>
        <p:spPr>
          <a:xfrm>
            <a:off x="5824618" y="2893427"/>
            <a:ext cx="2921013" cy="182880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Interpersonal Competence:</a:t>
            </a:r>
          </a:p>
          <a:p>
            <a:pPr marL="171450" indent="-171450">
              <a:buFont typeface="Arial" panose="020B0604020202020204" pitchFamily="34" charset="0"/>
              <a:buChar char="•"/>
            </a:pPr>
            <a:r>
              <a:rPr lang="en-US" sz="1200" b="1" dirty="0" smtClean="0">
                <a:solidFill>
                  <a:schemeClr val="tx1"/>
                </a:solidFill>
              </a:rPr>
              <a:t>Ability to develop and sustain healthy social networks and friendships</a:t>
            </a:r>
          </a:p>
          <a:p>
            <a:pPr marL="171450" indent="-171450">
              <a:buFont typeface="Arial" panose="020B0604020202020204" pitchFamily="34" charset="0"/>
              <a:buChar char="•"/>
            </a:pPr>
            <a:r>
              <a:rPr lang="en-US" sz="1200" b="1" dirty="0" smtClean="0">
                <a:solidFill>
                  <a:schemeClr val="tx1"/>
                </a:solidFill>
                <a:hlinkClick r:id="rId5" action="ppaction://hlinksldjump"/>
              </a:rPr>
              <a:t>Ability to communicate effectively with people on personal and professional level </a:t>
            </a:r>
            <a:endParaRPr lang="en-US" sz="1200" b="1" dirty="0" smtClean="0">
              <a:solidFill>
                <a:schemeClr val="tx1"/>
              </a:solidFill>
            </a:endParaRPr>
          </a:p>
          <a:p>
            <a:pPr marL="171450" indent="-171450">
              <a:buFont typeface="Arial" panose="020B0604020202020204" pitchFamily="34" charset="0"/>
              <a:buChar char="•"/>
            </a:pPr>
            <a:r>
              <a:rPr lang="en-US" sz="1200" b="1" dirty="0" smtClean="0">
                <a:solidFill>
                  <a:schemeClr val="tx1"/>
                </a:solidFill>
                <a:hlinkClick r:id="rId6" action="ppaction://hlinksldjump"/>
              </a:rPr>
              <a:t>Ability to function effectively in a multicultural, ethnical diverse environment </a:t>
            </a:r>
            <a:endParaRPr lang="en-US" sz="1200" b="1" dirty="0" smtClean="0">
              <a:solidFill>
                <a:schemeClr val="tx1"/>
              </a:solidFill>
            </a:endParaRPr>
          </a:p>
        </p:txBody>
      </p:sp>
      <p:sp>
        <p:nvSpPr>
          <p:cNvPr id="34" name="Rectangle 33"/>
          <p:cNvSpPr/>
          <p:nvPr/>
        </p:nvSpPr>
        <p:spPr>
          <a:xfrm>
            <a:off x="5806862" y="4798096"/>
            <a:ext cx="2956527" cy="71267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Intrapersonal Competence: </a:t>
            </a:r>
          </a:p>
          <a:p>
            <a:pPr marL="171450" indent="-171450">
              <a:buFont typeface="Arial" panose="020B0604020202020204" pitchFamily="34" charset="0"/>
              <a:buChar char="•"/>
            </a:pPr>
            <a:r>
              <a:rPr lang="en-US" sz="1200" b="1" dirty="0">
                <a:solidFill>
                  <a:schemeClr val="tx1"/>
                </a:solidFill>
                <a:hlinkClick r:id="rId7" action="ppaction://hlinksldjump"/>
              </a:rPr>
              <a:t>A</a:t>
            </a:r>
            <a:r>
              <a:rPr lang="en-US" sz="1200" b="1" dirty="0" smtClean="0">
                <a:solidFill>
                  <a:schemeClr val="tx1"/>
                </a:solidFill>
                <a:hlinkClick r:id="rId7" action="ppaction://hlinksldjump"/>
              </a:rPr>
              <a:t>bility to function as a mature, independent adult</a:t>
            </a:r>
            <a:endParaRPr lang="en-US" sz="1200" b="1" dirty="0" smtClean="0">
              <a:solidFill>
                <a:schemeClr val="tx1"/>
              </a:solidFill>
            </a:endParaRPr>
          </a:p>
        </p:txBody>
      </p:sp>
      <p:sp>
        <p:nvSpPr>
          <p:cNvPr id="37" name="Action Button: Home 36">
            <a:hlinkClick r:id="rId8"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8" name="TextBox 37">
            <a:hlinkClick r:id="rId9"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9" name="TextBox 38">
            <a:hlinkClick r:id="rId10"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40" name="TextBox 39">
            <a:hlinkClick r:id="rId11" action="ppaction://hlinksldjump"/>
          </p:cNvPr>
          <p:cNvSpPr txBox="1"/>
          <p:nvPr/>
        </p:nvSpPr>
        <p:spPr>
          <a:xfrm>
            <a:off x="3646676" y="6222505"/>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41" name="TextBox 40">
            <a:hlinkClick r:id="rId12"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42" name="TextBox 41">
            <a:hlinkClick r:id="rId3"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3" action="ppaction://hlinksldjump"/>
              </a:rPr>
              <a:t>:</a:t>
            </a:r>
            <a:r>
              <a:rPr lang="en-US" sz="800" dirty="0" smtClean="0">
                <a:solidFill>
                  <a:srgbClr val="FEF3E8"/>
                </a:solidFill>
              </a:rPr>
              <a:t> Main model</a:t>
            </a:r>
          </a:p>
        </p:txBody>
      </p:sp>
      <p:sp>
        <p:nvSpPr>
          <p:cNvPr id="43" name="TextBox 42">
            <a:hlinkClick r:id="rId13" action="ppaction://hlinksldjump"/>
          </p:cNvPr>
          <p:cNvSpPr txBox="1"/>
          <p:nvPr/>
        </p:nvSpPr>
        <p:spPr>
          <a:xfrm>
            <a:off x="4464915" y="6227483"/>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44" name="TextBox 43">
            <a:hlinkClick r:id="rId14" action="ppaction://hlinksldjump"/>
          </p:cNvPr>
          <p:cNvSpPr txBox="1"/>
          <p:nvPr/>
        </p:nvSpPr>
        <p:spPr>
          <a:xfrm>
            <a:off x="5243385" y="6223920"/>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45" name="TextBox 44">
            <a:hlinkClick r:id="rId15" action="ppaction://hlinksldjump"/>
          </p:cNvPr>
          <p:cNvSpPr txBox="1"/>
          <p:nvPr/>
        </p:nvSpPr>
        <p:spPr>
          <a:xfrm>
            <a:off x="6005240" y="6223920"/>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cxnSp>
        <p:nvCxnSpPr>
          <p:cNvPr id="21" name="Straight Arrow Connector 20"/>
          <p:cNvCxnSpPr>
            <a:stCxn id="29" idx="3"/>
            <a:endCxn id="20" idx="1"/>
          </p:cNvCxnSpPr>
          <p:nvPr/>
        </p:nvCxnSpPr>
        <p:spPr>
          <a:xfrm>
            <a:off x="3283584" y="2385709"/>
            <a:ext cx="639538" cy="76008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31" idx="1"/>
          </p:cNvCxnSpPr>
          <p:nvPr/>
        </p:nvCxnSpPr>
        <p:spPr>
          <a:xfrm flipH="1">
            <a:off x="5166804" y="2331486"/>
            <a:ext cx="595666" cy="81431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H="1" flipV="1">
            <a:off x="5166804" y="4276080"/>
            <a:ext cx="595666" cy="99429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endCxn id="20" idx="6"/>
          </p:cNvCxnSpPr>
          <p:nvPr/>
        </p:nvCxnSpPr>
        <p:spPr>
          <a:xfrm flipH="1">
            <a:off x="5377648" y="3645765"/>
            <a:ext cx="420336" cy="6643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3283584" y="4018627"/>
            <a:ext cx="498303" cy="49459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 name="Curved Up Arrow 2">
            <a:hlinkClick r:id="rId16" action="ppaction://hlinksldjump"/>
          </p:cNvPr>
          <p:cNvSpPr/>
          <p:nvPr/>
        </p:nvSpPr>
        <p:spPr>
          <a:xfrm>
            <a:off x="6986588" y="6227270"/>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4" name="TextBox 3"/>
          <p:cNvSpPr txBox="1"/>
          <p:nvPr/>
        </p:nvSpPr>
        <p:spPr>
          <a:xfrm>
            <a:off x="-76989" y="5675777"/>
            <a:ext cx="9047747" cy="507831"/>
          </a:xfrm>
          <a:prstGeom prst="rect">
            <a:avLst/>
          </a:prstGeom>
          <a:noFill/>
        </p:spPr>
        <p:txBody>
          <a:bodyPr wrap="square" rtlCol="0">
            <a:spAutoFit/>
          </a:bodyPr>
          <a:lstStyle/>
          <a:p>
            <a:r>
              <a:rPr lang="en-US" sz="900" dirty="0" smtClean="0"/>
              <a:t>To navigate </a:t>
            </a:r>
            <a:r>
              <a:rPr lang="en-US" sz="900" smtClean="0"/>
              <a:t>the model:  </a:t>
            </a:r>
            <a:r>
              <a:rPr lang="en-US" sz="900" dirty="0"/>
              <a:t>T</a:t>
            </a:r>
            <a:r>
              <a:rPr lang="en-US" sz="900" smtClean="0"/>
              <a:t>he </a:t>
            </a:r>
            <a:r>
              <a:rPr lang="en-US" sz="900" dirty="0" smtClean="0"/>
              <a:t>house returns you to this page. Objects with (HL) are hyperlinked the next level (similar to drilldown). The first two buttons are the detail model for the above input variables. The </a:t>
            </a:r>
            <a:r>
              <a:rPr lang="en-US" sz="900" dirty="0"/>
              <a:t>buttons</a:t>
            </a:r>
            <a:r>
              <a:rPr lang="en-US" sz="900" dirty="0" smtClean="0"/>
              <a:t> with the yellow writing navigate the students journey model and the buttons with the white writing navigate the campus model. The return arrow key will return you to the </a:t>
            </a:r>
            <a:r>
              <a:rPr lang="en-US" sz="900" dirty="0"/>
              <a:t>P</a:t>
            </a:r>
            <a:r>
              <a:rPr lang="en-US" sz="900" dirty="0" smtClean="0"/>
              <a:t>owerPoint.</a:t>
            </a:r>
            <a:endParaRPr lang="en-US" sz="900" dirty="0"/>
          </a:p>
        </p:txBody>
      </p:sp>
    </p:spTree>
    <p:extLst>
      <p:ext uri="{BB962C8B-B14F-4D97-AF65-F5344CB8AC3E}">
        <p14:creationId xmlns:p14="http://schemas.microsoft.com/office/powerpoint/2010/main" val="2566537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model based on students’ ability to adapt  to the college environment</a:t>
            </a:r>
            <a:endParaRPr lang="en-US" dirty="0"/>
          </a:p>
        </p:txBody>
      </p:sp>
      <p:sp>
        <p:nvSpPr>
          <p:cNvPr id="5" name="TextBox 4"/>
          <p:cNvSpPr txBox="1"/>
          <p:nvPr/>
        </p:nvSpPr>
        <p:spPr>
          <a:xfrm>
            <a:off x="502575" y="1384006"/>
            <a:ext cx="1647646" cy="338554"/>
          </a:xfrm>
          <a:prstGeom prst="rect">
            <a:avLst/>
          </a:prstGeom>
          <a:noFill/>
        </p:spPr>
        <p:txBody>
          <a:bodyPr wrap="square" rtlCol="0">
            <a:spAutoFit/>
          </a:bodyPr>
          <a:lstStyle/>
          <a:p>
            <a:r>
              <a:rPr lang="en-US" sz="1600" dirty="0" smtClean="0"/>
              <a:t>Student Input</a:t>
            </a:r>
            <a:endParaRPr lang="en-US" sz="1600" dirty="0"/>
          </a:p>
        </p:txBody>
      </p:sp>
      <p:sp>
        <p:nvSpPr>
          <p:cNvPr id="8" name="Rectangle 7">
            <a:hlinkClick r:id="rId3" action="ppaction://hlinksldjump"/>
          </p:cNvPr>
          <p:cNvSpPr/>
          <p:nvPr/>
        </p:nvSpPr>
        <p:spPr>
          <a:xfrm>
            <a:off x="392646" y="3999238"/>
            <a:ext cx="1450377" cy="83622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ln w="0"/>
                <a:solidFill>
                  <a:schemeClr val="tx1"/>
                </a:solidFill>
              </a:rPr>
              <a:t>Incoming Level of Maturity (Intrapersonal) (HL)</a:t>
            </a:r>
            <a:endParaRPr lang="en-US" sz="1400" dirty="0">
              <a:ln w="0"/>
              <a:solidFill>
                <a:schemeClr val="tx1"/>
              </a:solidFill>
            </a:endParaRPr>
          </a:p>
        </p:txBody>
      </p:sp>
      <p:grpSp>
        <p:nvGrpSpPr>
          <p:cNvPr id="11" name="Group 10"/>
          <p:cNvGrpSpPr/>
          <p:nvPr/>
        </p:nvGrpSpPr>
        <p:grpSpPr>
          <a:xfrm>
            <a:off x="48134" y="1643701"/>
            <a:ext cx="8343608" cy="2768706"/>
            <a:chOff x="200308" y="1500126"/>
            <a:chExt cx="8343608" cy="2768706"/>
          </a:xfrm>
        </p:grpSpPr>
        <p:cxnSp>
          <p:nvCxnSpPr>
            <p:cNvPr id="40" name="Straight Arrow Connector 39"/>
            <p:cNvCxnSpPr/>
            <p:nvPr/>
          </p:nvCxnSpPr>
          <p:spPr>
            <a:xfrm>
              <a:off x="200308" y="1822994"/>
              <a:ext cx="311150"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200308" y="4259954"/>
              <a:ext cx="311150"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200308" y="1500126"/>
              <a:ext cx="8343608" cy="2768706"/>
              <a:chOff x="200308" y="1491248"/>
              <a:chExt cx="8343608" cy="2768706"/>
            </a:xfrm>
          </p:grpSpPr>
          <p:sp>
            <p:nvSpPr>
              <p:cNvPr id="6" name="Rectangle 5">
                <a:hlinkClick r:id="rId4" action="ppaction://hlinksldjump"/>
              </p:cNvPr>
              <p:cNvSpPr/>
              <p:nvPr/>
            </p:nvSpPr>
            <p:spPr>
              <a:xfrm>
                <a:off x="488592" y="1491248"/>
                <a:ext cx="1450377" cy="69873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ln w="0"/>
                    <a:solidFill>
                      <a:schemeClr val="tx1"/>
                    </a:solidFill>
                  </a:rPr>
                  <a:t>Incoming Level of Academic Skill (HL)</a:t>
                </a:r>
              </a:p>
            </p:txBody>
          </p:sp>
          <p:sp>
            <p:nvSpPr>
              <p:cNvPr id="7" name="Rectangle 6">
                <a:hlinkClick r:id="rId5" action="ppaction://hlinksldjump"/>
              </p:cNvPr>
              <p:cNvSpPr/>
              <p:nvPr/>
            </p:nvSpPr>
            <p:spPr>
              <a:xfrm>
                <a:off x="488591" y="2617522"/>
                <a:ext cx="1450377" cy="82303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ln w="0"/>
                    <a:solidFill>
                      <a:schemeClr val="tx1"/>
                    </a:solidFill>
                  </a:rPr>
                  <a:t>Incoming Level of Social Skill (Interpersonal) (HL)</a:t>
                </a:r>
                <a:endParaRPr lang="en-US" sz="1400" dirty="0">
                  <a:ln w="0"/>
                  <a:solidFill>
                    <a:schemeClr val="tx1"/>
                  </a:solidFill>
                </a:endParaRPr>
              </a:p>
            </p:txBody>
          </p:sp>
          <p:cxnSp>
            <p:nvCxnSpPr>
              <p:cNvPr id="10" name="Straight Arrow Connector 9"/>
              <p:cNvCxnSpPr/>
              <p:nvPr/>
            </p:nvCxnSpPr>
            <p:spPr>
              <a:xfrm>
                <a:off x="1938969" y="1882251"/>
                <a:ext cx="982253" cy="62637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20" idx="2"/>
              </p:cNvCxnSpPr>
              <p:nvPr/>
            </p:nvCxnSpPr>
            <p:spPr>
              <a:xfrm flipV="1">
                <a:off x="1947264" y="2824085"/>
                <a:ext cx="779400" cy="21739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Oval 19">
                <a:hlinkClick r:id="rId6" action="ppaction://hlinksldjump"/>
              </p:cNvPr>
              <p:cNvSpPr/>
              <p:nvPr/>
            </p:nvSpPr>
            <p:spPr>
              <a:xfrm>
                <a:off x="2726664" y="2354572"/>
                <a:ext cx="1410310" cy="939026"/>
              </a:xfrm>
              <a:prstGeom prst="ellipse">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Areas of change/</a:t>
                </a:r>
              </a:p>
              <a:p>
                <a:pPr algn="ctr"/>
                <a:r>
                  <a:rPr lang="en-US" sz="1200" dirty="0" smtClean="0"/>
                  <a:t>Adjustment</a:t>
                </a:r>
              </a:p>
              <a:p>
                <a:pPr algn="ctr"/>
                <a:r>
                  <a:rPr lang="en-US" sz="1200" dirty="0" smtClean="0"/>
                  <a:t>(HL) </a:t>
                </a:r>
                <a:endParaRPr lang="en-US" sz="1200" dirty="0"/>
              </a:p>
            </p:txBody>
          </p:sp>
          <p:cxnSp>
            <p:nvCxnSpPr>
              <p:cNvPr id="22" name="Straight Arrow Connector 21"/>
              <p:cNvCxnSpPr/>
              <p:nvPr/>
            </p:nvCxnSpPr>
            <p:spPr>
              <a:xfrm>
                <a:off x="1213776" y="2229429"/>
                <a:ext cx="2" cy="423412"/>
              </a:xfrm>
              <a:prstGeom prst="straightConnector1">
                <a:avLst/>
              </a:prstGeom>
              <a:ln w="63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201700" y="3438562"/>
                <a:ext cx="2" cy="423412"/>
              </a:xfrm>
              <a:prstGeom prst="straightConnector1">
                <a:avLst/>
              </a:prstGeom>
              <a:ln w="63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200308" y="1822994"/>
                <a:ext cx="0" cy="243696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Up-Down Arrow 53"/>
              <p:cNvSpPr/>
              <p:nvPr/>
            </p:nvSpPr>
            <p:spPr>
              <a:xfrm>
                <a:off x="4500401" y="1546326"/>
                <a:ext cx="1189718" cy="2697302"/>
              </a:xfrm>
              <a:prstGeom prst="upDownArrow">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a:ln>
                <a:solidFill>
                  <a:schemeClr val="tx2"/>
                </a:solidFill>
              </a:ln>
              <a:effectLst/>
              <a:scene3d>
                <a:camera prst="orthographicFront">
                  <a:rot lat="0" lon="0" rev="0"/>
                </a:camera>
                <a:lightRig rig="contrasting" dir="t">
                  <a:rot lat="0" lon="0" rev="7800000"/>
                </a:lightRig>
              </a:scene3d>
              <a:sp3d>
                <a:bevelT w="139700" h="1397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ln w="0"/>
                    <a:solidFill>
                      <a:schemeClr val="tx1"/>
                    </a:solidFill>
                  </a:rPr>
                  <a:t>Short</a:t>
                </a:r>
              </a:p>
              <a:p>
                <a:pPr algn="ctr"/>
                <a:endParaRPr lang="en-US" sz="1200" dirty="0">
                  <a:ln w="0"/>
                  <a:solidFill>
                    <a:schemeClr val="tx1"/>
                  </a:solidFill>
                </a:endParaRPr>
              </a:p>
              <a:p>
                <a:pPr algn="ctr"/>
                <a:endParaRPr lang="en-US" sz="1200" dirty="0" smtClean="0">
                  <a:ln w="0"/>
                  <a:solidFill>
                    <a:schemeClr val="tx1"/>
                  </a:solidFill>
                </a:endParaRPr>
              </a:p>
              <a:p>
                <a:pPr algn="ctr"/>
                <a:endParaRPr lang="en-US" sz="1200" dirty="0" smtClean="0">
                  <a:ln w="0"/>
                  <a:solidFill>
                    <a:schemeClr val="tx1"/>
                  </a:solidFill>
                </a:endParaRPr>
              </a:p>
              <a:p>
                <a:pPr algn="ctr"/>
                <a:endParaRPr lang="en-US" sz="1200" dirty="0" smtClean="0">
                  <a:ln w="0"/>
                  <a:solidFill>
                    <a:schemeClr val="tx1"/>
                  </a:solidFill>
                </a:endParaRPr>
              </a:p>
              <a:p>
                <a:pPr algn="ctr"/>
                <a:endParaRPr lang="en-US" sz="1200" dirty="0">
                  <a:ln w="0"/>
                  <a:solidFill>
                    <a:schemeClr val="tx1"/>
                  </a:solidFill>
                </a:endParaRPr>
              </a:p>
              <a:p>
                <a:pPr algn="ctr"/>
                <a:endParaRPr lang="en-US" sz="1200" dirty="0" smtClean="0">
                  <a:ln w="0"/>
                  <a:solidFill>
                    <a:schemeClr val="tx1"/>
                  </a:solidFill>
                </a:endParaRPr>
              </a:p>
              <a:p>
                <a:pPr algn="ctr"/>
                <a:endParaRPr lang="en-US" sz="1200" dirty="0">
                  <a:ln w="0"/>
                  <a:solidFill>
                    <a:schemeClr val="tx1"/>
                  </a:solidFill>
                </a:endParaRPr>
              </a:p>
              <a:p>
                <a:pPr algn="ctr"/>
                <a:endParaRPr lang="en-US" sz="1200" dirty="0" smtClean="0">
                  <a:ln w="0"/>
                  <a:solidFill>
                    <a:schemeClr val="tx1"/>
                  </a:solidFill>
                </a:endParaRPr>
              </a:p>
              <a:p>
                <a:pPr algn="ctr"/>
                <a:endParaRPr lang="en-US" sz="1200" dirty="0">
                  <a:ln w="0"/>
                  <a:solidFill>
                    <a:schemeClr val="tx1"/>
                  </a:solidFill>
                </a:endParaRPr>
              </a:p>
              <a:p>
                <a:pPr algn="ctr"/>
                <a:r>
                  <a:rPr lang="en-US" sz="1200" dirty="0" smtClean="0">
                    <a:ln w="0"/>
                    <a:solidFill>
                      <a:schemeClr val="tx1"/>
                    </a:solidFill>
                  </a:rPr>
                  <a:t>Long </a:t>
                </a:r>
                <a:endParaRPr lang="en-US" sz="1200" dirty="0">
                  <a:ln w="0"/>
                  <a:solidFill>
                    <a:schemeClr val="tx1"/>
                  </a:solidFill>
                </a:endParaRPr>
              </a:p>
            </p:txBody>
          </p:sp>
          <p:cxnSp>
            <p:nvCxnSpPr>
              <p:cNvPr id="9" name="Straight Arrow Connector 8"/>
              <p:cNvCxnSpPr/>
              <p:nvPr/>
            </p:nvCxnSpPr>
            <p:spPr>
              <a:xfrm flipV="1">
                <a:off x="5698215" y="1811565"/>
                <a:ext cx="923331" cy="9829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5769741" y="3906515"/>
                <a:ext cx="727350" cy="2169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6580883" y="1646672"/>
                <a:ext cx="1963033" cy="368044"/>
              </a:xfrm>
              <a:prstGeom prst="roundRect">
                <a:avLst/>
              </a:prstGeom>
              <a:solidFill>
                <a:schemeClr val="tx2"/>
              </a:solidFill>
              <a:ln w="34925">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Retained</a:t>
                </a:r>
                <a:endParaRPr lang="en-US" sz="1400" dirty="0"/>
              </a:p>
            </p:txBody>
          </p:sp>
          <p:sp>
            <p:nvSpPr>
              <p:cNvPr id="30" name="Rounded Rectangle 29"/>
              <p:cNvSpPr/>
              <p:nvPr/>
            </p:nvSpPr>
            <p:spPr>
              <a:xfrm>
                <a:off x="6497091" y="3706982"/>
                <a:ext cx="2040058" cy="420757"/>
              </a:xfrm>
              <a:prstGeom prst="roundRect">
                <a:avLst/>
              </a:prstGeom>
              <a:solidFill>
                <a:schemeClr val="tx2"/>
              </a:solidFill>
              <a:ln w="349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Not Retained</a:t>
                </a:r>
              </a:p>
            </p:txBody>
          </p:sp>
          <p:sp>
            <p:nvSpPr>
              <p:cNvPr id="36" name="TextBox 35"/>
              <p:cNvSpPr txBox="1"/>
              <p:nvPr/>
            </p:nvSpPr>
            <p:spPr>
              <a:xfrm>
                <a:off x="4648537" y="2174709"/>
                <a:ext cx="1611677" cy="156966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600" b="1" dirty="0" smtClean="0">
                    <a:ln>
                      <a:solidFill>
                        <a:schemeClr val="tx2"/>
                      </a:solidFill>
                    </a:ln>
                    <a:solidFill>
                      <a:schemeClr val="accent3"/>
                    </a:solidFill>
                  </a:rPr>
                  <a:t>Length of time it takes student to adjust to the college environment</a:t>
                </a:r>
                <a:endParaRPr lang="en-US" sz="1600" b="1" dirty="0">
                  <a:ln>
                    <a:solidFill>
                      <a:schemeClr val="tx2"/>
                    </a:solidFill>
                  </a:ln>
                  <a:solidFill>
                    <a:schemeClr val="accent3"/>
                  </a:solidFill>
                </a:endParaRPr>
              </a:p>
            </p:txBody>
          </p:sp>
        </p:grpSp>
      </p:grpSp>
      <p:sp>
        <p:nvSpPr>
          <p:cNvPr id="25" name="Rectangle 24">
            <a:hlinkClick r:id="rId3" action="ppaction://hlinksldjump"/>
          </p:cNvPr>
          <p:cNvSpPr/>
          <p:nvPr/>
        </p:nvSpPr>
        <p:spPr>
          <a:xfrm>
            <a:off x="416985" y="4968104"/>
            <a:ext cx="1450377" cy="698739"/>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solidFill>
                  <a:schemeClr val="tx1"/>
                </a:solidFill>
              </a:rPr>
              <a:t>Ability to </a:t>
            </a:r>
            <a:r>
              <a:rPr lang="en-US" sz="1400" dirty="0" smtClean="0">
                <a:solidFill>
                  <a:schemeClr val="tx1"/>
                </a:solidFill>
              </a:rPr>
              <a:t>Adjust</a:t>
            </a:r>
          </a:p>
          <a:p>
            <a:pPr algn="ctr"/>
            <a:r>
              <a:rPr lang="en-US" sz="1400" dirty="0" smtClean="0">
                <a:ln w="0"/>
                <a:solidFill>
                  <a:schemeClr val="tx1"/>
                </a:solidFill>
              </a:rPr>
              <a:t>(currently not measured)</a:t>
            </a:r>
            <a:endParaRPr lang="en-US" sz="1400" dirty="0">
              <a:ln w="0"/>
              <a:solidFill>
                <a:schemeClr val="tx1"/>
              </a:solidFill>
            </a:endParaRPr>
          </a:p>
        </p:txBody>
      </p:sp>
      <p:cxnSp>
        <p:nvCxnSpPr>
          <p:cNvPr id="19" name="Straight Arrow Connector 18"/>
          <p:cNvCxnSpPr/>
          <p:nvPr/>
        </p:nvCxnSpPr>
        <p:spPr>
          <a:xfrm flipV="1">
            <a:off x="1859065" y="3227917"/>
            <a:ext cx="901887" cy="112069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1867362" y="3417897"/>
            <a:ext cx="1088899" cy="1899576"/>
          </a:xfrm>
          <a:prstGeom prst="straightConnector1">
            <a:avLst/>
          </a:prstGeom>
          <a:ln>
            <a:solidFill>
              <a:schemeClr val="dk1">
                <a:shade val="95000"/>
                <a:satMod val="105000"/>
              </a:schemeClr>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20" idx="6"/>
          </p:cNvCxnSpPr>
          <p:nvPr/>
        </p:nvCxnSpPr>
        <p:spPr>
          <a:xfrm>
            <a:off x="3984800" y="2976538"/>
            <a:ext cx="612579" cy="1472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7" name="Action Button: Home 26">
            <a:hlinkClick r:id="rId7"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8" name="TextBox 27">
            <a:hlinkClick r:id="rId5"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1" name="TextBox 30">
            <a:hlinkClick r:id="rId4"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32" name="TextBox 31">
            <a:hlinkClick r:id="rId3" action="ppaction://hlinksldjump"/>
          </p:cNvPr>
          <p:cNvSpPr txBox="1"/>
          <p:nvPr/>
        </p:nvSpPr>
        <p:spPr>
          <a:xfrm>
            <a:off x="3667904" y="6222505"/>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33" name="TextBox 32">
            <a:hlinkClick r:id="rId8"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35" name="TextBox 34">
            <a:hlinkClick r:id="rId9"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9" action="ppaction://hlinksldjump"/>
              </a:rPr>
              <a:t>:</a:t>
            </a:r>
            <a:r>
              <a:rPr lang="en-US" sz="800" dirty="0" smtClean="0">
                <a:solidFill>
                  <a:srgbClr val="FEF3E8"/>
                </a:solidFill>
              </a:rPr>
              <a:t> Main model</a:t>
            </a:r>
          </a:p>
        </p:txBody>
      </p:sp>
      <p:sp>
        <p:nvSpPr>
          <p:cNvPr id="37" name="TextBox 36">
            <a:hlinkClick r:id="rId10" action="ppaction://hlinksldjump"/>
          </p:cNvPr>
          <p:cNvSpPr txBox="1"/>
          <p:nvPr/>
        </p:nvSpPr>
        <p:spPr>
          <a:xfrm>
            <a:off x="4486143" y="6227483"/>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38" name="TextBox 37">
            <a:hlinkClick r:id="rId11" action="ppaction://hlinksldjump"/>
          </p:cNvPr>
          <p:cNvSpPr txBox="1"/>
          <p:nvPr/>
        </p:nvSpPr>
        <p:spPr>
          <a:xfrm>
            <a:off x="5259427" y="6223920"/>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39" name="TextBox 38">
            <a:hlinkClick r:id="rId12" action="ppaction://hlinksldjump"/>
          </p:cNvPr>
          <p:cNvSpPr txBox="1"/>
          <p:nvPr/>
        </p:nvSpPr>
        <p:spPr>
          <a:xfrm>
            <a:off x="6021282" y="6223920"/>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44" name="Curved Up Arrow 43">
            <a:hlinkClick r:id="rId13" action="ppaction://hlinksldjump"/>
          </p:cNvPr>
          <p:cNvSpPr/>
          <p:nvPr/>
        </p:nvSpPr>
        <p:spPr>
          <a:xfrm>
            <a:off x="6983579" y="6230313"/>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61967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model based on students’ perception of the quality of services/assistance we provide </a:t>
            </a:r>
            <a:endParaRPr lang="en-US" dirty="0"/>
          </a:p>
        </p:txBody>
      </p:sp>
      <p:sp>
        <p:nvSpPr>
          <p:cNvPr id="12" name="Rectangle 11"/>
          <p:cNvSpPr/>
          <p:nvPr/>
        </p:nvSpPr>
        <p:spPr>
          <a:xfrm>
            <a:off x="143428" y="1193784"/>
            <a:ext cx="1672345" cy="143690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Student come to college for the purpose of obtaining an education </a:t>
            </a:r>
          </a:p>
        </p:txBody>
      </p:sp>
      <p:sp>
        <p:nvSpPr>
          <p:cNvPr id="13" name="Rectangle 12"/>
          <p:cNvSpPr/>
          <p:nvPr/>
        </p:nvSpPr>
        <p:spPr>
          <a:xfrm>
            <a:off x="1960199" y="1244525"/>
            <a:ext cx="2913932" cy="474955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endParaRPr lang="en-US" sz="1200" b="1" dirty="0" smtClean="0">
              <a:solidFill>
                <a:schemeClr val="tx1"/>
              </a:solidFill>
            </a:endParaRPr>
          </a:p>
          <a:p>
            <a:endParaRPr lang="en-US" sz="1200" b="1" dirty="0">
              <a:solidFill>
                <a:schemeClr val="tx1"/>
              </a:solidFill>
            </a:endParaRPr>
          </a:p>
          <a:p>
            <a:r>
              <a:rPr lang="en-US" sz="1200" b="1" dirty="0" smtClean="0">
                <a:solidFill>
                  <a:schemeClr val="tx1"/>
                </a:solidFill>
              </a:rPr>
              <a:t>USF provides the structure and planned experiences for students to obtain their goal:</a:t>
            </a:r>
          </a:p>
          <a:p>
            <a:r>
              <a:rPr lang="en-US" sz="500" b="1" dirty="0" smtClean="0">
                <a:solidFill>
                  <a:schemeClr val="tx1"/>
                </a:solidFill>
              </a:rPr>
              <a:t> </a:t>
            </a:r>
          </a:p>
          <a:p>
            <a:r>
              <a:rPr lang="en-US" sz="1200" b="1" dirty="0" smtClean="0">
                <a:solidFill>
                  <a:schemeClr val="tx1"/>
                </a:solidFill>
                <a:hlinkClick r:id="rId2" action="ppaction://hlinksldjump"/>
              </a:rPr>
              <a:t>Environment (overview)</a:t>
            </a:r>
            <a:endParaRPr lang="en-US" sz="1200" b="1"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City	              </a:t>
            </a:r>
            <a:r>
              <a:rPr lang="en-US" sz="1000" dirty="0">
                <a:solidFill>
                  <a:schemeClr val="tx1"/>
                </a:solidFill>
              </a:rPr>
              <a:t>		</a:t>
            </a:r>
            <a:endParaRPr lang="en-US" sz="1200"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Campus  			</a:t>
            </a:r>
            <a:endParaRPr lang="en-US" sz="1200"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Dorm environment  		</a:t>
            </a:r>
            <a:endParaRPr lang="en-US" sz="1200"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Food</a:t>
            </a:r>
            <a:r>
              <a:rPr lang="en-US" sz="1000" dirty="0">
                <a:solidFill>
                  <a:schemeClr val="tx1"/>
                </a:solidFill>
              </a:rPr>
              <a:t> </a:t>
            </a:r>
            <a:r>
              <a:rPr lang="en-US" sz="1000" dirty="0" smtClean="0">
                <a:solidFill>
                  <a:schemeClr val="tx1"/>
                </a:solidFill>
              </a:rPr>
              <a:t>			</a:t>
            </a:r>
            <a:endParaRPr lang="en-US" sz="500" dirty="0" smtClean="0">
              <a:solidFill>
                <a:schemeClr val="tx1"/>
              </a:solidFill>
            </a:endParaRPr>
          </a:p>
          <a:p>
            <a:r>
              <a:rPr lang="en-US" sz="1200" b="1" dirty="0" smtClean="0">
                <a:solidFill>
                  <a:schemeClr val="tx1"/>
                </a:solidFill>
                <a:hlinkClick r:id="rId3" action="ppaction://hlinksldjump"/>
              </a:rPr>
              <a:t>Academics (overview)</a:t>
            </a:r>
            <a:endParaRPr lang="en-US" sz="1200" b="1"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Faculty      	</a:t>
            </a:r>
            <a:endParaRPr lang="en-US" sz="1000" dirty="0">
              <a:solidFill>
                <a:schemeClr val="tx1"/>
              </a:solidFill>
            </a:endParaRPr>
          </a:p>
          <a:p>
            <a:pPr marL="171450" indent="-171450">
              <a:buFont typeface="Arial" panose="020B0604020202020204" pitchFamily="34" charset="0"/>
              <a:buChar char="•"/>
            </a:pPr>
            <a:r>
              <a:rPr lang="en-US" sz="1000" dirty="0" smtClean="0">
                <a:solidFill>
                  <a:schemeClr val="tx1"/>
                </a:solidFill>
              </a:rPr>
              <a:t>Classes 			</a:t>
            </a:r>
          </a:p>
          <a:p>
            <a:pPr marL="171450" indent="-171450">
              <a:buFont typeface="Arial" panose="020B0604020202020204" pitchFamily="34" charset="0"/>
              <a:buChar char="•"/>
            </a:pPr>
            <a:r>
              <a:rPr lang="en-US" sz="1000" dirty="0" smtClean="0">
                <a:solidFill>
                  <a:schemeClr val="tx1"/>
                </a:solidFill>
              </a:rPr>
              <a:t>Instruction </a:t>
            </a:r>
          </a:p>
          <a:p>
            <a:pPr marL="171450" indent="-171450">
              <a:buFont typeface="Arial" panose="020B0604020202020204" pitchFamily="34" charset="0"/>
              <a:buChar char="•"/>
            </a:pPr>
            <a:r>
              <a:rPr lang="en-US" sz="1000" dirty="0" smtClean="0">
                <a:solidFill>
                  <a:schemeClr val="tx1"/>
                </a:solidFill>
              </a:rPr>
              <a:t>Schedule			</a:t>
            </a:r>
          </a:p>
          <a:p>
            <a:pPr marL="171450" indent="-171450">
              <a:buFont typeface="Arial" panose="020B0604020202020204" pitchFamily="34" charset="0"/>
              <a:buChar char="•"/>
            </a:pPr>
            <a:r>
              <a:rPr lang="en-US" sz="1000" dirty="0" smtClean="0">
                <a:solidFill>
                  <a:schemeClr val="tx1"/>
                </a:solidFill>
              </a:rPr>
              <a:t>Courses</a:t>
            </a:r>
            <a:r>
              <a:rPr lang="en-US" sz="1000" dirty="0">
                <a:solidFill>
                  <a:schemeClr val="tx1"/>
                </a:solidFill>
              </a:rPr>
              <a:t>	</a:t>
            </a:r>
            <a:r>
              <a:rPr lang="en-US" sz="1000" dirty="0" smtClean="0">
                <a:solidFill>
                  <a:schemeClr val="tx1"/>
                </a:solidFill>
              </a:rPr>
              <a:t>		</a:t>
            </a:r>
            <a:endParaRPr lang="en-US" sz="1000" dirty="0">
              <a:solidFill>
                <a:schemeClr val="tx1"/>
              </a:solidFill>
            </a:endParaRPr>
          </a:p>
          <a:p>
            <a:pPr marL="171450" indent="-171450">
              <a:buFont typeface="Arial" panose="020B0604020202020204" pitchFamily="34" charset="0"/>
              <a:buChar char="•"/>
            </a:pPr>
            <a:r>
              <a:rPr lang="en-US" sz="1000" dirty="0" smtClean="0">
                <a:solidFill>
                  <a:schemeClr val="tx1"/>
                </a:solidFill>
              </a:rPr>
              <a:t>Class size</a:t>
            </a:r>
            <a:r>
              <a:rPr lang="en-US" sz="1000" dirty="0">
                <a:solidFill>
                  <a:schemeClr val="tx1"/>
                </a:solidFill>
              </a:rPr>
              <a:t> </a:t>
            </a:r>
            <a:r>
              <a:rPr lang="en-US" sz="1000" dirty="0" smtClean="0">
                <a:solidFill>
                  <a:schemeClr val="tx1"/>
                </a:solidFill>
              </a:rPr>
              <a:t>			</a:t>
            </a:r>
          </a:p>
          <a:p>
            <a:r>
              <a:rPr lang="en-US" sz="1200" dirty="0" smtClean="0">
                <a:solidFill>
                  <a:schemeClr val="tx1"/>
                </a:solidFill>
                <a:hlinkClick r:id="rId4" action="ppaction://hlinksldjump"/>
              </a:rPr>
              <a:t>  </a:t>
            </a:r>
            <a:endParaRPr lang="en-US" sz="500" dirty="0" smtClean="0">
              <a:solidFill>
                <a:schemeClr val="tx1"/>
              </a:solidFill>
              <a:hlinkClick r:id="rId4" action="ppaction://hlinksldjump"/>
            </a:endParaRPr>
          </a:p>
          <a:p>
            <a:r>
              <a:rPr lang="en-US" sz="1200" b="1" dirty="0" smtClean="0">
                <a:solidFill>
                  <a:schemeClr val="tx1"/>
                </a:solidFill>
                <a:hlinkClick r:id="rId4" action="ppaction://hlinksldjump"/>
              </a:rPr>
              <a:t>Students’ social environment</a:t>
            </a:r>
          </a:p>
          <a:p>
            <a:r>
              <a:rPr lang="en-US" sz="1200" b="1" dirty="0" smtClean="0">
                <a:solidFill>
                  <a:schemeClr val="tx1"/>
                </a:solidFill>
                <a:hlinkClick r:id="rId4" action="ppaction://hlinksldjump"/>
              </a:rPr>
              <a:t>(overview)</a:t>
            </a:r>
            <a:endParaRPr lang="en-US" sz="1200" b="1"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Student social interaction in dorms  	</a:t>
            </a:r>
          </a:p>
          <a:p>
            <a:pPr marL="171450" indent="-171450">
              <a:buFont typeface="Arial" panose="020B0604020202020204" pitchFamily="34" charset="0"/>
              <a:buChar char="•"/>
            </a:pPr>
            <a:r>
              <a:rPr lang="en-US" sz="1000" dirty="0" smtClean="0">
                <a:solidFill>
                  <a:schemeClr val="tx1"/>
                </a:solidFill>
              </a:rPr>
              <a:t>Events				</a:t>
            </a:r>
          </a:p>
          <a:p>
            <a:pPr marL="171450" indent="-171450">
              <a:buFont typeface="Arial" panose="020B0604020202020204" pitchFamily="34" charset="0"/>
              <a:buChar char="•"/>
            </a:pPr>
            <a:r>
              <a:rPr lang="en-US" sz="1000" dirty="0" smtClean="0">
                <a:solidFill>
                  <a:schemeClr val="tx1"/>
                </a:solidFill>
              </a:rPr>
              <a:t>Involvement (general)		</a:t>
            </a:r>
          </a:p>
          <a:p>
            <a:pPr marL="171450" indent="-171450">
              <a:buFont typeface="Arial" panose="020B0604020202020204" pitchFamily="34" charset="0"/>
              <a:buChar char="•"/>
            </a:pPr>
            <a:r>
              <a:rPr lang="en-US" sz="1000" dirty="0" smtClean="0">
                <a:solidFill>
                  <a:schemeClr val="tx1"/>
                </a:solidFill>
              </a:rPr>
              <a:t>Academic </a:t>
            </a:r>
            <a:r>
              <a:rPr lang="en-US" sz="1000" dirty="0">
                <a:solidFill>
                  <a:schemeClr val="tx1"/>
                </a:solidFill>
              </a:rPr>
              <a:t>and Social integrated </a:t>
            </a:r>
            <a:r>
              <a:rPr lang="en-US" sz="1000" dirty="0" smtClean="0">
                <a:solidFill>
                  <a:schemeClr val="tx1"/>
                </a:solidFill>
              </a:rPr>
              <a:t>     	</a:t>
            </a:r>
          </a:p>
          <a:p>
            <a:pPr marL="628650" lvl="1" indent="-171450">
              <a:buFont typeface="Arial" panose="020B0604020202020204" pitchFamily="34" charset="0"/>
              <a:buChar char="•"/>
            </a:pPr>
            <a:r>
              <a:rPr lang="en-US" sz="1000" dirty="0">
                <a:solidFill>
                  <a:schemeClr val="tx1"/>
                </a:solidFill>
              </a:rPr>
              <a:t>Freshmen </a:t>
            </a:r>
            <a:r>
              <a:rPr lang="en-US" sz="1000" dirty="0" smtClean="0">
                <a:solidFill>
                  <a:schemeClr val="tx1"/>
                </a:solidFill>
              </a:rPr>
              <a:t>seminars/Muscat scholars/LLC’s	         	</a:t>
            </a:r>
            <a:endParaRPr lang="en-US" sz="1000" b="1" dirty="0" smtClean="0">
              <a:solidFill>
                <a:schemeClr val="tx1"/>
              </a:solidFill>
            </a:endParaRPr>
          </a:p>
          <a:p>
            <a:pPr marL="171450" indent="-171450">
              <a:buFont typeface="Arial" panose="020B0604020202020204" pitchFamily="34" charset="0"/>
              <a:buChar char="•"/>
            </a:pPr>
            <a:r>
              <a:rPr lang="en-US" sz="1000" dirty="0" smtClean="0">
                <a:solidFill>
                  <a:schemeClr val="tx1"/>
                </a:solidFill>
              </a:rPr>
              <a:t>Clubs and organizations	     	</a:t>
            </a:r>
          </a:p>
          <a:p>
            <a:pPr marL="171450" indent="-171450">
              <a:buFont typeface="Arial" panose="020B0604020202020204" pitchFamily="34" charset="0"/>
              <a:buChar char="•"/>
            </a:pPr>
            <a:r>
              <a:rPr lang="en-US" sz="1000" dirty="0">
                <a:solidFill>
                  <a:schemeClr val="tx1"/>
                </a:solidFill>
              </a:rPr>
              <a:t>Sports/Athletics </a:t>
            </a:r>
            <a:r>
              <a:rPr lang="en-US" sz="1000" dirty="0" smtClean="0">
                <a:solidFill>
                  <a:schemeClr val="tx1"/>
                </a:solidFill>
              </a:rPr>
              <a:t>			</a:t>
            </a:r>
          </a:p>
          <a:p>
            <a:r>
              <a:rPr lang="en-US" sz="1200" dirty="0" smtClean="0">
                <a:solidFill>
                  <a:schemeClr val="tx1"/>
                </a:solidFill>
              </a:rPr>
              <a:t>     </a:t>
            </a:r>
          </a:p>
        </p:txBody>
      </p:sp>
      <p:sp>
        <p:nvSpPr>
          <p:cNvPr id="14" name="Rectangle 13"/>
          <p:cNvSpPr/>
          <p:nvPr/>
        </p:nvSpPr>
        <p:spPr>
          <a:xfrm>
            <a:off x="5005147" y="2860075"/>
            <a:ext cx="1672345" cy="143690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smtClean="0">
                <a:solidFill>
                  <a:schemeClr val="tx1"/>
                </a:solidFill>
              </a:rPr>
              <a:t>Tuition is the value we place on the services we provide </a:t>
            </a:r>
          </a:p>
        </p:txBody>
      </p:sp>
      <p:sp>
        <p:nvSpPr>
          <p:cNvPr id="15" name="Rectangle 14"/>
          <p:cNvSpPr/>
          <p:nvPr/>
        </p:nvSpPr>
        <p:spPr>
          <a:xfrm>
            <a:off x="6775374" y="1774406"/>
            <a:ext cx="2221282" cy="360824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r>
              <a:rPr lang="en-US" sz="1200" b="1" dirty="0"/>
              <a:t>Attrition (the part we can influence and excluding university withdrawal) is either students’ evaluation that the cost was not worth the benefits because</a:t>
            </a:r>
            <a:r>
              <a:rPr lang="en-US" sz="1200" b="1" dirty="0" smtClean="0"/>
              <a:t>:</a:t>
            </a:r>
          </a:p>
          <a:p>
            <a:endParaRPr lang="en-US" sz="1200" b="1" dirty="0" smtClean="0"/>
          </a:p>
          <a:p>
            <a:r>
              <a:rPr lang="en-US" sz="1200" b="1" dirty="0" smtClean="0"/>
              <a:t>the </a:t>
            </a:r>
            <a:r>
              <a:rPr lang="en-US" sz="1200" b="1" dirty="0"/>
              <a:t>value of education is not worth the price they are </a:t>
            </a:r>
            <a:r>
              <a:rPr lang="en-US" sz="1200" b="1" dirty="0" smtClean="0"/>
              <a:t>paying</a:t>
            </a:r>
          </a:p>
          <a:p>
            <a:pPr lvl="0"/>
            <a:endParaRPr lang="en-US" sz="1200" dirty="0"/>
          </a:p>
          <a:p>
            <a:r>
              <a:rPr lang="en-US" sz="1200" dirty="0" smtClean="0"/>
              <a:t>Or</a:t>
            </a:r>
          </a:p>
          <a:p>
            <a:endParaRPr lang="en-US" sz="1200" dirty="0"/>
          </a:p>
          <a:p>
            <a:pPr lvl="0"/>
            <a:r>
              <a:rPr lang="en-US" sz="1200" b="1" dirty="0"/>
              <a:t>The education may be worth the price but the long-term liabilities of repayment are not </a:t>
            </a:r>
          </a:p>
        </p:txBody>
      </p:sp>
      <p:cxnSp>
        <p:nvCxnSpPr>
          <p:cNvPr id="17" name="Straight Arrow Connector 16"/>
          <p:cNvCxnSpPr>
            <a:stCxn id="12" idx="3"/>
          </p:cNvCxnSpPr>
          <p:nvPr/>
        </p:nvCxnSpPr>
        <p:spPr>
          <a:xfrm>
            <a:off x="1815773" y="1912237"/>
            <a:ext cx="184886"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endCxn id="14" idx="1"/>
          </p:cNvCxnSpPr>
          <p:nvPr/>
        </p:nvCxnSpPr>
        <p:spPr>
          <a:xfrm>
            <a:off x="4820261" y="3578528"/>
            <a:ext cx="184886"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4" idx="3"/>
            <a:endCxn id="15" idx="1"/>
          </p:cNvCxnSpPr>
          <p:nvPr/>
        </p:nvCxnSpPr>
        <p:spPr>
          <a:xfrm>
            <a:off x="6677492" y="3578528"/>
            <a:ext cx="97882"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0" name="Action Button: Home 9">
            <a:hlinkClick r:id="rId5"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1" name="TextBox 10">
            <a:hlinkClick r:id="rId6"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16" name="TextBox 15">
            <a:hlinkClick r:id="rId7"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8" name="TextBox 17">
            <a:hlinkClick r:id="rId8" action="ppaction://hlinksldjump"/>
          </p:cNvPr>
          <p:cNvSpPr txBox="1"/>
          <p:nvPr/>
        </p:nvSpPr>
        <p:spPr>
          <a:xfrm>
            <a:off x="3667904" y="6246568"/>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20" name="TextBox 19">
            <a:hlinkClick r:id="rId9"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22" name="TextBox 21">
            <a:hlinkClick r:id="rId10"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10" action="ppaction://hlinksldjump"/>
              </a:rPr>
              <a:t>:</a:t>
            </a:r>
            <a:r>
              <a:rPr lang="en-US" sz="800" dirty="0" smtClean="0">
                <a:solidFill>
                  <a:srgbClr val="FEF3E8"/>
                </a:solidFill>
              </a:rPr>
              <a:t> Main model</a:t>
            </a:r>
          </a:p>
        </p:txBody>
      </p:sp>
      <p:sp>
        <p:nvSpPr>
          <p:cNvPr id="23" name="TextBox 22">
            <a:hlinkClick r:id="rId2" action="ppaction://hlinksldjump"/>
          </p:cNvPr>
          <p:cNvSpPr txBox="1"/>
          <p:nvPr/>
        </p:nvSpPr>
        <p:spPr>
          <a:xfrm>
            <a:off x="4486143" y="6251546"/>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24" name="TextBox 23">
            <a:hlinkClick r:id="rId3" action="ppaction://hlinksldjump"/>
          </p:cNvPr>
          <p:cNvSpPr txBox="1"/>
          <p:nvPr/>
        </p:nvSpPr>
        <p:spPr>
          <a:xfrm>
            <a:off x="5259427" y="6239962"/>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25" name="TextBox 24">
            <a:hlinkClick r:id="rId4" action="ppaction://hlinksldjump"/>
          </p:cNvPr>
          <p:cNvSpPr txBox="1"/>
          <p:nvPr/>
        </p:nvSpPr>
        <p:spPr>
          <a:xfrm>
            <a:off x="6021282" y="6239962"/>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27" name="Curved Up Arrow 26">
            <a:hlinkClick r:id="rId11" action="ppaction://hlinksldjump"/>
          </p:cNvPr>
          <p:cNvSpPr/>
          <p:nvPr/>
        </p:nvSpPr>
        <p:spPr>
          <a:xfrm>
            <a:off x="7015664" y="6182024"/>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159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 Levels of Academics (Qualitative)</a:t>
            </a:r>
            <a:endParaRPr lang="en-US" dirty="0"/>
          </a:p>
        </p:txBody>
      </p:sp>
      <p:sp>
        <p:nvSpPr>
          <p:cNvPr id="4" name="Rounded Rectangle 3"/>
          <p:cNvSpPr/>
          <p:nvPr/>
        </p:nvSpPr>
        <p:spPr>
          <a:xfrm>
            <a:off x="688974" y="3634037"/>
            <a:ext cx="1460309" cy="873457"/>
          </a:xfrm>
          <a:prstGeom prst="roundRect">
            <a:avLst/>
          </a:prstGeom>
          <a:solidFill>
            <a:srgbClr val="FDD6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Academics</a:t>
            </a:r>
            <a:endParaRPr lang="en-US" dirty="0">
              <a:ln w="0"/>
              <a:solidFill>
                <a:schemeClr val="tx1"/>
              </a:solidFill>
              <a:effectLst>
                <a:outerShdw blurRad="38100" dist="19050" dir="2700000" algn="tl" rotWithShape="0">
                  <a:schemeClr val="dk1">
                    <a:alpha val="40000"/>
                  </a:schemeClr>
                </a:outerShdw>
              </a:effectLst>
            </a:endParaRPr>
          </a:p>
        </p:txBody>
      </p:sp>
      <p:cxnSp>
        <p:nvCxnSpPr>
          <p:cNvPr id="6" name="Straight Arrow Connector 5"/>
          <p:cNvCxnSpPr/>
          <p:nvPr/>
        </p:nvCxnSpPr>
        <p:spPr>
          <a:xfrm flipV="1">
            <a:off x="2149283" y="3418116"/>
            <a:ext cx="1296537" cy="52981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149283" y="4163856"/>
            <a:ext cx="1260593" cy="94858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445820" y="2900791"/>
            <a:ext cx="2238233"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Opportunities</a:t>
            </a:r>
            <a:endParaRPr lang="en-US" dirty="0"/>
          </a:p>
        </p:txBody>
      </p:sp>
      <p:sp>
        <p:nvSpPr>
          <p:cNvPr id="12" name="Oval 11"/>
          <p:cNvSpPr/>
          <p:nvPr/>
        </p:nvSpPr>
        <p:spPr>
          <a:xfrm>
            <a:off x="3427848" y="4638149"/>
            <a:ext cx="2238234" cy="982640"/>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Challenges</a:t>
            </a:r>
            <a:endParaRPr lang="en-US" dirty="0"/>
          </a:p>
        </p:txBody>
      </p:sp>
      <p:sp>
        <p:nvSpPr>
          <p:cNvPr id="13" name="TextBox 12"/>
          <p:cNvSpPr txBox="1"/>
          <p:nvPr/>
        </p:nvSpPr>
        <p:spPr>
          <a:xfrm>
            <a:off x="586854" y="1528550"/>
            <a:ext cx="7983940" cy="646331"/>
          </a:xfrm>
          <a:prstGeom prst="rect">
            <a:avLst/>
          </a:prstGeom>
          <a:noFill/>
        </p:spPr>
        <p:txBody>
          <a:bodyPr wrap="square" rtlCol="0">
            <a:spAutoFit/>
          </a:bodyPr>
          <a:lstStyle/>
          <a:p>
            <a:r>
              <a:rPr lang="en-US" dirty="0" smtClean="0"/>
              <a:t>The Change from the familiar home environment to the unfamiliar college environment</a:t>
            </a:r>
            <a:endParaRPr lang="en-US" dirty="0"/>
          </a:p>
        </p:txBody>
      </p:sp>
      <p:cxnSp>
        <p:nvCxnSpPr>
          <p:cNvPr id="18" name="Straight Arrow Connector 17"/>
          <p:cNvCxnSpPr/>
          <p:nvPr/>
        </p:nvCxnSpPr>
        <p:spPr>
          <a:xfrm flipV="1">
            <a:off x="5684054" y="3045893"/>
            <a:ext cx="573205" cy="19106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5684054" y="3608030"/>
            <a:ext cx="573205" cy="23697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684054" y="5112443"/>
            <a:ext cx="573205" cy="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p:nvSpPr>
        <p:spPr>
          <a:xfrm>
            <a:off x="6293203" y="2708430"/>
            <a:ext cx="1910687" cy="616592"/>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Learning</a:t>
            </a:r>
            <a:endParaRPr lang="en-US" dirty="0"/>
          </a:p>
        </p:txBody>
      </p:sp>
      <p:sp>
        <p:nvSpPr>
          <p:cNvPr id="24" name="Rounded Rectangle 23"/>
          <p:cNvSpPr/>
          <p:nvPr/>
        </p:nvSpPr>
        <p:spPr>
          <a:xfrm>
            <a:off x="6293203" y="3516164"/>
            <a:ext cx="1910687" cy="616592"/>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Studying</a:t>
            </a:r>
            <a:endParaRPr lang="en-US" dirty="0"/>
          </a:p>
        </p:txBody>
      </p:sp>
      <p:sp>
        <p:nvSpPr>
          <p:cNvPr id="25" name="Rounded Rectangle 24">
            <a:hlinkClick r:id="rId3" action="ppaction://hlinksldjump"/>
          </p:cNvPr>
          <p:cNvSpPr/>
          <p:nvPr/>
        </p:nvSpPr>
        <p:spPr>
          <a:xfrm>
            <a:off x="6293203" y="4821173"/>
            <a:ext cx="1910687" cy="616592"/>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Studying</a:t>
            </a:r>
            <a:endParaRPr lang="en-US" dirty="0"/>
          </a:p>
        </p:txBody>
      </p:sp>
      <p:sp>
        <p:nvSpPr>
          <p:cNvPr id="16" name="Action Button: Home 15">
            <a:hlinkClick r:id="rId4"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7" name="TextBox 16">
            <a:hlinkClick r:id="rId5"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20" name="TextBox 19">
            <a:hlinkClick r:id="rId6"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22" name="TextBox 21">
            <a:hlinkClick r:id="rId7" action="ppaction://hlinksldjump"/>
          </p:cNvPr>
          <p:cNvSpPr txBox="1"/>
          <p:nvPr/>
        </p:nvSpPr>
        <p:spPr>
          <a:xfrm>
            <a:off x="3667904" y="6246568"/>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26" name="TextBox 25">
            <a:hlinkClick r:id="rId8"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27" name="TextBox 26">
            <a:hlinkClick r:id="rId9"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9" action="ppaction://hlinksldjump"/>
              </a:rPr>
              <a:t>:</a:t>
            </a:r>
            <a:r>
              <a:rPr lang="en-US" sz="800" dirty="0" smtClean="0">
                <a:solidFill>
                  <a:srgbClr val="FEF3E8"/>
                </a:solidFill>
              </a:rPr>
              <a:t> Main model</a:t>
            </a:r>
          </a:p>
        </p:txBody>
      </p:sp>
      <p:sp>
        <p:nvSpPr>
          <p:cNvPr id="28" name="TextBox 27">
            <a:hlinkClick r:id="rId10" action="ppaction://hlinksldjump"/>
          </p:cNvPr>
          <p:cNvSpPr txBox="1"/>
          <p:nvPr/>
        </p:nvSpPr>
        <p:spPr>
          <a:xfrm>
            <a:off x="4486143" y="6251546"/>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29" name="TextBox 28">
            <a:hlinkClick r:id="rId3" action="ppaction://hlinksldjump"/>
          </p:cNvPr>
          <p:cNvSpPr txBox="1"/>
          <p:nvPr/>
        </p:nvSpPr>
        <p:spPr>
          <a:xfrm>
            <a:off x="5259427" y="6239962"/>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30" name="TextBox 29">
            <a:hlinkClick r:id="rId11" action="ppaction://hlinksldjump"/>
          </p:cNvPr>
          <p:cNvSpPr txBox="1"/>
          <p:nvPr/>
        </p:nvSpPr>
        <p:spPr>
          <a:xfrm>
            <a:off x="6021282" y="6239962"/>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32" name="Curved Up Arrow 31">
            <a:hlinkClick r:id="rId12" action="ppaction://hlinksldjump"/>
          </p:cNvPr>
          <p:cNvSpPr/>
          <p:nvPr/>
        </p:nvSpPr>
        <p:spPr>
          <a:xfrm>
            <a:off x="6966534" y="623691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15900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Interpersonal </a:t>
            </a:r>
            <a:r>
              <a:rPr lang="en-US" dirty="0" smtClean="0"/>
              <a:t>Skills: Opportunities</a:t>
            </a:r>
            <a:endParaRPr lang="en-US" dirty="0"/>
          </a:p>
        </p:txBody>
      </p:sp>
      <p:sp>
        <p:nvSpPr>
          <p:cNvPr id="11" name="Oval 10"/>
          <p:cNvSpPr/>
          <p:nvPr/>
        </p:nvSpPr>
        <p:spPr>
          <a:xfrm>
            <a:off x="1720059" y="1638108"/>
            <a:ext cx="2238233"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Opportunities for: </a:t>
            </a:r>
            <a:endParaRPr lang="en-US" dirty="0"/>
          </a:p>
        </p:txBody>
      </p:sp>
      <p:sp>
        <p:nvSpPr>
          <p:cNvPr id="12" name="Oval 11"/>
          <p:cNvSpPr/>
          <p:nvPr/>
        </p:nvSpPr>
        <p:spPr>
          <a:xfrm>
            <a:off x="1569457" y="4491528"/>
            <a:ext cx="2238234" cy="982640"/>
          </a:xfrm>
          <a:prstGeom prst="ellipse">
            <a:avLst/>
          </a:prstGeom>
          <a:solidFill>
            <a:srgbClr val="003E2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Challenges</a:t>
            </a:r>
          </a:p>
          <a:p>
            <a:pPr algn="ctr"/>
            <a:r>
              <a:rPr lang="en-US" dirty="0" smtClean="0"/>
              <a:t>To:</a:t>
            </a:r>
            <a:endParaRPr lang="en-US" dirty="0"/>
          </a:p>
        </p:txBody>
      </p:sp>
      <p:sp>
        <p:nvSpPr>
          <p:cNvPr id="23" name="Rounded Rectangle 22"/>
          <p:cNvSpPr/>
          <p:nvPr/>
        </p:nvSpPr>
        <p:spPr>
          <a:xfrm>
            <a:off x="4333121" y="1796406"/>
            <a:ext cx="4598145" cy="377473"/>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Developing meaningful personal relationships </a:t>
            </a:r>
          </a:p>
        </p:txBody>
      </p:sp>
      <p:sp>
        <p:nvSpPr>
          <p:cNvPr id="16" name="Rectangle 15"/>
          <p:cNvSpPr/>
          <p:nvPr/>
        </p:nvSpPr>
        <p:spPr>
          <a:xfrm>
            <a:off x="224759" y="3004950"/>
            <a:ext cx="1754961" cy="1132046"/>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smtClean="0">
                <a:solidFill>
                  <a:schemeClr val="tx1"/>
                </a:solidFill>
              </a:rPr>
              <a:t>Interpersonal skills </a:t>
            </a:r>
          </a:p>
        </p:txBody>
      </p:sp>
      <p:sp>
        <p:nvSpPr>
          <p:cNvPr id="17" name="Rounded Rectangle 16"/>
          <p:cNvSpPr/>
          <p:nvPr/>
        </p:nvSpPr>
        <p:spPr>
          <a:xfrm>
            <a:off x="4333121" y="1322267"/>
            <a:ext cx="4598145" cy="404621"/>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Creating community, developing a sense of belonging </a:t>
            </a:r>
          </a:p>
        </p:txBody>
      </p:sp>
      <p:sp>
        <p:nvSpPr>
          <p:cNvPr id="30" name="Rounded Rectangle 29"/>
          <p:cNvSpPr/>
          <p:nvPr/>
        </p:nvSpPr>
        <p:spPr>
          <a:xfrm>
            <a:off x="4333122" y="2705963"/>
            <a:ext cx="4598145"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Enriching one’s interpersonal relationships through diversity</a:t>
            </a:r>
          </a:p>
        </p:txBody>
      </p:sp>
      <p:sp>
        <p:nvSpPr>
          <p:cNvPr id="33" name="Rounded Rectangle 32"/>
          <p:cNvSpPr/>
          <p:nvPr/>
        </p:nvSpPr>
        <p:spPr>
          <a:xfrm>
            <a:off x="4333120" y="2241228"/>
            <a:ext cx="4598146" cy="396124"/>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Developing and social network</a:t>
            </a:r>
          </a:p>
        </p:txBody>
      </p:sp>
      <p:sp>
        <p:nvSpPr>
          <p:cNvPr id="57" name="Rounded Rectangle 56"/>
          <p:cNvSpPr/>
          <p:nvPr/>
        </p:nvSpPr>
        <p:spPr>
          <a:xfrm>
            <a:off x="4350878" y="5109944"/>
            <a:ext cx="4598145"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Developing </a:t>
            </a:r>
            <a:r>
              <a:rPr lang="en-US" sz="1200" b="1" dirty="0"/>
              <a:t>and social </a:t>
            </a:r>
            <a:r>
              <a:rPr lang="en-US" sz="1200" b="1" dirty="0" smtClean="0"/>
              <a:t>network</a:t>
            </a:r>
            <a:endParaRPr lang="en-US" sz="1200" b="1" dirty="0"/>
          </a:p>
        </p:txBody>
      </p:sp>
      <p:sp>
        <p:nvSpPr>
          <p:cNvPr id="58" name="Rounded Rectangle 57"/>
          <p:cNvSpPr/>
          <p:nvPr/>
        </p:nvSpPr>
        <p:spPr>
          <a:xfrm>
            <a:off x="4350875" y="4602388"/>
            <a:ext cx="4598145"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Developing </a:t>
            </a:r>
            <a:r>
              <a:rPr lang="en-US" sz="1200" b="1" dirty="0"/>
              <a:t>meaningful personal relationships </a:t>
            </a:r>
          </a:p>
        </p:txBody>
      </p:sp>
      <p:sp>
        <p:nvSpPr>
          <p:cNvPr id="59" name="Rounded Rectangle 58"/>
          <p:cNvSpPr/>
          <p:nvPr/>
        </p:nvSpPr>
        <p:spPr>
          <a:xfrm>
            <a:off x="4333120" y="4056570"/>
            <a:ext cx="4598145"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Creating </a:t>
            </a:r>
            <a:r>
              <a:rPr lang="en-US" sz="1200" b="1" dirty="0"/>
              <a:t>community, developing a sense of belonging </a:t>
            </a:r>
          </a:p>
        </p:txBody>
      </p:sp>
      <p:cxnSp>
        <p:nvCxnSpPr>
          <p:cNvPr id="62" name="Straight Arrow Connector 61"/>
          <p:cNvCxnSpPr/>
          <p:nvPr/>
        </p:nvCxnSpPr>
        <p:spPr>
          <a:xfrm flipV="1">
            <a:off x="1979720" y="2670451"/>
            <a:ext cx="470517" cy="78296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1979720" y="3453414"/>
            <a:ext cx="585927" cy="101663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1" idx="6"/>
            <a:endCxn id="17" idx="1"/>
          </p:cNvCxnSpPr>
          <p:nvPr/>
        </p:nvCxnSpPr>
        <p:spPr>
          <a:xfrm flipV="1">
            <a:off x="3958292" y="1524578"/>
            <a:ext cx="374829" cy="62970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endCxn id="23" idx="1"/>
          </p:cNvCxnSpPr>
          <p:nvPr/>
        </p:nvCxnSpPr>
        <p:spPr>
          <a:xfrm flipV="1">
            <a:off x="3958292" y="1985143"/>
            <a:ext cx="374829" cy="13650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1" idx="6"/>
            <a:endCxn id="33" idx="1"/>
          </p:cNvCxnSpPr>
          <p:nvPr/>
        </p:nvCxnSpPr>
        <p:spPr>
          <a:xfrm>
            <a:off x="3958292" y="2154280"/>
            <a:ext cx="374828" cy="28501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endCxn id="30" idx="1"/>
          </p:cNvCxnSpPr>
          <p:nvPr/>
        </p:nvCxnSpPr>
        <p:spPr>
          <a:xfrm>
            <a:off x="3958292" y="2187453"/>
            <a:ext cx="374830" cy="72524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12" idx="6"/>
            <a:endCxn id="59" idx="1"/>
          </p:cNvCxnSpPr>
          <p:nvPr/>
        </p:nvCxnSpPr>
        <p:spPr>
          <a:xfrm flipV="1">
            <a:off x="3807691" y="4263308"/>
            <a:ext cx="525429" cy="71954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12" idx="6"/>
            <a:endCxn id="58" idx="1"/>
          </p:cNvCxnSpPr>
          <p:nvPr/>
        </p:nvCxnSpPr>
        <p:spPr>
          <a:xfrm flipV="1">
            <a:off x="3807691" y="4809126"/>
            <a:ext cx="543184" cy="17372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endCxn id="57" idx="1"/>
          </p:cNvCxnSpPr>
          <p:nvPr/>
        </p:nvCxnSpPr>
        <p:spPr>
          <a:xfrm>
            <a:off x="3807691" y="5004331"/>
            <a:ext cx="543187" cy="31235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2" name="Action Button: Home 21">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4" name="TextBox 23">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25" name="TextBox 24">
            <a:hlinkClick r:id="rId4"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26" name="TextBox 25">
            <a:hlinkClick r:id="rId5" action="ppaction://hlinksldjump"/>
          </p:cNvPr>
          <p:cNvSpPr txBox="1"/>
          <p:nvPr/>
        </p:nvSpPr>
        <p:spPr>
          <a:xfrm>
            <a:off x="3667904" y="6246568"/>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27" name="TextBox 26">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28" name="TextBox 27">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29" name="TextBox 28">
            <a:hlinkClick r:id="rId8" action="ppaction://hlinksldjump"/>
          </p:cNvPr>
          <p:cNvSpPr txBox="1"/>
          <p:nvPr/>
        </p:nvSpPr>
        <p:spPr>
          <a:xfrm>
            <a:off x="4486143" y="6251546"/>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31" name="TextBox 30">
            <a:hlinkClick r:id="rId9" action="ppaction://hlinksldjump"/>
          </p:cNvPr>
          <p:cNvSpPr txBox="1"/>
          <p:nvPr/>
        </p:nvSpPr>
        <p:spPr>
          <a:xfrm>
            <a:off x="5259427" y="6239962"/>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32" name="TextBox 31">
            <a:hlinkClick r:id="rId10" action="ppaction://hlinksldjump"/>
          </p:cNvPr>
          <p:cNvSpPr txBox="1"/>
          <p:nvPr/>
        </p:nvSpPr>
        <p:spPr>
          <a:xfrm>
            <a:off x="6021282" y="6239962"/>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35" name="Curved Up Arrow 34">
            <a:hlinkClick r:id="rId11" action="ppaction://hlinksldjump"/>
          </p:cNvPr>
          <p:cNvSpPr/>
          <p:nvPr/>
        </p:nvSpPr>
        <p:spPr>
          <a:xfrm>
            <a:off x="7087853" y="6231766"/>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72150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 Levels of Intrapersonal Skills</a:t>
            </a:r>
            <a:endParaRPr lang="en-US" dirty="0"/>
          </a:p>
        </p:txBody>
      </p:sp>
      <p:sp>
        <p:nvSpPr>
          <p:cNvPr id="4" name="Rounded Rectangle 3">
            <a:hlinkClick r:id="rId3" action="ppaction://hlinksldjump"/>
          </p:cNvPr>
          <p:cNvSpPr/>
          <p:nvPr/>
        </p:nvSpPr>
        <p:spPr>
          <a:xfrm>
            <a:off x="204186" y="3062995"/>
            <a:ext cx="1661011" cy="873457"/>
          </a:xfrm>
          <a:prstGeom prst="roundRect">
            <a:avLst/>
          </a:prstGeom>
          <a:solidFill>
            <a:srgbClr val="FDD6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Intrapersonal (Maturity)</a:t>
            </a:r>
            <a:endParaRPr lang="en-US" dirty="0">
              <a:ln w="0"/>
              <a:solidFill>
                <a:schemeClr val="tx1"/>
              </a:solidFill>
              <a:effectLst>
                <a:outerShdw blurRad="38100" dist="19050" dir="2700000" algn="tl" rotWithShape="0">
                  <a:schemeClr val="dk1">
                    <a:alpha val="40000"/>
                  </a:schemeClr>
                </a:outerShdw>
              </a:effectLst>
            </a:endParaRPr>
          </a:p>
        </p:txBody>
      </p:sp>
      <p:sp>
        <p:nvSpPr>
          <p:cNvPr id="11" name="Oval 10"/>
          <p:cNvSpPr/>
          <p:nvPr/>
        </p:nvSpPr>
        <p:spPr>
          <a:xfrm>
            <a:off x="2158556" y="2170176"/>
            <a:ext cx="2238233"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Opportunities for :</a:t>
            </a:r>
            <a:endParaRPr lang="en-US" dirty="0"/>
          </a:p>
        </p:txBody>
      </p:sp>
      <p:sp>
        <p:nvSpPr>
          <p:cNvPr id="12" name="Oval 11"/>
          <p:cNvSpPr/>
          <p:nvPr/>
        </p:nvSpPr>
        <p:spPr>
          <a:xfrm>
            <a:off x="1998759" y="4100002"/>
            <a:ext cx="2238234" cy="982640"/>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Challenges to:</a:t>
            </a:r>
            <a:endParaRPr lang="en-US" dirty="0"/>
          </a:p>
        </p:txBody>
      </p:sp>
      <p:sp>
        <p:nvSpPr>
          <p:cNvPr id="23" name="Rounded Rectangle 22">
            <a:hlinkClick r:id="" action="ppaction://noaction"/>
          </p:cNvPr>
          <p:cNvSpPr/>
          <p:nvPr/>
        </p:nvSpPr>
        <p:spPr>
          <a:xfrm>
            <a:off x="4838331" y="1612426"/>
            <a:ext cx="3893492" cy="512135"/>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Independence</a:t>
            </a:r>
            <a:endParaRPr lang="en-US" dirty="0">
              <a:ln>
                <a:solidFill>
                  <a:srgbClr val="00543C"/>
                </a:solidFill>
              </a:ln>
              <a:solidFill>
                <a:srgbClr val="00543C"/>
              </a:solidFill>
            </a:endParaRPr>
          </a:p>
        </p:txBody>
      </p:sp>
      <p:sp>
        <p:nvSpPr>
          <p:cNvPr id="24" name="Rounded Rectangle 23">
            <a:hlinkClick r:id="" action="ppaction://noaction"/>
          </p:cNvPr>
          <p:cNvSpPr/>
          <p:nvPr/>
        </p:nvSpPr>
        <p:spPr>
          <a:xfrm>
            <a:off x="4838331" y="2159952"/>
            <a:ext cx="3893492" cy="391723"/>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Maturation, growth, autonomy</a:t>
            </a:r>
            <a:endParaRPr lang="en-US" dirty="0">
              <a:ln>
                <a:solidFill>
                  <a:srgbClr val="00543C"/>
                </a:solidFill>
              </a:ln>
              <a:solidFill>
                <a:srgbClr val="00543C"/>
              </a:solidFill>
            </a:endParaRPr>
          </a:p>
        </p:txBody>
      </p:sp>
      <p:sp>
        <p:nvSpPr>
          <p:cNvPr id="16" name="Rounded Rectangle 15">
            <a:hlinkClick r:id="" action="ppaction://noaction"/>
          </p:cNvPr>
          <p:cNvSpPr/>
          <p:nvPr/>
        </p:nvSpPr>
        <p:spPr>
          <a:xfrm>
            <a:off x="4838331" y="2593896"/>
            <a:ext cx="3893492" cy="424485"/>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Interdependence </a:t>
            </a:r>
            <a:endParaRPr lang="en-US" dirty="0">
              <a:ln>
                <a:solidFill>
                  <a:srgbClr val="00543C"/>
                </a:solidFill>
              </a:ln>
              <a:solidFill>
                <a:srgbClr val="00543C"/>
              </a:solidFill>
            </a:endParaRPr>
          </a:p>
        </p:txBody>
      </p:sp>
      <p:sp>
        <p:nvSpPr>
          <p:cNvPr id="17" name="Rounded Rectangle 16">
            <a:hlinkClick r:id="" action="ppaction://noaction"/>
          </p:cNvPr>
          <p:cNvSpPr/>
          <p:nvPr/>
        </p:nvSpPr>
        <p:spPr>
          <a:xfrm>
            <a:off x="4838331" y="3074276"/>
            <a:ext cx="3893491" cy="438887"/>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Identity </a:t>
            </a:r>
            <a:r>
              <a:rPr lang="en-US" smtClean="0">
                <a:ln>
                  <a:solidFill>
                    <a:srgbClr val="00543C"/>
                  </a:solidFill>
                </a:ln>
                <a:solidFill>
                  <a:srgbClr val="00543C"/>
                </a:solidFill>
              </a:rPr>
              <a:t>development  </a:t>
            </a:r>
            <a:endParaRPr lang="en-US" dirty="0">
              <a:ln>
                <a:solidFill>
                  <a:srgbClr val="00543C"/>
                </a:solidFill>
              </a:ln>
              <a:solidFill>
                <a:srgbClr val="00543C"/>
              </a:solidFill>
            </a:endParaRPr>
          </a:p>
        </p:txBody>
      </p:sp>
      <p:sp>
        <p:nvSpPr>
          <p:cNvPr id="20" name="Rounded Rectangle 19">
            <a:hlinkClick r:id="" action="ppaction://noaction"/>
          </p:cNvPr>
          <p:cNvSpPr/>
          <p:nvPr/>
        </p:nvSpPr>
        <p:spPr>
          <a:xfrm>
            <a:off x="4838330" y="3815337"/>
            <a:ext cx="3893492" cy="512135"/>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Independence</a:t>
            </a:r>
            <a:endParaRPr lang="en-US" dirty="0">
              <a:ln>
                <a:solidFill>
                  <a:srgbClr val="00543C"/>
                </a:solidFill>
              </a:ln>
              <a:solidFill>
                <a:srgbClr val="00543C"/>
              </a:solidFill>
            </a:endParaRPr>
          </a:p>
        </p:txBody>
      </p:sp>
      <p:sp>
        <p:nvSpPr>
          <p:cNvPr id="22" name="Rounded Rectangle 21">
            <a:hlinkClick r:id="rId4" action="ppaction://hlinksldjump"/>
          </p:cNvPr>
          <p:cNvSpPr/>
          <p:nvPr/>
        </p:nvSpPr>
        <p:spPr>
          <a:xfrm>
            <a:off x="4838330" y="4371740"/>
            <a:ext cx="3893492" cy="391723"/>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hlinkClick r:id="rId4" action="ppaction://hlinksldjump"/>
              </a:rPr>
              <a:t>Maturation, growth, autonomy</a:t>
            </a:r>
            <a:endParaRPr lang="en-US" dirty="0">
              <a:ln>
                <a:solidFill>
                  <a:srgbClr val="00543C"/>
                </a:solidFill>
              </a:ln>
              <a:solidFill>
                <a:srgbClr val="00543C"/>
              </a:solidFill>
            </a:endParaRPr>
          </a:p>
        </p:txBody>
      </p:sp>
      <p:sp>
        <p:nvSpPr>
          <p:cNvPr id="28" name="Rounded Rectangle 27"/>
          <p:cNvSpPr/>
          <p:nvPr/>
        </p:nvSpPr>
        <p:spPr>
          <a:xfrm>
            <a:off x="4838330" y="4842071"/>
            <a:ext cx="3893491" cy="438887"/>
          </a:xfrm>
          <a:prstGeom prst="roundRect">
            <a:avLst/>
          </a:prstGeom>
          <a:noFill/>
          <a:ln>
            <a:solidFill>
              <a:schemeClr val="bg1">
                <a:lumMod val="95000"/>
              </a:schemeClr>
            </a:solid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543C"/>
                  </a:solidFill>
                </a:ln>
                <a:solidFill>
                  <a:srgbClr val="00543C"/>
                </a:solidFill>
              </a:rPr>
              <a:t>Identity development  </a:t>
            </a:r>
            <a:endParaRPr lang="en-US" dirty="0">
              <a:ln>
                <a:solidFill>
                  <a:srgbClr val="00543C"/>
                </a:solidFill>
              </a:ln>
              <a:solidFill>
                <a:srgbClr val="00543C"/>
              </a:solidFill>
            </a:endParaRPr>
          </a:p>
        </p:txBody>
      </p:sp>
      <p:cxnSp>
        <p:nvCxnSpPr>
          <p:cNvPr id="30" name="Straight Arrow Connector 29"/>
          <p:cNvCxnSpPr/>
          <p:nvPr/>
        </p:nvCxnSpPr>
        <p:spPr>
          <a:xfrm flipV="1">
            <a:off x="1865197" y="2686347"/>
            <a:ext cx="293359" cy="82681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2" idx="2"/>
          </p:cNvCxnSpPr>
          <p:nvPr/>
        </p:nvCxnSpPr>
        <p:spPr>
          <a:xfrm>
            <a:off x="1865197" y="3637452"/>
            <a:ext cx="133562" cy="95387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1" idx="6"/>
            <a:endCxn id="23" idx="1"/>
          </p:cNvCxnSpPr>
          <p:nvPr/>
        </p:nvCxnSpPr>
        <p:spPr>
          <a:xfrm flipV="1">
            <a:off x="4396789" y="1868494"/>
            <a:ext cx="441542" cy="81785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24" idx="1"/>
          </p:cNvCxnSpPr>
          <p:nvPr/>
        </p:nvCxnSpPr>
        <p:spPr>
          <a:xfrm flipV="1">
            <a:off x="4396789" y="2355814"/>
            <a:ext cx="441542" cy="33053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1" idx="6"/>
          </p:cNvCxnSpPr>
          <p:nvPr/>
        </p:nvCxnSpPr>
        <p:spPr>
          <a:xfrm>
            <a:off x="4396789" y="2686348"/>
            <a:ext cx="441541" cy="13371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17" idx="1"/>
          </p:cNvCxnSpPr>
          <p:nvPr/>
        </p:nvCxnSpPr>
        <p:spPr>
          <a:xfrm>
            <a:off x="4396789" y="2671083"/>
            <a:ext cx="441542" cy="62263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2" idx="6"/>
          </p:cNvCxnSpPr>
          <p:nvPr/>
        </p:nvCxnSpPr>
        <p:spPr>
          <a:xfrm flipV="1">
            <a:off x="4236993" y="4036913"/>
            <a:ext cx="601337" cy="55440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endCxn id="22" idx="1"/>
          </p:cNvCxnSpPr>
          <p:nvPr/>
        </p:nvCxnSpPr>
        <p:spPr>
          <a:xfrm flipV="1">
            <a:off x="4236993" y="4567602"/>
            <a:ext cx="601337" cy="2372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4236993" y="4600573"/>
            <a:ext cx="601337" cy="417355"/>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Action Button: Home 30">
            <a:hlinkClick r:id="rId5"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3" name="TextBox 32">
            <a:hlinkClick r:id="rId6" action="ppaction://hlinksldjump"/>
          </p:cNvPr>
          <p:cNvSpPr txBox="1"/>
          <p:nvPr/>
        </p:nvSpPr>
        <p:spPr>
          <a:xfrm>
            <a:off x="2866794" y="6220253"/>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5" name="TextBox 34">
            <a:hlinkClick r:id="rId7"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37" name="TextBox 36">
            <a:hlinkClick r:id="rId8" action="ppaction://hlinksldjump"/>
          </p:cNvPr>
          <p:cNvSpPr txBox="1"/>
          <p:nvPr/>
        </p:nvSpPr>
        <p:spPr>
          <a:xfrm>
            <a:off x="3667904" y="6214342"/>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39" name="TextBox 38">
            <a:hlinkClick r:id="rId3"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41" name="TextBox 40">
            <a:hlinkClick r:id="rId9"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9" action="ppaction://hlinksldjump"/>
              </a:rPr>
              <a:t>:</a:t>
            </a:r>
            <a:r>
              <a:rPr lang="en-US" sz="800" dirty="0" smtClean="0">
                <a:solidFill>
                  <a:srgbClr val="FEF3E8"/>
                </a:solidFill>
              </a:rPr>
              <a:t> Main model</a:t>
            </a:r>
          </a:p>
        </p:txBody>
      </p:sp>
      <p:sp>
        <p:nvSpPr>
          <p:cNvPr id="43" name="TextBox 42">
            <a:hlinkClick r:id="rId10" action="ppaction://hlinksldjump"/>
          </p:cNvPr>
          <p:cNvSpPr txBox="1"/>
          <p:nvPr/>
        </p:nvSpPr>
        <p:spPr>
          <a:xfrm>
            <a:off x="4486143" y="6219249"/>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45" name="TextBox 44">
            <a:hlinkClick r:id="rId11" action="ppaction://hlinksldjump"/>
          </p:cNvPr>
          <p:cNvSpPr txBox="1"/>
          <p:nvPr/>
        </p:nvSpPr>
        <p:spPr>
          <a:xfrm>
            <a:off x="5259427" y="6223849"/>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47" name="TextBox 46">
            <a:hlinkClick r:id="rId12" action="ppaction://hlinksldjump"/>
          </p:cNvPr>
          <p:cNvSpPr txBox="1"/>
          <p:nvPr/>
        </p:nvSpPr>
        <p:spPr>
          <a:xfrm>
            <a:off x="6021282" y="6223849"/>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49" name="Curved Up Arrow 48">
            <a:hlinkClick r:id="rId13" action="ppaction://hlinksldjump"/>
          </p:cNvPr>
          <p:cNvSpPr/>
          <p:nvPr/>
        </p:nvSpPr>
        <p:spPr>
          <a:xfrm>
            <a:off x="6975559" y="6199951"/>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0604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Intrapersonal Skills: Challenges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6743966"/>
              </p:ext>
            </p:extLst>
          </p:nvPr>
        </p:nvGraphicFramePr>
        <p:xfrm>
          <a:off x="569136" y="1263597"/>
          <a:ext cx="7887476" cy="4116887"/>
        </p:xfrm>
        <a:graphic>
          <a:graphicData uri="http://schemas.openxmlformats.org/drawingml/2006/table">
            <a:tbl>
              <a:tblPr firstRow="1" bandRow="1">
                <a:tableStyleId>{5C22544A-7EE6-4342-B048-85BDC9FD1C3A}</a:tableStyleId>
              </a:tblPr>
              <a:tblGrid>
                <a:gridCol w="2651494"/>
                <a:gridCol w="5235982"/>
              </a:tblGrid>
              <a:tr h="418674">
                <a:tc gridSpan="2">
                  <a:txBody>
                    <a:bodyPr/>
                    <a:lstStyle/>
                    <a:p>
                      <a:r>
                        <a:rPr lang="en-US" dirty="0" smtClean="0"/>
                        <a:t>Growth and Maturation</a:t>
                      </a:r>
                    </a:p>
                  </a:txBody>
                  <a:tcPr anchor="ctr">
                    <a:solidFill>
                      <a:srgbClr val="003E2C"/>
                    </a:solidFill>
                  </a:tcPr>
                </a:tc>
                <a:tc hMerge="1">
                  <a:txBody>
                    <a:bodyPr/>
                    <a:lstStyle/>
                    <a:p>
                      <a:endParaRPr lang="en-US" dirty="0"/>
                    </a:p>
                  </a:txBody>
                  <a:tcPr/>
                </a:tc>
              </a:tr>
              <a:tr h="418674">
                <a:tc rowSpan="7">
                  <a:txBody>
                    <a:bodyPr/>
                    <a:lstStyle/>
                    <a:p>
                      <a:r>
                        <a:rPr lang="en-US" dirty="0" smtClean="0"/>
                        <a:t>Growth and maturation </a:t>
                      </a:r>
                      <a:endParaRPr lang="en-US" b="1" dirty="0"/>
                    </a:p>
                  </a:txBody>
                  <a:tcPr anchor="ctr"/>
                </a:tc>
                <a:tc>
                  <a:txBody>
                    <a:bodyPr/>
                    <a:lstStyle/>
                    <a:p>
                      <a:r>
                        <a:rPr lang="en-US" sz="1200" kern="1200" dirty="0" smtClean="0">
                          <a:solidFill>
                            <a:schemeClr val="dk1"/>
                          </a:solidFill>
                          <a:effectLst/>
                          <a:latin typeface="+mn-lt"/>
                          <a:ea typeface="+mn-ea"/>
                          <a:cs typeface="+mn-cs"/>
                        </a:rPr>
                        <a:t>Not feeling in control of one’s own life, resources</a:t>
                      </a:r>
                      <a:endParaRPr lang="en-US" sz="1200" kern="1200" dirty="0">
                        <a:solidFill>
                          <a:schemeClr val="dk1"/>
                        </a:solidFill>
                        <a:effectLst/>
                        <a:latin typeface="+mn-lt"/>
                        <a:ea typeface="+mn-ea"/>
                        <a:cs typeface="+mn-cs"/>
                      </a:endParaRPr>
                    </a:p>
                  </a:txBody>
                  <a:tcPr anchor="ctr"/>
                </a:tc>
              </a:tr>
              <a:tr h="504691">
                <a:tc vMerge="1">
                  <a:txBody>
                    <a:bodyPr/>
                    <a:lstStyle/>
                    <a:p>
                      <a:endParaRPr lang="en-US" dirty="0"/>
                    </a:p>
                  </a:txBody>
                  <a:tcPr/>
                </a:tc>
                <a:tc>
                  <a:txBody>
                    <a:bodyPr/>
                    <a:lstStyle/>
                    <a:p>
                      <a:r>
                        <a:rPr lang="en-US" sz="1200" kern="1200" dirty="0" smtClean="0">
                          <a:solidFill>
                            <a:schemeClr val="dk1"/>
                          </a:solidFill>
                          <a:effectLst/>
                          <a:latin typeface="+mn-lt"/>
                          <a:ea typeface="+mn-ea"/>
                          <a:cs typeface="+mn-cs"/>
                        </a:rPr>
                        <a:t>Not being able to define one’s, goals career and interest</a:t>
                      </a:r>
                      <a:endParaRPr lang="en-US" sz="1200" kern="1200" dirty="0">
                        <a:solidFill>
                          <a:schemeClr val="dk1"/>
                        </a:solidFill>
                        <a:effectLst/>
                        <a:latin typeface="+mn-lt"/>
                        <a:ea typeface="+mn-ea"/>
                        <a:cs typeface="+mn-cs"/>
                      </a:endParaRPr>
                    </a:p>
                  </a:txBody>
                  <a:tcPr anchor="ctr"/>
                </a:tc>
              </a:tr>
              <a:tr h="534074">
                <a:tc vMerge="1">
                  <a:txBody>
                    <a:bodyPr/>
                    <a:lstStyle/>
                    <a:p>
                      <a:endParaRPr lang="en-US" dirty="0"/>
                    </a:p>
                  </a:txBody>
                  <a:tcPr/>
                </a:tc>
                <a:tc>
                  <a:txBody>
                    <a:bodyPr/>
                    <a:lstStyle/>
                    <a:p>
                      <a:r>
                        <a:rPr lang="en-US" sz="1200" kern="1200" dirty="0" smtClean="0">
                          <a:solidFill>
                            <a:schemeClr val="dk1"/>
                          </a:solidFill>
                          <a:effectLst/>
                          <a:latin typeface="+mn-lt"/>
                          <a:ea typeface="+mn-ea"/>
                          <a:cs typeface="+mn-cs"/>
                        </a:rPr>
                        <a:t>Lack of skills or opportunity to define one’s own path and plan one’s life, not being able to define one’s, goals career and interest</a:t>
                      </a:r>
                      <a:endParaRPr lang="en-US" sz="1200" kern="1200" dirty="0">
                        <a:solidFill>
                          <a:schemeClr val="dk1"/>
                        </a:solidFill>
                        <a:effectLst/>
                        <a:latin typeface="+mn-lt"/>
                        <a:ea typeface="+mn-ea"/>
                        <a:cs typeface="+mn-cs"/>
                      </a:endParaRPr>
                    </a:p>
                  </a:txBody>
                  <a:tcPr anchor="ctr"/>
                </a:tc>
              </a:tr>
              <a:tr h="501707">
                <a:tc vMerge="1">
                  <a:txBody>
                    <a:bodyPr/>
                    <a:lstStyle/>
                    <a:p>
                      <a:endParaRPr lang="en-US"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Not being able to structure one’s life around one’s values- or not knowing one’s values </a:t>
                      </a:r>
                    </a:p>
                  </a:txBody>
                  <a:tcPr anchor="ctr"/>
                </a:tc>
              </a:tr>
              <a:tr h="453153">
                <a:tc vMerge="1">
                  <a:txBody>
                    <a:bodyPr/>
                    <a:lstStyle/>
                    <a:p>
                      <a:endParaRPr lang="en-US"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Difficulty making decisions or making the right decisions</a:t>
                      </a:r>
                    </a:p>
                  </a:txBody>
                  <a:tcPr anchor="ctr"/>
                </a:tc>
              </a:tr>
              <a:tr h="642957">
                <a:tc vMerge="1">
                  <a:txBody>
                    <a:bodyPr/>
                    <a:lstStyle/>
                    <a:p>
                      <a:endParaRPr lang="en-US"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Difficulties in planning one’s live – setting priorities, balancing multiple demands one one’s time and resources</a:t>
                      </a:r>
                    </a:p>
                  </a:txBody>
                  <a:tcPr anchor="ctr"/>
                </a:tc>
              </a:tr>
              <a:tr h="642957">
                <a:tc vMerge="1">
                  <a:txBody>
                    <a:bodyPr/>
                    <a:lstStyle/>
                    <a:p>
                      <a:endParaRPr lang="en-US" b="1"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Difficulty with accepting or managing responsibilities for one’s choices and actions</a:t>
                      </a:r>
                    </a:p>
                  </a:txBody>
                  <a:tcPr anchor="ctr"/>
                </a:tc>
              </a:tr>
            </a:tbl>
          </a:graphicData>
        </a:graphic>
      </p:graphicFrame>
      <p:sp>
        <p:nvSpPr>
          <p:cNvPr id="7" name="Action Button: Home 6">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9" name="TextBox 8">
            <a:hlinkClick r:id="rId4"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0" name="TextBox 9">
            <a:hlinkClick r:id="rId5" action="ppaction://hlinksldjump"/>
          </p:cNvPr>
          <p:cNvSpPr txBox="1"/>
          <p:nvPr/>
        </p:nvSpPr>
        <p:spPr>
          <a:xfrm>
            <a:off x="3667904" y="6246568"/>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1" name="TextBox 10">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2" name="TextBox 11">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3" name="TextBox 12">
            <a:hlinkClick r:id="rId8" action="ppaction://hlinksldjump"/>
          </p:cNvPr>
          <p:cNvSpPr txBox="1"/>
          <p:nvPr/>
        </p:nvSpPr>
        <p:spPr>
          <a:xfrm>
            <a:off x="4486143" y="6251546"/>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4" name="TextBox 13">
            <a:hlinkClick r:id="rId9" action="ppaction://hlinksldjump"/>
          </p:cNvPr>
          <p:cNvSpPr txBox="1"/>
          <p:nvPr/>
        </p:nvSpPr>
        <p:spPr>
          <a:xfrm>
            <a:off x="5259427" y="6239962"/>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5" name="TextBox 14">
            <a:hlinkClick r:id="rId10" action="ppaction://hlinksldjump"/>
          </p:cNvPr>
          <p:cNvSpPr txBox="1"/>
          <p:nvPr/>
        </p:nvSpPr>
        <p:spPr>
          <a:xfrm>
            <a:off x="6021282" y="6239962"/>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7" name="Curved Up Arrow 16">
            <a:hlinkClick r:id="rId11" action="ppaction://hlinksldjump"/>
          </p:cNvPr>
          <p:cNvSpPr/>
          <p:nvPr/>
        </p:nvSpPr>
        <p:spPr>
          <a:xfrm>
            <a:off x="7087853" y="623691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76769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
            </a:r>
            <a:br>
              <a:rPr lang="en-US" sz="2000" dirty="0" smtClean="0"/>
            </a:br>
            <a:r>
              <a:rPr lang="en-US" sz="2000" dirty="0" smtClean="0"/>
              <a:t>Areas of adjustment: Challenges </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4320027"/>
              </p:ext>
            </p:extLst>
          </p:nvPr>
        </p:nvGraphicFramePr>
        <p:xfrm>
          <a:off x="412693" y="1323927"/>
          <a:ext cx="8181483" cy="4165878"/>
        </p:xfrm>
        <a:graphic>
          <a:graphicData uri="http://schemas.openxmlformats.org/drawingml/2006/table">
            <a:tbl>
              <a:tblPr firstRow="1" bandRow="1">
                <a:tableStyleId>{5C22544A-7EE6-4342-B048-85BDC9FD1C3A}</a:tableStyleId>
              </a:tblPr>
              <a:tblGrid>
                <a:gridCol w="2532808"/>
                <a:gridCol w="5648675"/>
              </a:tblGrid>
              <a:tr h="418674">
                <a:tc gridSpan="2">
                  <a:txBody>
                    <a:bodyPr/>
                    <a:lstStyle/>
                    <a:p>
                      <a:r>
                        <a:rPr lang="en-US" baseline="0" dirty="0" smtClean="0"/>
                        <a:t>Adjustment (challenges)</a:t>
                      </a:r>
                      <a:endParaRPr lang="en-US" dirty="0" smtClean="0"/>
                    </a:p>
                  </a:txBody>
                  <a:tcPr anchor="ctr">
                    <a:solidFill>
                      <a:srgbClr val="003E2C"/>
                    </a:solidFill>
                  </a:tcPr>
                </a:tc>
                <a:tc hMerge="1">
                  <a:txBody>
                    <a:bodyPr/>
                    <a:lstStyle/>
                    <a:p>
                      <a:endParaRPr lang="en-US" dirty="0"/>
                    </a:p>
                  </a:txBody>
                  <a:tcPr/>
                </a:tc>
              </a:tr>
              <a:tr h="545360">
                <a:tc rowSpan="7">
                  <a:txBody>
                    <a:bodyPr/>
                    <a:lstStyle/>
                    <a:p>
                      <a:pPr algn="ctr"/>
                      <a:r>
                        <a:rPr lang="en-US" sz="1800" dirty="0" smtClean="0"/>
                        <a:t>Areas of change/</a:t>
                      </a:r>
                    </a:p>
                    <a:p>
                      <a:pPr algn="ctr"/>
                      <a:r>
                        <a:rPr lang="en-US" sz="1800" dirty="0" smtClean="0"/>
                        <a:t>adjustment </a:t>
                      </a:r>
                      <a:endParaRPr lang="en-US" sz="1800"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a different academic environment</a:t>
                      </a:r>
                      <a:endParaRPr lang="en-US" sz="1800" kern="1200" dirty="0" smtClean="0">
                        <a:solidFill>
                          <a:schemeClr val="dk1"/>
                        </a:solidFill>
                        <a:effectLst/>
                        <a:latin typeface="+mn-lt"/>
                        <a:ea typeface="+mn-ea"/>
                        <a:cs typeface="+mn-cs"/>
                      </a:endParaRPr>
                    </a:p>
                  </a:txBody>
                  <a:tcPr anchor="ctr"/>
                </a:tc>
              </a:tr>
              <a:tr h="380326">
                <a:tc vMerge="1">
                  <a:txBody>
                    <a:bodyPr/>
                    <a:lstStyle/>
                    <a:p>
                      <a:endParaRPr lang="en-US" dirty="0"/>
                    </a:p>
                  </a:txBody>
                  <a:tcPr/>
                </a:tc>
                <a:tc>
                  <a:txBody>
                    <a:bodyPr/>
                    <a:lstStyle/>
                    <a:p>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living in the dorm </a:t>
                      </a:r>
                      <a:endParaRPr lang="en-US" sz="1800" kern="1200" dirty="0">
                        <a:solidFill>
                          <a:schemeClr val="dk1"/>
                        </a:solidFill>
                        <a:effectLst/>
                        <a:latin typeface="+mn-lt"/>
                        <a:ea typeface="+mn-ea"/>
                        <a:cs typeface="+mn-cs"/>
                      </a:endParaRPr>
                    </a:p>
                  </a:txBody>
                  <a:tcPr anchor="ctr"/>
                </a:tc>
              </a:tr>
              <a:tr h="640080">
                <a:tc vMerge="1">
                  <a:txBody>
                    <a:bodyPr/>
                    <a:lstStyle/>
                    <a:p>
                      <a:endParaRPr lang="en-US" sz="1800" kern="1200" dirty="0">
                        <a:solidFill>
                          <a:schemeClr val="dk1"/>
                        </a:solidFill>
                        <a:effectLst/>
                        <a:latin typeface="+mn-lt"/>
                        <a:ea typeface="+mn-ea"/>
                        <a:cs typeface="+mn-cs"/>
                      </a:endParaRPr>
                    </a:p>
                  </a:txBody>
                  <a:tcPr anchor="ctr"/>
                </a:tc>
                <a:tc>
                  <a:txBody>
                    <a:bodyPr/>
                    <a:lstStyle/>
                    <a:p>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leaving home and dealing with feelings of isolation  </a:t>
                      </a:r>
                      <a:endParaRPr lang="en-US" sz="1800" kern="1200" dirty="0">
                        <a:solidFill>
                          <a:schemeClr val="dk1"/>
                        </a:solidFill>
                        <a:effectLst/>
                        <a:latin typeface="+mn-lt"/>
                        <a:ea typeface="+mn-ea"/>
                        <a:cs typeface="+mn-cs"/>
                      </a:endParaRPr>
                    </a:p>
                  </a:txBody>
                  <a:tcPr anchor="ctr"/>
                </a:tc>
              </a:tr>
              <a:tr h="482030">
                <a:tc vMerge="1">
                  <a:txBody>
                    <a:bodyPr/>
                    <a:lstStyle/>
                    <a:p>
                      <a:endParaRPr lang="en-US" sz="1800" kern="1200" dirty="0">
                        <a:solidFill>
                          <a:schemeClr val="dk1"/>
                        </a:solidFill>
                        <a:effectLst/>
                        <a:latin typeface="+mn-lt"/>
                        <a:ea typeface="+mn-ea"/>
                        <a:cs typeface="+mn-cs"/>
                      </a:endParaRPr>
                    </a:p>
                  </a:txBody>
                  <a:tcPr anchor="ctr"/>
                </a:tc>
                <a:tc>
                  <a:txBody>
                    <a:bodyPr/>
                    <a:lstStyle/>
                    <a:p>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a different environment </a:t>
                      </a:r>
                      <a:endParaRPr lang="en-US" sz="1800" kern="1200" dirty="0">
                        <a:solidFill>
                          <a:schemeClr val="dk1"/>
                        </a:solidFill>
                        <a:effectLst/>
                        <a:latin typeface="+mn-lt"/>
                        <a:ea typeface="+mn-ea"/>
                        <a:cs typeface="+mn-cs"/>
                      </a:endParaRPr>
                    </a:p>
                  </a:txBody>
                  <a:tcPr anchor="ctr"/>
                </a:tc>
              </a:tr>
              <a:tr h="545360">
                <a:tc vMerge="1">
                  <a:txBody>
                    <a:bodyPr/>
                    <a:lstStyle/>
                    <a:p>
                      <a:endParaRPr lang="en-US" sz="1800" kern="1200" dirty="0">
                        <a:solidFill>
                          <a:schemeClr val="dk1"/>
                        </a:solidFill>
                        <a:effectLst/>
                        <a:latin typeface="+mn-lt"/>
                        <a:ea typeface="+mn-ea"/>
                        <a:cs typeface="+mn-cs"/>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a different social/interpersonal environment </a:t>
                      </a:r>
                      <a:endParaRPr lang="en-US" sz="1800" kern="1200" dirty="0" smtClean="0">
                        <a:solidFill>
                          <a:schemeClr val="dk1"/>
                        </a:solidFill>
                        <a:effectLst/>
                        <a:latin typeface="+mn-lt"/>
                        <a:ea typeface="+mn-ea"/>
                        <a:cs typeface="+mn-cs"/>
                      </a:endParaRPr>
                    </a:p>
                  </a:txBody>
                  <a:tcPr anchor="ctr"/>
                </a:tc>
              </a:tr>
              <a:tr h="640080">
                <a:tc vMerge="1">
                  <a:txBody>
                    <a:bodyPr/>
                    <a:lstStyle/>
                    <a:p>
                      <a:endParaRPr lang="en-US" sz="1800" kern="1200" dirty="0">
                        <a:solidFill>
                          <a:schemeClr val="dk1"/>
                        </a:solidFill>
                        <a:effectLst/>
                        <a:latin typeface="+mn-lt"/>
                        <a:ea typeface="+mn-ea"/>
                        <a:cs typeface="+mn-cs"/>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Adjusting</a:t>
                      </a:r>
                      <a:r>
                        <a:rPr lang="en-US" sz="1800" kern="1200" baseline="0" dirty="0" smtClean="0">
                          <a:solidFill>
                            <a:schemeClr val="dk1"/>
                          </a:solidFill>
                          <a:effectLst/>
                          <a:latin typeface="+mn-lt"/>
                          <a:ea typeface="+mn-ea"/>
                          <a:cs typeface="+mn-cs"/>
                        </a:rPr>
                        <a:t> to being around/living with people of different values</a:t>
                      </a:r>
                      <a:endParaRPr lang="en-US" sz="1800" kern="1200" dirty="0" smtClean="0">
                        <a:solidFill>
                          <a:schemeClr val="dk1"/>
                        </a:solidFill>
                        <a:effectLst/>
                        <a:latin typeface="+mn-lt"/>
                        <a:ea typeface="+mn-ea"/>
                        <a:cs typeface="+mn-cs"/>
                      </a:endParaRPr>
                    </a:p>
                  </a:txBody>
                  <a:tcPr anchor="ctr"/>
                </a:tc>
              </a:tr>
              <a:tr h="419248">
                <a:tc vMerge="1">
                  <a:txBody>
                    <a:bodyPr/>
                    <a:lstStyle/>
                    <a:p>
                      <a:endParaRPr lang="en-US" sz="1800" kern="1200" dirty="0">
                        <a:solidFill>
                          <a:schemeClr val="dk1"/>
                        </a:solidFill>
                        <a:effectLst/>
                        <a:latin typeface="+mn-lt"/>
                        <a:ea typeface="+mn-ea"/>
                        <a:cs typeface="+mn-cs"/>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Difficulty</a:t>
                      </a:r>
                      <a:r>
                        <a:rPr lang="en-US" sz="1800" kern="1200" baseline="0" dirty="0" smtClean="0">
                          <a:solidFill>
                            <a:schemeClr val="dk1"/>
                          </a:solidFill>
                          <a:effectLst/>
                          <a:latin typeface="+mn-lt"/>
                          <a:ea typeface="+mn-ea"/>
                          <a:cs typeface="+mn-cs"/>
                        </a:rPr>
                        <a:t> with adjusting to change </a:t>
                      </a:r>
                      <a:endParaRPr lang="en-US" sz="1800" kern="1200" dirty="0" smtClean="0">
                        <a:solidFill>
                          <a:schemeClr val="dk1"/>
                        </a:solidFill>
                        <a:effectLst/>
                        <a:latin typeface="+mn-lt"/>
                        <a:ea typeface="+mn-ea"/>
                        <a:cs typeface="+mn-cs"/>
                      </a:endParaRPr>
                    </a:p>
                  </a:txBody>
                  <a:tcPr anchor="ctr"/>
                </a:tc>
              </a:tr>
            </a:tbl>
          </a:graphicData>
        </a:graphic>
      </p:graphicFrame>
      <p:sp>
        <p:nvSpPr>
          <p:cNvPr id="7" name="Action Button: Home 6">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9" name="TextBox 8">
            <a:hlinkClick r:id="rId4"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0" name="TextBox 9">
            <a:hlinkClick r:id="rId5" action="ppaction://hlinksldjump"/>
          </p:cNvPr>
          <p:cNvSpPr txBox="1"/>
          <p:nvPr/>
        </p:nvSpPr>
        <p:spPr>
          <a:xfrm>
            <a:off x="3667904" y="6246568"/>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1" name="TextBox 10">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2" name="TextBox 11">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3" name="TextBox 12">
            <a:hlinkClick r:id="rId8" action="ppaction://hlinksldjump"/>
          </p:cNvPr>
          <p:cNvSpPr txBox="1"/>
          <p:nvPr/>
        </p:nvSpPr>
        <p:spPr>
          <a:xfrm>
            <a:off x="4486143" y="6251546"/>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4" name="TextBox 13">
            <a:hlinkClick r:id="rId9" action="ppaction://hlinksldjump"/>
          </p:cNvPr>
          <p:cNvSpPr txBox="1"/>
          <p:nvPr/>
        </p:nvSpPr>
        <p:spPr>
          <a:xfrm>
            <a:off x="5259427" y="6239962"/>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5" name="TextBox 14">
            <a:hlinkClick r:id="rId10" action="ppaction://hlinksldjump"/>
          </p:cNvPr>
          <p:cNvSpPr txBox="1"/>
          <p:nvPr/>
        </p:nvSpPr>
        <p:spPr>
          <a:xfrm>
            <a:off x="6021282" y="6239962"/>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6" name="Curved Up Arrow 15">
            <a:hlinkClick r:id="rId11" action="ppaction://hlinksldjump"/>
          </p:cNvPr>
          <p:cNvSpPr/>
          <p:nvPr/>
        </p:nvSpPr>
        <p:spPr>
          <a:xfrm>
            <a:off x="6967537" y="621246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47694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USF’s Structure </a:t>
            </a:r>
            <a:r>
              <a:rPr lang="en-US" dirty="0">
                <a:solidFill>
                  <a:schemeClr val="tx1"/>
                </a:solidFill>
              </a:rPr>
              <a:t>and </a:t>
            </a:r>
            <a:r>
              <a:rPr lang="en-US" dirty="0" smtClean="0">
                <a:solidFill>
                  <a:schemeClr val="tx1"/>
                </a:solidFill>
              </a:rPr>
              <a:t>Planned Experiences</a:t>
            </a:r>
            <a:endParaRPr lang="en-US" dirty="0"/>
          </a:p>
        </p:txBody>
      </p:sp>
      <p:sp>
        <p:nvSpPr>
          <p:cNvPr id="4" name="Rounded Rectangle 3"/>
          <p:cNvSpPr/>
          <p:nvPr/>
        </p:nvSpPr>
        <p:spPr>
          <a:xfrm>
            <a:off x="461640" y="3181274"/>
            <a:ext cx="1687644" cy="1004112"/>
          </a:xfrm>
          <a:prstGeom prst="roundRect">
            <a:avLst/>
          </a:prstGeom>
          <a:solidFill>
            <a:srgbClr val="FDD6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Environment </a:t>
            </a:r>
            <a:endParaRPr lang="en-US" dirty="0">
              <a:ln w="0"/>
              <a:solidFill>
                <a:schemeClr val="tx1"/>
              </a:solidFill>
              <a:effectLst>
                <a:outerShdw blurRad="38100" dist="19050" dir="2700000" algn="tl" rotWithShape="0">
                  <a:schemeClr val="dk1">
                    <a:alpha val="40000"/>
                  </a:schemeClr>
                </a:outerShdw>
              </a:effectLst>
            </a:endParaRPr>
          </a:p>
        </p:txBody>
      </p:sp>
      <p:sp>
        <p:nvSpPr>
          <p:cNvPr id="11" name="Oval 10"/>
          <p:cNvSpPr/>
          <p:nvPr/>
        </p:nvSpPr>
        <p:spPr>
          <a:xfrm>
            <a:off x="3507966" y="2009295"/>
            <a:ext cx="2238233" cy="1047891"/>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Opportunities</a:t>
            </a:r>
            <a:endParaRPr lang="en-US" dirty="0"/>
          </a:p>
        </p:txBody>
      </p:sp>
      <p:sp>
        <p:nvSpPr>
          <p:cNvPr id="12" name="Oval 11"/>
          <p:cNvSpPr/>
          <p:nvPr/>
        </p:nvSpPr>
        <p:spPr>
          <a:xfrm>
            <a:off x="3498872" y="4291918"/>
            <a:ext cx="2238234" cy="982640"/>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Challenges</a:t>
            </a:r>
            <a:endParaRPr lang="en-US" dirty="0"/>
          </a:p>
        </p:txBody>
      </p:sp>
      <p:sp>
        <p:nvSpPr>
          <p:cNvPr id="23" name="Rounded Rectangle 22">
            <a:hlinkClick r:id="" action="ppaction://noaction"/>
          </p:cNvPr>
          <p:cNvSpPr/>
          <p:nvPr/>
        </p:nvSpPr>
        <p:spPr>
          <a:xfrm>
            <a:off x="6750403" y="2612952"/>
            <a:ext cx="1910687" cy="568322"/>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Dorms physical environment </a:t>
            </a:r>
            <a:endParaRPr lang="en-US" dirty="0"/>
          </a:p>
        </p:txBody>
      </p:sp>
      <p:sp>
        <p:nvSpPr>
          <p:cNvPr id="27" name="Rounded Rectangle 26">
            <a:hlinkClick r:id="" action="ppaction://noaction"/>
          </p:cNvPr>
          <p:cNvSpPr/>
          <p:nvPr/>
        </p:nvSpPr>
        <p:spPr>
          <a:xfrm>
            <a:off x="6741309" y="3184799"/>
            <a:ext cx="1910687" cy="48460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Food</a:t>
            </a:r>
            <a:endParaRPr lang="en-US" dirty="0"/>
          </a:p>
        </p:txBody>
      </p:sp>
      <p:sp>
        <p:nvSpPr>
          <p:cNvPr id="28" name="Rounded Rectangle 27">
            <a:hlinkClick r:id="" action="ppaction://noaction"/>
          </p:cNvPr>
          <p:cNvSpPr/>
          <p:nvPr/>
        </p:nvSpPr>
        <p:spPr>
          <a:xfrm>
            <a:off x="6734999" y="3806281"/>
            <a:ext cx="1910687" cy="518698"/>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City and urban living </a:t>
            </a:r>
            <a:endParaRPr lang="en-US" dirty="0"/>
          </a:p>
        </p:txBody>
      </p:sp>
      <p:sp>
        <p:nvSpPr>
          <p:cNvPr id="29" name="Rounded Rectangle 28">
            <a:hlinkClick r:id="" action="ppaction://noaction"/>
          </p:cNvPr>
          <p:cNvSpPr/>
          <p:nvPr/>
        </p:nvSpPr>
        <p:spPr>
          <a:xfrm>
            <a:off x="6739973" y="4360057"/>
            <a:ext cx="1910687" cy="48460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Campus</a:t>
            </a:r>
            <a:endParaRPr lang="en-US" dirty="0"/>
          </a:p>
        </p:txBody>
      </p:sp>
      <p:sp>
        <p:nvSpPr>
          <p:cNvPr id="30" name="Rounded Rectangle 29">
            <a:hlinkClick r:id="" action="ppaction://noaction"/>
          </p:cNvPr>
          <p:cNvSpPr/>
          <p:nvPr/>
        </p:nvSpPr>
        <p:spPr>
          <a:xfrm>
            <a:off x="6739974" y="4860484"/>
            <a:ext cx="1910687" cy="50162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Dorms physical environment </a:t>
            </a:r>
          </a:p>
        </p:txBody>
      </p:sp>
      <p:sp>
        <p:nvSpPr>
          <p:cNvPr id="31" name="Rounded Rectangle 30">
            <a:hlinkClick r:id="" action="ppaction://noaction"/>
          </p:cNvPr>
          <p:cNvSpPr/>
          <p:nvPr/>
        </p:nvSpPr>
        <p:spPr>
          <a:xfrm>
            <a:off x="6750403" y="5377646"/>
            <a:ext cx="1910687" cy="48460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Food </a:t>
            </a:r>
            <a:endParaRPr lang="en-US" dirty="0"/>
          </a:p>
        </p:txBody>
      </p:sp>
      <p:sp>
        <p:nvSpPr>
          <p:cNvPr id="32" name="Rounded Rectangle 31">
            <a:hlinkClick r:id="" action="ppaction://noaction"/>
          </p:cNvPr>
          <p:cNvSpPr/>
          <p:nvPr/>
        </p:nvSpPr>
        <p:spPr>
          <a:xfrm>
            <a:off x="6750401" y="1617364"/>
            <a:ext cx="1910687" cy="48460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City </a:t>
            </a:r>
            <a:endParaRPr lang="en-US" dirty="0"/>
          </a:p>
        </p:txBody>
      </p:sp>
      <p:sp>
        <p:nvSpPr>
          <p:cNvPr id="33" name="Rounded Rectangle 32">
            <a:hlinkClick r:id="" action="ppaction://noaction"/>
          </p:cNvPr>
          <p:cNvSpPr/>
          <p:nvPr/>
        </p:nvSpPr>
        <p:spPr>
          <a:xfrm>
            <a:off x="6739972" y="2114340"/>
            <a:ext cx="1910687" cy="484609"/>
          </a:xfrm>
          <a:prstGeom prst="round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Campus </a:t>
            </a:r>
            <a:endParaRPr lang="en-US" dirty="0"/>
          </a:p>
        </p:txBody>
      </p:sp>
      <p:cxnSp>
        <p:nvCxnSpPr>
          <p:cNvPr id="5" name="Straight Arrow Connector 4"/>
          <p:cNvCxnSpPr>
            <a:endCxn id="11" idx="2"/>
          </p:cNvCxnSpPr>
          <p:nvPr/>
        </p:nvCxnSpPr>
        <p:spPr>
          <a:xfrm flipV="1">
            <a:off x="2149284" y="2533241"/>
            <a:ext cx="1358682" cy="115008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4" idx="3"/>
            <a:endCxn id="12" idx="2"/>
          </p:cNvCxnSpPr>
          <p:nvPr/>
        </p:nvCxnSpPr>
        <p:spPr>
          <a:xfrm>
            <a:off x="2149284" y="3683330"/>
            <a:ext cx="1349588" cy="109990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1" idx="6"/>
            <a:endCxn id="32" idx="1"/>
          </p:cNvCxnSpPr>
          <p:nvPr/>
        </p:nvCxnSpPr>
        <p:spPr>
          <a:xfrm flipV="1">
            <a:off x="5746199" y="1859669"/>
            <a:ext cx="1004202" cy="67357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5746199" y="2493802"/>
            <a:ext cx="1004204" cy="2262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11" idx="6"/>
            <a:endCxn id="23" idx="1"/>
          </p:cNvCxnSpPr>
          <p:nvPr/>
        </p:nvCxnSpPr>
        <p:spPr>
          <a:xfrm>
            <a:off x="5746199" y="2533241"/>
            <a:ext cx="1004204" cy="36387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27" idx="1"/>
          </p:cNvCxnSpPr>
          <p:nvPr/>
        </p:nvCxnSpPr>
        <p:spPr>
          <a:xfrm>
            <a:off x="5737106" y="2571108"/>
            <a:ext cx="1004203" cy="85599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12" idx="6"/>
            <a:endCxn id="28" idx="1"/>
          </p:cNvCxnSpPr>
          <p:nvPr/>
        </p:nvCxnSpPr>
        <p:spPr>
          <a:xfrm flipV="1">
            <a:off x="5737106" y="4065630"/>
            <a:ext cx="997893" cy="71760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12" idx="6"/>
            <a:endCxn id="29" idx="1"/>
          </p:cNvCxnSpPr>
          <p:nvPr/>
        </p:nvCxnSpPr>
        <p:spPr>
          <a:xfrm flipV="1">
            <a:off x="5737106" y="4602362"/>
            <a:ext cx="1002867" cy="18087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12" idx="6"/>
            <a:endCxn id="30" idx="1"/>
          </p:cNvCxnSpPr>
          <p:nvPr/>
        </p:nvCxnSpPr>
        <p:spPr>
          <a:xfrm>
            <a:off x="5737106" y="4783238"/>
            <a:ext cx="1002868" cy="32806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endCxn id="31" idx="1"/>
          </p:cNvCxnSpPr>
          <p:nvPr/>
        </p:nvCxnSpPr>
        <p:spPr>
          <a:xfrm>
            <a:off x="5746199" y="4809872"/>
            <a:ext cx="1004204" cy="81007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Action Button: Home 24">
            <a:hlinkClick r:id="rId3"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6" name="TextBox 25">
            <a:hlinkClick r:id="rId4"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5" name="TextBox 34">
            <a:hlinkClick r:id="rId5"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37" name="TextBox 36">
            <a:hlinkClick r:id="rId6" action="ppaction://hlinksldjump"/>
          </p:cNvPr>
          <p:cNvSpPr txBox="1"/>
          <p:nvPr/>
        </p:nvSpPr>
        <p:spPr>
          <a:xfrm>
            <a:off x="3667904" y="6232261"/>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39" name="TextBox 38">
            <a:hlinkClick r:id="rId7"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41" name="TextBox 40">
            <a:hlinkClick r:id="rId8"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8" action="ppaction://hlinksldjump"/>
              </a:rPr>
              <a:t>:</a:t>
            </a:r>
            <a:r>
              <a:rPr lang="en-US" sz="800" dirty="0" smtClean="0">
                <a:solidFill>
                  <a:srgbClr val="FEF3E8"/>
                </a:solidFill>
              </a:rPr>
              <a:t> Main model</a:t>
            </a:r>
          </a:p>
        </p:txBody>
      </p:sp>
      <p:sp>
        <p:nvSpPr>
          <p:cNvPr id="42" name="TextBox 41">
            <a:hlinkClick r:id="rId9" action="ppaction://hlinksldjump"/>
          </p:cNvPr>
          <p:cNvSpPr txBox="1"/>
          <p:nvPr/>
        </p:nvSpPr>
        <p:spPr>
          <a:xfrm>
            <a:off x="4486143" y="6237239"/>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44" name="TextBox 43">
            <a:hlinkClick r:id="rId10" action="ppaction://hlinksldjump"/>
          </p:cNvPr>
          <p:cNvSpPr txBox="1"/>
          <p:nvPr/>
        </p:nvSpPr>
        <p:spPr>
          <a:xfrm>
            <a:off x="5259427" y="6234533"/>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46" name="TextBox 45">
            <a:hlinkClick r:id="rId11" action="ppaction://hlinksldjump"/>
          </p:cNvPr>
          <p:cNvSpPr txBox="1"/>
          <p:nvPr/>
        </p:nvSpPr>
        <p:spPr>
          <a:xfrm>
            <a:off x="6021282" y="6234533"/>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47" name="Curved Up Arrow 46">
            <a:hlinkClick r:id="rId12" action="ppaction://hlinksldjump"/>
          </p:cNvPr>
          <p:cNvSpPr/>
          <p:nvPr/>
        </p:nvSpPr>
        <p:spPr>
          <a:xfrm>
            <a:off x="7039727" y="6212963"/>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2105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Text Placeholder 2"/>
          <p:cNvSpPr>
            <a:spLocks noGrp="1"/>
          </p:cNvSpPr>
          <p:nvPr>
            <p:ph type="body" sz="quarter" idx="10"/>
          </p:nvPr>
        </p:nvSpPr>
        <p:spPr/>
        <p:txBody>
          <a:bodyPr/>
          <a:lstStyle/>
          <a:p>
            <a:r>
              <a:rPr lang="en-US" dirty="0" smtClean="0"/>
              <a:t>To understand the first-year student experience: </a:t>
            </a:r>
          </a:p>
          <a:p>
            <a:pPr marL="342900" indent="-342900">
              <a:buFont typeface="Arial" panose="020B0604020202020204" pitchFamily="34" charset="0"/>
              <a:buChar char="•"/>
            </a:pPr>
            <a:r>
              <a:rPr lang="en-US" dirty="0" smtClean="0"/>
              <a:t>by identifying pertinent variables for retention</a:t>
            </a:r>
          </a:p>
          <a:p>
            <a:pPr marL="342900" indent="-342900">
              <a:buFont typeface="Arial" panose="020B0604020202020204" pitchFamily="34" charset="0"/>
              <a:buChar char="•"/>
            </a:pPr>
            <a:r>
              <a:rPr lang="en-US" dirty="0" smtClean="0"/>
              <a:t>by identifying ways to maximize the effectiveness of student services </a:t>
            </a:r>
            <a:endParaRPr lang="en-US" dirty="0"/>
          </a:p>
        </p:txBody>
      </p:sp>
    </p:spTree>
    <p:extLst>
      <p:ext uri="{BB962C8B-B14F-4D97-AF65-F5344CB8AC3E}">
        <p14:creationId xmlns:p14="http://schemas.microsoft.com/office/powerpoint/2010/main" val="3953516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Structure/Planned Experiences: Academics</a:t>
            </a:r>
            <a:endParaRPr lang="en-US" dirty="0"/>
          </a:p>
        </p:txBody>
      </p:sp>
      <p:sp>
        <p:nvSpPr>
          <p:cNvPr id="4" name="Rectangle 3"/>
          <p:cNvSpPr/>
          <p:nvPr/>
        </p:nvSpPr>
        <p:spPr>
          <a:xfrm>
            <a:off x="320865" y="2863970"/>
            <a:ext cx="1421671" cy="665447"/>
          </a:xfrm>
          <a:prstGeom prst="rect">
            <a:avLst/>
          </a:prstGeom>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smtClean="0">
                <a:solidFill>
                  <a:schemeClr val="tx1"/>
                </a:solidFill>
              </a:rPr>
              <a:t>Academics</a:t>
            </a:r>
          </a:p>
        </p:txBody>
      </p:sp>
      <p:sp>
        <p:nvSpPr>
          <p:cNvPr id="17" name="Oval 16"/>
          <p:cNvSpPr/>
          <p:nvPr/>
        </p:nvSpPr>
        <p:spPr>
          <a:xfrm>
            <a:off x="2610565" y="1277272"/>
            <a:ext cx="1816293" cy="990890"/>
          </a:xfrm>
          <a:prstGeom prst="ellipse">
            <a:avLst/>
          </a:prstGeom>
          <a:solidFill>
            <a:schemeClr val="tx2"/>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Opportunities</a:t>
            </a:r>
            <a:endParaRPr lang="en-US" sz="1400" dirty="0"/>
          </a:p>
        </p:txBody>
      </p:sp>
      <p:sp>
        <p:nvSpPr>
          <p:cNvPr id="18" name="Oval 17">
            <a:hlinkClick r:id="rId2" action="ppaction://hlinksldjump"/>
          </p:cNvPr>
          <p:cNvSpPr/>
          <p:nvPr/>
        </p:nvSpPr>
        <p:spPr>
          <a:xfrm>
            <a:off x="2778710" y="4228989"/>
            <a:ext cx="1855433" cy="933301"/>
          </a:xfrm>
          <a:prstGeom prst="ellipse">
            <a:avLst/>
          </a:prstGeom>
          <a:solidFill>
            <a:schemeClr val="tx2"/>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Other Academically related Challenges</a:t>
            </a:r>
            <a:endParaRPr lang="en-US" sz="1400" dirty="0"/>
          </a:p>
        </p:txBody>
      </p:sp>
      <p:sp>
        <p:nvSpPr>
          <p:cNvPr id="23" name="Rounded Rectangle 22"/>
          <p:cNvSpPr/>
          <p:nvPr/>
        </p:nvSpPr>
        <p:spPr>
          <a:xfrm>
            <a:off x="5527376" y="1223552"/>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Faculty</a:t>
            </a:r>
            <a:endParaRPr lang="en-US" sz="1400" dirty="0">
              <a:solidFill>
                <a:schemeClr val="tx1"/>
              </a:solidFill>
            </a:endParaRPr>
          </a:p>
        </p:txBody>
      </p:sp>
      <p:sp>
        <p:nvSpPr>
          <p:cNvPr id="24" name="Rounded Rectangle 23">
            <a:hlinkClick r:id="" action="ppaction://noaction"/>
          </p:cNvPr>
          <p:cNvSpPr/>
          <p:nvPr/>
        </p:nvSpPr>
        <p:spPr>
          <a:xfrm>
            <a:off x="5535643" y="1511119"/>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Courses selection </a:t>
            </a:r>
            <a:endParaRPr lang="en-US" sz="1400" dirty="0">
              <a:solidFill>
                <a:schemeClr val="tx1"/>
              </a:solidFill>
            </a:endParaRPr>
          </a:p>
        </p:txBody>
      </p:sp>
      <p:sp>
        <p:nvSpPr>
          <p:cNvPr id="25" name="Rounded Rectangle 24"/>
          <p:cNvSpPr/>
          <p:nvPr/>
        </p:nvSpPr>
        <p:spPr>
          <a:xfrm>
            <a:off x="5543910" y="1832100"/>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Schedule</a:t>
            </a:r>
            <a:endParaRPr lang="en-US" sz="1400" dirty="0">
              <a:solidFill>
                <a:schemeClr val="tx1"/>
              </a:solidFill>
            </a:endParaRPr>
          </a:p>
        </p:txBody>
      </p:sp>
      <p:sp>
        <p:nvSpPr>
          <p:cNvPr id="26" name="Rounded Rectangle 25"/>
          <p:cNvSpPr/>
          <p:nvPr/>
        </p:nvSpPr>
        <p:spPr>
          <a:xfrm>
            <a:off x="5543910" y="2131978"/>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Class Size</a:t>
            </a:r>
            <a:endParaRPr lang="en-US" sz="1400" dirty="0">
              <a:solidFill>
                <a:schemeClr val="tx1"/>
              </a:solidFill>
            </a:endParaRPr>
          </a:p>
        </p:txBody>
      </p:sp>
      <p:sp>
        <p:nvSpPr>
          <p:cNvPr id="29" name="Rounded Rectangle 28"/>
          <p:cNvSpPr/>
          <p:nvPr/>
        </p:nvSpPr>
        <p:spPr>
          <a:xfrm>
            <a:off x="5606667" y="4699560"/>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Worries/Concerns</a:t>
            </a:r>
            <a:endParaRPr lang="en-US" sz="1400" dirty="0">
              <a:solidFill>
                <a:schemeClr val="tx1"/>
              </a:solidFill>
            </a:endParaRPr>
          </a:p>
        </p:txBody>
      </p:sp>
      <p:sp>
        <p:nvSpPr>
          <p:cNvPr id="30" name="Rounded Rectangle 29"/>
          <p:cNvSpPr/>
          <p:nvPr/>
        </p:nvSpPr>
        <p:spPr>
          <a:xfrm>
            <a:off x="5616156" y="5026125"/>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Quality of Program</a:t>
            </a:r>
            <a:endParaRPr lang="en-US" sz="1400" dirty="0">
              <a:solidFill>
                <a:schemeClr val="tx1"/>
              </a:solidFill>
            </a:endParaRPr>
          </a:p>
        </p:txBody>
      </p:sp>
      <p:sp>
        <p:nvSpPr>
          <p:cNvPr id="68" name="Rounded Rectangle 67"/>
          <p:cNvSpPr/>
          <p:nvPr/>
        </p:nvSpPr>
        <p:spPr>
          <a:xfrm>
            <a:off x="5616156" y="4395304"/>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Interfering with other areas</a:t>
            </a:r>
            <a:endParaRPr lang="en-US" sz="1400" dirty="0">
              <a:solidFill>
                <a:schemeClr val="tx1"/>
              </a:solidFill>
            </a:endParaRPr>
          </a:p>
        </p:txBody>
      </p:sp>
      <p:sp>
        <p:nvSpPr>
          <p:cNvPr id="31" name="Rounded Rectangle 30"/>
          <p:cNvSpPr/>
          <p:nvPr/>
        </p:nvSpPr>
        <p:spPr>
          <a:xfrm>
            <a:off x="5616156" y="4074300"/>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School/Classes—Challenges</a:t>
            </a:r>
            <a:endParaRPr lang="en-US" sz="1400" dirty="0">
              <a:solidFill>
                <a:schemeClr val="tx1"/>
              </a:solidFill>
            </a:endParaRPr>
          </a:p>
        </p:txBody>
      </p:sp>
      <p:sp>
        <p:nvSpPr>
          <p:cNvPr id="39" name="Oval 38">
            <a:hlinkClick r:id="rId3" action="ppaction://hlinksldjump"/>
          </p:cNvPr>
          <p:cNvSpPr/>
          <p:nvPr/>
        </p:nvSpPr>
        <p:spPr>
          <a:xfrm>
            <a:off x="2647555" y="2615691"/>
            <a:ext cx="1816293" cy="1101036"/>
          </a:xfrm>
          <a:prstGeom prst="ellipse">
            <a:avLst/>
          </a:prstGeom>
          <a:solidFill>
            <a:schemeClr val="tx2"/>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Challenges </a:t>
            </a:r>
            <a:endParaRPr lang="en-US" sz="1400" dirty="0"/>
          </a:p>
        </p:txBody>
      </p:sp>
      <p:sp>
        <p:nvSpPr>
          <p:cNvPr id="41" name="Rounded Rectangle 40"/>
          <p:cNvSpPr/>
          <p:nvPr/>
        </p:nvSpPr>
        <p:spPr>
          <a:xfrm>
            <a:off x="5580900" y="2968539"/>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Schedule</a:t>
            </a:r>
          </a:p>
        </p:txBody>
      </p:sp>
      <p:sp>
        <p:nvSpPr>
          <p:cNvPr id="43" name="Rounded Rectangle 42"/>
          <p:cNvSpPr/>
          <p:nvPr/>
        </p:nvSpPr>
        <p:spPr>
          <a:xfrm>
            <a:off x="5580900" y="3289543"/>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Classes</a:t>
            </a:r>
            <a:endParaRPr lang="en-US" sz="1400" dirty="0">
              <a:solidFill>
                <a:schemeClr val="tx1"/>
              </a:solidFill>
            </a:endParaRPr>
          </a:p>
        </p:txBody>
      </p:sp>
      <p:cxnSp>
        <p:nvCxnSpPr>
          <p:cNvPr id="10" name="Straight Arrow Connector 9"/>
          <p:cNvCxnSpPr>
            <a:stCxn id="39" idx="6"/>
            <a:endCxn id="43" idx="1"/>
          </p:cNvCxnSpPr>
          <p:nvPr/>
        </p:nvCxnSpPr>
        <p:spPr>
          <a:xfrm>
            <a:off x="4463848" y="3166209"/>
            <a:ext cx="1117052" cy="25949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8" idx="6"/>
            <a:endCxn id="68" idx="1"/>
          </p:cNvCxnSpPr>
          <p:nvPr/>
        </p:nvCxnSpPr>
        <p:spPr>
          <a:xfrm flipV="1">
            <a:off x="4634143" y="4531469"/>
            <a:ext cx="982013" cy="16417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8" idx="6"/>
            <a:endCxn id="31" idx="1"/>
          </p:cNvCxnSpPr>
          <p:nvPr/>
        </p:nvCxnSpPr>
        <p:spPr>
          <a:xfrm flipV="1">
            <a:off x="4634143" y="4210465"/>
            <a:ext cx="982013" cy="485175"/>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8" idx="6"/>
            <a:endCxn id="29" idx="1"/>
          </p:cNvCxnSpPr>
          <p:nvPr/>
        </p:nvCxnSpPr>
        <p:spPr>
          <a:xfrm>
            <a:off x="4634143" y="4695640"/>
            <a:ext cx="972524" cy="140085"/>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4" idx="3"/>
            <a:endCxn id="17" idx="2"/>
          </p:cNvCxnSpPr>
          <p:nvPr/>
        </p:nvCxnSpPr>
        <p:spPr>
          <a:xfrm flipV="1">
            <a:off x="1742536" y="1772717"/>
            <a:ext cx="868029" cy="142397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4" idx="3"/>
            <a:endCxn id="39" idx="2"/>
          </p:cNvCxnSpPr>
          <p:nvPr/>
        </p:nvCxnSpPr>
        <p:spPr>
          <a:xfrm flipV="1">
            <a:off x="1742536" y="3166209"/>
            <a:ext cx="905019" cy="30485"/>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9" name="Rounded Rectangle 58"/>
          <p:cNvSpPr/>
          <p:nvPr/>
        </p:nvSpPr>
        <p:spPr>
          <a:xfrm>
            <a:off x="5527376" y="2452166"/>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Classes</a:t>
            </a:r>
            <a:endParaRPr lang="en-US" sz="1400" dirty="0">
              <a:solidFill>
                <a:schemeClr val="tx1"/>
              </a:solidFill>
            </a:endParaRPr>
          </a:p>
        </p:txBody>
      </p:sp>
      <p:sp>
        <p:nvSpPr>
          <p:cNvPr id="92" name="Rounded Rectangle 91"/>
          <p:cNvSpPr/>
          <p:nvPr/>
        </p:nvSpPr>
        <p:spPr>
          <a:xfrm>
            <a:off x="5606667" y="5330381"/>
            <a:ext cx="2521788" cy="272329"/>
          </a:xfrm>
          <a:prstGeom prst="round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Others</a:t>
            </a:r>
            <a:endParaRPr lang="en-US" sz="1400" dirty="0">
              <a:solidFill>
                <a:schemeClr val="tx1"/>
              </a:solidFill>
            </a:endParaRPr>
          </a:p>
        </p:txBody>
      </p:sp>
      <p:sp>
        <p:nvSpPr>
          <p:cNvPr id="36" name="Action Button: Home 35">
            <a:hlinkClick r:id="rId4"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7" name="TextBox 36">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8" name="TextBox 37">
            <a:hlinkClick r:id="rId5"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40" name="TextBox 39">
            <a:hlinkClick r:id="rId6"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42" name="TextBox 41">
            <a:hlinkClick r:id="rId7"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44" name="TextBox 43">
            <a:hlinkClick r:id="rId8"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8" action="ppaction://hlinksldjump"/>
              </a:rPr>
              <a:t>:</a:t>
            </a:r>
            <a:r>
              <a:rPr lang="en-US" sz="800" dirty="0" smtClean="0">
                <a:solidFill>
                  <a:srgbClr val="FEF3E8"/>
                </a:solidFill>
              </a:rPr>
              <a:t> Main model</a:t>
            </a:r>
          </a:p>
        </p:txBody>
      </p:sp>
      <p:sp>
        <p:nvSpPr>
          <p:cNvPr id="45" name="TextBox 44">
            <a:hlinkClick r:id="rId9"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46" name="TextBox 45">
            <a:hlinkClick r:id="rId2"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48" name="TextBox 47">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cxnSp>
        <p:nvCxnSpPr>
          <p:cNvPr id="21" name="Straight Arrow Connector 20"/>
          <p:cNvCxnSpPr>
            <a:stCxn id="4" idx="3"/>
          </p:cNvCxnSpPr>
          <p:nvPr/>
        </p:nvCxnSpPr>
        <p:spPr>
          <a:xfrm>
            <a:off x="1742536" y="3196694"/>
            <a:ext cx="1036175" cy="150286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39" idx="6"/>
          </p:cNvCxnSpPr>
          <p:nvPr/>
        </p:nvCxnSpPr>
        <p:spPr>
          <a:xfrm flipV="1">
            <a:off x="4463848" y="3069192"/>
            <a:ext cx="1117052" cy="9701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17" idx="6"/>
            <a:endCxn id="23" idx="1"/>
          </p:cNvCxnSpPr>
          <p:nvPr/>
        </p:nvCxnSpPr>
        <p:spPr>
          <a:xfrm flipV="1">
            <a:off x="4426858" y="1359717"/>
            <a:ext cx="1100518" cy="41300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endCxn id="24" idx="1"/>
          </p:cNvCxnSpPr>
          <p:nvPr/>
        </p:nvCxnSpPr>
        <p:spPr>
          <a:xfrm flipV="1">
            <a:off x="4426858" y="1647284"/>
            <a:ext cx="1108785" cy="13616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endCxn id="25" idx="1"/>
          </p:cNvCxnSpPr>
          <p:nvPr/>
        </p:nvCxnSpPr>
        <p:spPr>
          <a:xfrm>
            <a:off x="4463848" y="1783448"/>
            <a:ext cx="1080062" cy="18481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7" idx="6"/>
            <a:endCxn id="26" idx="1"/>
          </p:cNvCxnSpPr>
          <p:nvPr/>
        </p:nvCxnSpPr>
        <p:spPr>
          <a:xfrm>
            <a:off x="4426858" y="1772717"/>
            <a:ext cx="1117052" cy="49542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4426858" y="1769954"/>
            <a:ext cx="1100518" cy="75623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30" idx="1"/>
          </p:cNvCxnSpPr>
          <p:nvPr/>
        </p:nvCxnSpPr>
        <p:spPr>
          <a:xfrm>
            <a:off x="4634143" y="4699560"/>
            <a:ext cx="982013" cy="46273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8" idx="6"/>
            <a:endCxn id="92" idx="1"/>
          </p:cNvCxnSpPr>
          <p:nvPr/>
        </p:nvCxnSpPr>
        <p:spPr>
          <a:xfrm>
            <a:off x="4634143" y="4695640"/>
            <a:ext cx="972524" cy="77090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Curved Up Arrow 46">
            <a:hlinkClick r:id="rId11" action="ppaction://hlinksldjump"/>
          </p:cNvPr>
          <p:cNvSpPr/>
          <p:nvPr/>
        </p:nvSpPr>
        <p:spPr>
          <a:xfrm>
            <a:off x="6983579" y="621246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0657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and planned experiences </a:t>
            </a:r>
            <a:endParaRPr lang="en-US" dirty="0"/>
          </a:p>
        </p:txBody>
      </p:sp>
      <p:sp>
        <p:nvSpPr>
          <p:cNvPr id="11" name="Oval 10">
            <a:hlinkClick r:id="rId2" action="ppaction://hlinksldjump"/>
          </p:cNvPr>
          <p:cNvSpPr/>
          <p:nvPr/>
        </p:nvSpPr>
        <p:spPr>
          <a:xfrm>
            <a:off x="2095135" y="1758095"/>
            <a:ext cx="2238233"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Opportunities for: </a:t>
            </a:r>
            <a:endParaRPr lang="en-US" dirty="0"/>
          </a:p>
        </p:txBody>
      </p:sp>
      <p:sp>
        <p:nvSpPr>
          <p:cNvPr id="12" name="Oval 11">
            <a:hlinkClick r:id="rId3" action="ppaction://hlinksldjump"/>
          </p:cNvPr>
          <p:cNvSpPr/>
          <p:nvPr/>
        </p:nvSpPr>
        <p:spPr>
          <a:xfrm>
            <a:off x="1995594" y="4607514"/>
            <a:ext cx="2238234" cy="982067"/>
          </a:xfrm>
          <a:prstGeom prst="ellipse">
            <a:avLst/>
          </a:prstGeom>
          <a:solidFill>
            <a:srgbClr val="003E2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Challenges</a:t>
            </a:r>
          </a:p>
          <a:p>
            <a:pPr algn="ctr"/>
            <a:r>
              <a:rPr lang="en-US" dirty="0" smtClean="0"/>
              <a:t>To:</a:t>
            </a:r>
            <a:endParaRPr lang="en-US" dirty="0"/>
          </a:p>
        </p:txBody>
      </p:sp>
      <p:sp>
        <p:nvSpPr>
          <p:cNvPr id="23" name="Rounded Rectangle 22">
            <a:hlinkClick r:id="" action="ppaction://noaction"/>
          </p:cNvPr>
          <p:cNvSpPr/>
          <p:nvPr/>
        </p:nvSpPr>
        <p:spPr>
          <a:xfrm>
            <a:off x="4669654" y="1574459"/>
            <a:ext cx="4261612" cy="377473"/>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Opportunities to get involved (general)</a:t>
            </a:r>
            <a:endParaRPr lang="en-US" sz="1200" b="1" dirty="0"/>
          </a:p>
        </p:txBody>
      </p:sp>
      <p:sp>
        <p:nvSpPr>
          <p:cNvPr id="16" name="Rectangle 15"/>
          <p:cNvSpPr/>
          <p:nvPr/>
        </p:nvSpPr>
        <p:spPr>
          <a:xfrm>
            <a:off x="109345" y="3004950"/>
            <a:ext cx="1754961" cy="1132046"/>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smtClean="0">
                <a:solidFill>
                  <a:schemeClr val="tx1"/>
                </a:solidFill>
              </a:rPr>
              <a:t>Students’ </a:t>
            </a:r>
            <a:r>
              <a:rPr lang="en-US" sz="2000" dirty="0" smtClean="0">
                <a:solidFill>
                  <a:schemeClr val="tx1"/>
                </a:solidFill>
                <a:hlinkClick r:id="rId4" action="ppaction://hlinksldjump"/>
              </a:rPr>
              <a:t>social</a:t>
            </a:r>
            <a:r>
              <a:rPr lang="en-US" sz="2000" dirty="0" smtClean="0">
                <a:solidFill>
                  <a:schemeClr val="tx1"/>
                </a:solidFill>
              </a:rPr>
              <a:t> environment </a:t>
            </a:r>
          </a:p>
        </p:txBody>
      </p:sp>
      <p:sp>
        <p:nvSpPr>
          <p:cNvPr id="17" name="Rounded Rectangle 16">
            <a:hlinkClick r:id="" action="ppaction://noaction"/>
          </p:cNvPr>
          <p:cNvSpPr/>
          <p:nvPr/>
        </p:nvSpPr>
        <p:spPr>
          <a:xfrm>
            <a:off x="4669654" y="1162466"/>
            <a:ext cx="4261612" cy="405527"/>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Student social interaction in dorms </a:t>
            </a:r>
            <a:endParaRPr lang="en-US" sz="1200" b="1" dirty="0"/>
          </a:p>
        </p:txBody>
      </p:sp>
      <p:sp>
        <p:nvSpPr>
          <p:cNvPr id="30" name="Rounded Rectangle 29"/>
          <p:cNvSpPr/>
          <p:nvPr/>
        </p:nvSpPr>
        <p:spPr>
          <a:xfrm>
            <a:off x="4669654" y="2750357"/>
            <a:ext cx="4261613" cy="413474"/>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hlinkClick r:id="rId5" action="ppaction://hlinksldjump"/>
              </a:rPr>
              <a:t>Clubs and organizations</a:t>
            </a:r>
            <a:endParaRPr lang="en-US" sz="1200" b="1" dirty="0"/>
          </a:p>
        </p:txBody>
      </p:sp>
      <p:sp>
        <p:nvSpPr>
          <p:cNvPr id="33" name="Rounded Rectangle 32"/>
          <p:cNvSpPr/>
          <p:nvPr/>
        </p:nvSpPr>
        <p:spPr>
          <a:xfrm>
            <a:off x="4661667" y="1966804"/>
            <a:ext cx="4261612" cy="396124"/>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Activities and events </a:t>
            </a:r>
            <a:endParaRPr lang="en-US" sz="1200" b="1" dirty="0"/>
          </a:p>
        </p:txBody>
      </p:sp>
      <p:sp>
        <p:nvSpPr>
          <p:cNvPr id="57" name="Rounded Rectangle 56"/>
          <p:cNvSpPr/>
          <p:nvPr/>
        </p:nvSpPr>
        <p:spPr>
          <a:xfrm>
            <a:off x="4634145" y="5341098"/>
            <a:ext cx="4350390" cy="402002"/>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 Clubs and organizations</a:t>
            </a:r>
            <a:endParaRPr lang="en-US" sz="1200" b="1" dirty="0"/>
          </a:p>
        </p:txBody>
      </p:sp>
      <p:sp>
        <p:nvSpPr>
          <p:cNvPr id="58" name="Rounded Rectangle 57"/>
          <p:cNvSpPr/>
          <p:nvPr/>
        </p:nvSpPr>
        <p:spPr>
          <a:xfrm>
            <a:off x="4634146" y="4948400"/>
            <a:ext cx="4350387" cy="39131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Academic and socially integrated programs</a:t>
            </a:r>
          </a:p>
        </p:txBody>
      </p:sp>
      <p:sp>
        <p:nvSpPr>
          <p:cNvPr id="59" name="Rounded Rectangle 58"/>
          <p:cNvSpPr/>
          <p:nvPr/>
        </p:nvSpPr>
        <p:spPr>
          <a:xfrm>
            <a:off x="4635037" y="4118215"/>
            <a:ext cx="4332632"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Activities and </a:t>
            </a:r>
            <a:r>
              <a:rPr lang="en-US" sz="1200" b="1" dirty="0"/>
              <a:t>events </a:t>
            </a:r>
          </a:p>
        </p:txBody>
      </p:sp>
      <p:sp>
        <p:nvSpPr>
          <p:cNvPr id="22" name="Rounded Rectangle 21"/>
          <p:cNvSpPr/>
          <p:nvPr/>
        </p:nvSpPr>
        <p:spPr>
          <a:xfrm>
            <a:off x="4678532" y="3169687"/>
            <a:ext cx="4249099" cy="404800"/>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Sports and athletics </a:t>
            </a:r>
            <a:endParaRPr lang="en-US" sz="1200" b="1" dirty="0"/>
          </a:p>
        </p:txBody>
      </p:sp>
      <p:sp>
        <p:nvSpPr>
          <p:cNvPr id="45" name="Rounded Rectangle 44"/>
          <p:cNvSpPr/>
          <p:nvPr/>
        </p:nvSpPr>
        <p:spPr>
          <a:xfrm>
            <a:off x="4663399" y="5762307"/>
            <a:ext cx="4332632"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hlinkClick r:id="rId6" action="ppaction://hlinksldjump"/>
              </a:rPr>
              <a:t>Sports and athletics </a:t>
            </a:r>
            <a:endParaRPr lang="en-US" sz="1200" b="1" dirty="0"/>
          </a:p>
        </p:txBody>
      </p:sp>
      <p:sp>
        <p:nvSpPr>
          <p:cNvPr id="46" name="Rounded Rectangle 45"/>
          <p:cNvSpPr/>
          <p:nvPr/>
        </p:nvSpPr>
        <p:spPr>
          <a:xfrm>
            <a:off x="4625267" y="3685601"/>
            <a:ext cx="4332632"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a:t>Student social interaction in dorms </a:t>
            </a:r>
          </a:p>
        </p:txBody>
      </p:sp>
      <p:cxnSp>
        <p:nvCxnSpPr>
          <p:cNvPr id="36" name="Straight Arrow Connector 35"/>
          <p:cNvCxnSpPr>
            <a:stCxn id="16" idx="3"/>
            <a:endCxn id="11" idx="2"/>
          </p:cNvCxnSpPr>
          <p:nvPr/>
        </p:nvCxnSpPr>
        <p:spPr>
          <a:xfrm flipV="1">
            <a:off x="1864306" y="2274267"/>
            <a:ext cx="230829" cy="129670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6" idx="3"/>
          </p:cNvCxnSpPr>
          <p:nvPr/>
        </p:nvCxnSpPr>
        <p:spPr>
          <a:xfrm>
            <a:off x="1864306" y="3570973"/>
            <a:ext cx="202312" cy="136889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11" idx="6"/>
            <a:endCxn id="17" idx="1"/>
          </p:cNvCxnSpPr>
          <p:nvPr/>
        </p:nvCxnSpPr>
        <p:spPr>
          <a:xfrm flipV="1">
            <a:off x="4333368" y="1365230"/>
            <a:ext cx="336286" cy="90903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1" idx="6"/>
            <a:endCxn id="23" idx="1"/>
          </p:cNvCxnSpPr>
          <p:nvPr/>
        </p:nvCxnSpPr>
        <p:spPr>
          <a:xfrm flipV="1">
            <a:off x="4333368" y="1763196"/>
            <a:ext cx="336286" cy="51107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1" idx="6"/>
            <a:endCxn id="33" idx="1"/>
          </p:cNvCxnSpPr>
          <p:nvPr/>
        </p:nvCxnSpPr>
        <p:spPr>
          <a:xfrm flipV="1">
            <a:off x="4333368" y="2164866"/>
            <a:ext cx="328299" cy="10940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endCxn id="46" idx="1"/>
          </p:cNvCxnSpPr>
          <p:nvPr/>
        </p:nvCxnSpPr>
        <p:spPr>
          <a:xfrm flipV="1">
            <a:off x="4251584" y="3892339"/>
            <a:ext cx="373683" cy="124142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endCxn id="57" idx="1"/>
          </p:cNvCxnSpPr>
          <p:nvPr/>
        </p:nvCxnSpPr>
        <p:spPr>
          <a:xfrm>
            <a:off x="4233828" y="5133767"/>
            <a:ext cx="400317" cy="40833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Rounded Rectangle 30"/>
          <p:cNvSpPr/>
          <p:nvPr/>
        </p:nvSpPr>
        <p:spPr>
          <a:xfrm>
            <a:off x="4632264" y="4515964"/>
            <a:ext cx="4332632" cy="413475"/>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Getting involved </a:t>
            </a:r>
            <a:endParaRPr lang="en-US" sz="1200" b="1" dirty="0"/>
          </a:p>
        </p:txBody>
      </p:sp>
      <p:cxnSp>
        <p:nvCxnSpPr>
          <p:cNvPr id="6" name="Straight Arrow Connector 5"/>
          <p:cNvCxnSpPr>
            <a:endCxn id="59" idx="1"/>
          </p:cNvCxnSpPr>
          <p:nvPr/>
        </p:nvCxnSpPr>
        <p:spPr>
          <a:xfrm flipV="1">
            <a:off x="4243598" y="4324953"/>
            <a:ext cx="391439" cy="80881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31" idx="1"/>
          </p:cNvCxnSpPr>
          <p:nvPr/>
        </p:nvCxnSpPr>
        <p:spPr>
          <a:xfrm flipV="1">
            <a:off x="4224950" y="4722702"/>
            <a:ext cx="407314" cy="43020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58" idx="1"/>
          </p:cNvCxnSpPr>
          <p:nvPr/>
        </p:nvCxnSpPr>
        <p:spPr>
          <a:xfrm>
            <a:off x="4233828" y="5133767"/>
            <a:ext cx="400318" cy="1029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45" idx="1"/>
          </p:cNvCxnSpPr>
          <p:nvPr/>
        </p:nvCxnSpPr>
        <p:spPr>
          <a:xfrm>
            <a:off x="4233828" y="5129313"/>
            <a:ext cx="429571" cy="83973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2" name="Action Button: Home 31">
            <a:hlinkClick r:id="rId7"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4" name="TextBox 33">
            <a:hlinkClick r:id="rId2"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35" name="TextBox 34">
            <a:hlinkClick r:id="rId8"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37" name="TextBox 36">
            <a:hlinkClick r:id="rId9"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39" name="TextBox 38">
            <a:hlinkClick r:id="rId10"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41" name="TextBox 40">
            <a:hlinkClick r:id="rId4"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4" action="ppaction://hlinksldjump"/>
              </a:rPr>
              <a:t>:</a:t>
            </a:r>
            <a:r>
              <a:rPr lang="en-US" sz="800" dirty="0" smtClean="0">
                <a:solidFill>
                  <a:srgbClr val="FEF3E8"/>
                </a:solidFill>
              </a:rPr>
              <a:t> Main model</a:t>
            </a:r>
          </a:p>
        </p:txBody>
      </p:sp>
      <p:sp>
        <p:nvSpPr>
          <p:cNvPr id="43" name="TextBox 42">
            <a:hlinkClick r:id="rId11"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44" name="TextBox 43">
            <a:hlinkClick r:id="rId3"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47" name="TextBox 46">
            <a:hlinkClick r:id="rId12"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49" name="Rounded Rectangle 48"/>
          <p:cNvSpPr/>
          <p:nvPr/>
        </p:nvSpPr>
        <p:spPr>
          <a:xfrm>
            <a:off x="4669654" y="2367601"/>
            <a:ext cx="4261612" cy="396124"/>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Academic and socially integrated programs</a:t>
            </a:r>
            <a:endParaRPr lang="en-US" sz="1200" b="1" dirty="0"/>
          </a:p>
        </p:txBody>
      </p:sp>
      <p:cxnSp>
        <p:nvCxnSpPr>
          <p:cNvPr id="9" name="Straight Arrow Connector 8"/>
          <p:cNvCxnSpPr>
            <a:stCxn id="11" idx="6"/>
            <a:endCxn id="49" idx="1"/>
          </p:cNvCxnSpPr>
          <p:nvPr/>
        </p:nvCxnSpPr>
        <p:spPr>
          <a:xfrm>
            <a:off x="4333368" y="2274267"/>
            <a:ext cx="336286" cy="29139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30" idx="1"/>
          </p:cNvCxnSpPr>
          <p:nvPr/>
        </p:nvCxnSpPr>
        <p:spPr>
          <a:xfrm>
            <a:off x="4333368" y="2317167"/>
            <a:ext cx="336286" cy="63992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1" idx="6"/>
            <a:endCxn id="22" idx="1"/>
          </p:cNvCxnSpPr>
          <p:nvPr/>
        </p:nvCxnSpPr>
        <p:spPr>
          <a:xfrm>
            <a:off x="4333368" y="2274267"/>
            <a:ext cx="345164" cy="1097820"/>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Curved Up Arrow 49">
            <a:hlinkClick r:id="rId13" action="ppaction://hlinksldjump"/>
          </p:cNvPr>
          <p:cNvSpPr/>
          <p:nvPr/>
        </p:nvSpPr>
        <p:spPr>
          <a:xfrm>
            <a:off x="6999621" y="623691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1879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Social Environment: Opportunities</a:t>
            </a:r>
          </a:p>
        </p:txBody>
      </p:sp>
      <p:graphicFrame>
        <p:nvGraphicFramePr>
          <p:cNvPr id="4" name="Table 3"/>
          <p:cNvGraphicFramePr>
            <a:graphicFrameLocks noGrp="1"/>
          </p:cNvGraphicFramePr>
          <p:nvPr>
            <p:extLst>
              <p:ext uri="{D42A27DB-BD31-4B8C-83A1-F6EECF244321}">
                <p14:modId xmlns:p14="http://schemas.microsoft.com/office/powerpoint/2010/main" val="1886974381"/>
              </p:ext>
            </p:extLst>
          </p:nvPr>
        </p:nvGraphicFramePr>
        <p:xfrm>
          <a:off x="632169" y="1349947"/>
          <a:ext cx="7895468" cy="2457450"/>
        </p:xfrm>
        <a:graphic>
          <a:graphicData uri="http://schemas.openxmlformats.org/drawingml/2006/table">
            <a:tbl>
              <a:tblPr firstRow="1" bandRow="1">
                <a:tableStyleId>{5C22544A-7EE6-4342-B048-85BDC9FD1C3A}</a:tableStyleId>
              </a:tblPr>
              <a:tblGrid>
                <a:gridCol w="2599303"/>
                <a:gridCol w="5296165"/>
              </a:tblGrid>
              <a:tr h="345502">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Clubs and Organizations</a:t>
                      </a:r>
                      <a:endParaRPr lang="en-US" sz="1800" b="1" dirty="0" smtClean="0"/>
                    </a:p>
                  </a:txBody>
                  <a:tcPr>
                    <a:solidFill>
                      <a:srgbClr val="003E2C"/>
                    </a:solidFill>
                  </a:tcPr>
                </a:tc>
                <a:tc hMerge="1">
                  <a:txBody>
                    <a:bodyPr/>
                    <a:lstStyle/>
                    <a:p>
                      <a:endParaRPr lang="en-US" dirty="0"/>
                    </a:p>
                  </a:txBody>
                  <a:tcPr/>
                </a:tc>
              </a:tr>
              <a:tr h="697230">
                <a:tc rowSpan="3">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dk1"/>
                          </a:solidFill>
                          <a:effectLst/>
                          <a:latin typeface="+mn-lt"/>
                          <a:ea typeface="+mn-ea"/>
                          <a:cs typeface="+mn-cs"/>
                        </a:rPr>
                        <a:t>Clubs and Organizations</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Availability</a:t>
                      </a:r>
                      <a:r>
                        <a:rPr lang="en-US" sz="1800" kern="1200" baseline="0" dirty="0" smtClean="0">
                          <a:solidFill>
                            <a:schemeClr val="dk1"/>
                          </a:solidFill>
                          <a:effectLst/>
                          <a:latin typeface="+mn-lt"/>
                          <a:ea typeface="+mn-ea"/>
                          <a:cs typeface="+mn-cs"/>
                        </a:rPr>
                        <a:t> of clubs/organization</a:t>
                      </a:r>
                      <a:endParaRPr lang="en-US" sz="1800" kern="1200" dirty="0">
                        <a:solidFill>
                          <a:schemeClr val="dk1"/>
                        </a:solidFill>
                        <a:effectLst/>
                        <a:latin typeface="+mn-lt"/>
                        <a:ea typeface="+mn-ea"/>
                        <a:cs typeface="+mn-cs"/>
                      </a:endParaRPr>
                    </a:p>
                  </a:txBody>
                  <a:tcPr anchor="ctr"/>
                </a:tc>
              </a:tr>
              <a:tr h="697230">
                <a:tc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Diversity/variety of clubs/organization</a:t>
                      </a:r>
                      <a:endParaRPr lang="en-US" sz="1800" kern="1200" dirty="0">
                        <a:solidFill>
                          <a:schemeClr val="dk1"/>
                        </a:solidFill>
                        <a:effectLst/>
                        <a:latin typeface="+mn-lt"/>
                        <a:ea typeface="+mn-ea"/>
                        <a:cs typeface="+mn-cs"/>
                      </a:endParaRPr>
                    </a:p>
                  </a:txBody>
                  <a:tcPr anchor="ctr"/>
                </a:tc>
              </a:tr>
              <a:tr h="697230">
                <a:tc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Participating/being</a:t>
                      </a:r>
                      <a:r>
                        <a:rPr lang="en-US" sz="1800" kern="1200" baseline="0" dirty="0" smtClean="0">
                          <a:solidFill>
                            <a:schemeClr val="dk1"/>
                          </a:solidFill>
                          <a:effectLst/>
                          <a:latin typeface="+mn-lt"/>
                          <a:ea typeface="+mn-ea"/>
                          <a:cs typeface="+mn-cs"/>
                        </a:rPr>
                        <a:t> a member of a clubs or organizations</a:t>
                      </a:r>
                      <a:endParaRPr lang="en-US" sz="1800" kern="1200" dirty="0">
                        <a:solidFill>
                          <a:schemeClr val="dk1"/>
                        </a:solidFill>
                        <a:effectLst/>
                        <a:latin typeface="+mn-lt"/>
                        <a:ea typeface="+mn-ea"/>
                        <a:cs typeface="+mn-cs"/>
                      </a:endParaRPr>
                    </a:p>
                  </a:txBody>
                  <a:tcPr anchor="ctr"/>
                </a:tc>
              </a:tr>
            </a:tbl>
          </a:graphicData>
        </a:graphic>
      </p:graphicFrame>
      <p:sp>
        <p:nvSpPr>
          <p:cNvPr id="7" name="Action Button: Home 6">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9" name="TextBox 8">
            <a:hlinkClick r:id="rId4"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0" name="TextBox 9">
            <a:hlinkClick r:id="rId5"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1" name="TextBox 10">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2" name="TextBox 11">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3" name="TextBox 12">
            <a:hlinkClick r:id="rId8"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4" name="TextBox 13">
            <a:hlinkClick r:id="rId9"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5" name="TextBox 14">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6" name="Curved Up Arrow 15">
            <a:hlinkClick r:id="rId11" action="ppaction://hlinksldjump"/>
          </p:cNvPr>
          <p:cNvSpPr/>
          <p:nvPr/>
        </p:nvSpPr>
        <p:spPr>
          <a:xfrm>
            <a:off x="6975558" y="6231766"/>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1967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Social Environment: Opportunities</a:t>
            </a:r>
          </a:p>
        </p:txBody>
      </p:sp>
      <p:graphicFrame>
        <p:nvGraphicFramePr>
          <p:cNvPr id="4" name="Table 3"/>
          <p:cNvGraphicFramePr>
            <a:graphicFrameLocks noGrp="1"/>
          </p:cNvGraphicFramePr>
          <p:nvPr>
            <p:extLst>
              <p:ext uri="{D42A27DB-BD31-4B8C-83A1-F6EECF244321}">
                <p14:modId xmlns:p14="http://schemas.microsoft.com/office/powerpoint/2010/main" val="2008368325"/>
              </p:ext>
            </p:extLst>
          </p:nvPr>
        </p:nvGraphicFramePr>
        <p:xfrm>
          <a:off x="632169" y="1349947"/>
          <a:ext cx="7895468" cy="3154680"/>
        </p:xfrm>
        <a:graphic>
          <a:graphicData uri="http://schemas.openxmlformats.org/drawingml/2006/table">
            <a:tbl>
              <a:tblPr firstRow="1" bandRow="1">
                <a:tableStyleId>{5C22544A-7EE6-4342-B048-85BDC9FD1C3A}</a:tableStyleId>
              </a:tblPr>
              <a:tblGrid>
                <a:gridCol w="2599303"/>
                <a:gridCol w="5296165"/>
              </a:tblGrid>
              <a:tr h="345502">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Sports and Athletics</a:t>
                      </a:r>
                      <a:r>
                        <a:rPr lang="en-US" baseline="0" dirty="0" smtClean="0"/>
                        <a:t> </a:t>
                      </a:r>
                      <a:endParaRPr lang="en-US" sz="1800" b="1" dirty="0" smtClean="0"/>
                    </a:p>
                  </a:txBody>
                  <a:tcPr>
                    <a:solidFill>
                      <a:srgbClr val="003E2C"/>
                    </a:solidFill>
                  </a:tcPr>
                </a:tc>
                <a:tc hMerge="1">
                  <a:txBody>
                    <a:bodyPr/>
                    <a:lstStyle/>
                    <a:p>
                      <a:endParaRPr lang="en-US" dirty="0"/>
                    </a:p>
                  </a:txBody>
                  <a:tcPr/>
                </a:tc>
              </a:tr>
              <a:tr h="697230">
                <a:tc rowSpan="4">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smtClean="0">
                          <a:solidFill>
                            <a:schemeClr val="dk1"/>
                          </a:solidFill>
                          <a:effectLst/>
                          <a:latin typeface="+mn-lt"/>
                          <a:ea typeface="+mn-ea"/>
                          <a:cs typeface="+mn-cs"/>
                        </a:rPr>
                        <a:t>Sports and Athletics: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Athletics</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Specific</a:t>
                      </a:r>
                      <a:r>
                        <a:rPr lang="en-US" sz="1800" kern="1200" baseline="0" dirty="0" smtClean="0">
                          <a:solidFill>
                            <a:schemeClr val="dk1"/>
                          </a:solidFill>
                          <a:effectLst/>
                          <a:latin typeface="+mn-lt"/>
                          <a:ea typeface="+mn-ea"/>
                          <a:cs typeface="+mn-cs"/>
                        </a:rPr>
                        <a:t> sports </a:t>
                      </a:r>
                      <a:endParaRPr lang="en-US" sz="1800" kern="1200" dirty="0">
                        <a:solidFill>
                          <a:schemeClr val="dk1"/>
                        </a:solidFill>
                        <a:effectLst/>
                        <a:latin typeface="+mn-lt"/>
                        <a:ea typeface="+mn-ea"/>
                        <a:cs typeface="+mn-cs"/>
                      </a:endParaRPr>
                    </a:p>
                  </a:txBody>
                  <a:tcPr anchor="ctr"/>
                </a:tc>
              </a:tr>
              <a:tr h="697230">
                <a:tc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Team relationships</a:t>
                      </a:r>
                      <a:endParaRPr lang="en-US" sz="1800" kern="1200" dirty="0">
                        <a:solidFill>
                          <a:schemeClr val="dk1"/>
                        </a:solidFill>
                        <a:effectLst/>
                        <a:latin typeface="+mn-lt"/>
                        <a:ea typeface="+mn-ea"/>
                        <a:cs typeface="+mn-cs"/>
                      </a:endParaRPr>
                    </a:p>
                  </a:txBody>
                  <a:tcPr anchor="ctr"/>
                </a:tc>
              </a:tr>
              <a:tr h="697230">
                <a:tc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Benefits of athletics </a:t>
                      </a:r>
                      <a:endParaRPr lang="en-US" sz="1800" kern="1200" dirty="0">
                        <a:solidFill>
                          <a:schemeClr val="dk1"/>
                        </a:solidFill>
                        <a:effectLst/>
                        <a:latin typeface="+mn-lt"/>
                        <a:ea typeface="+mn-ea"/>
                        <a:cs typeface="+mn-cs"/>
                      </a:endParaRPr>
                    </a:p>
                  </a:txBody>
                  <a:tcPr anchor="ctr"/>
                </a:tc>
              </a:tr>
              <a:tr h="697230">
                <a:tc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School</a:t>
                      </a:r>
                      <a:r>
                        <a:rPr lang="en-US" sz="1800" kern="1200" baseline="0" dirty="0" smtClean="0">
                          <a:solidFill>
                            <a:schemeClr val="dk1"/>
                          </a:solidFill>
                          <a:effectLst/>
                          <a:latin typeface="+mn-lt"/>
                          <a:ea typeface="+mn-ea"/>
                          <a:cs typeface="+mn-cs"/>
                        </a:rPr>
                        <a:t> spirit </a:t>
                      </a:r>
                      <a:endParaRPr lang="en-US" sz="1800" kern="1200" dirty="0">
                        <a:solidFill>
                          <a:schemeClr val="dk1"/>
                        </a:solidFill>
                        <a:effectLst/>
                        <a:latin typeface="+mn-lt"/>
                        <a:ea typeface="+mn-ea"/>
                        <a:cs typeface="+mn-cs"/>
                      </a:endParaRPr>
                    </a:p>
                  </a:txBody>
                  <a:tcPr anchor="ctr"/>
                </a:tc>
              </a:tr>
            </a:tbl>
          </a:graphicData>
        </a:graphic>
      </p:graphicFrame>
      <p:sp>
        <p:nvSpPr>
          <p:cNvPr id="7" name="Action Button: Home 6">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a:hlinkClick r:id="rId3"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9" name="TextBox 8">
            <a:hlinkClick r:id="rId4"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0" name="TextBox 9">
            <a:hlinkClick r:id="rId5" action="ppaction://hlinksldjump"/>
          </p:cNvPr>
          <p:cNvSpPr txBox="1"/>
          <p:nvPr/>
        </p:nvSpPr>
        <p:spPr>
          <a:xfrm>
            <a:off x="3667904" y="6222505"/>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1" name="TextBox 10">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2" name="TextBox 11">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3" name="TextBox 12">
            <a:hlinkClick r:id="rId8" action="ppaction://hlinksldjump"/>
          </p:cNvPr>
          <p:cNvSpPr txBox="1"/>
          <p:nvPr/>
        </p:nvSpPr>
        <p:spPr>
          <a:xfrm>
            <a:off x="4486143" y="6227483"/>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4" name="TextBox 13">
            <a:hlinkClick r:id="rId9" action="ppaction://hlinksldjump"/>
          </p:cNvPr>
          <p:cNvSpPr txBox="1"/>
          <p:nvPr/>
        </p:nvSpPr>
        <p:spPr>
          <a:xfrm>
            <a:off x="5259427" y="6223920"/>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5" name="TextBox 14">
            <a:hlinkClick r:id="rId10" action="ppaction://hlinksldjump"/>
          </p:cNvPr>
          <p:cNvSpPr txBox="1"/>
          <p:nvPr/>
        </p:nvSpPr>
        <p:spPr>
          <a:xfrm>
            <a:off x="6021282" y="6223920"/>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6" name="Curved Up Arrow 15">
            <a:hlinkClick r:id="rId11" action="ppaction://hlinksldjump"/>
          </p:cNvPr>
          <p:cNvSpPr/>
          <p:nvPr/>
        </p:nvSpPr>
        <p:spPr>
          <a:xfrm>
            <a:off x="7055769" y="6220664"/>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58083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Social Environment: Challenges</a:t>
            </a:r>
          </a:p>
        </p:txBody>
      </p:sp>
      <p:graphicFrame>
        <p:nvGraphicFramePr>
          <p:cNvPr id="4" name="Table 3"/>
          <p:cNvGraphicFramePr>
            <a:graphicFrameLocks noGrp="1"/>
          </p:cNvGraphicFramePr>
          <p:nvPr>
            <p:extLst>
              <p:ext uri="{D42A27DB-BD31-4B8C-83A1-F6EECF244321}">
                <p14:modId xmlns:p14="http://schemas.microsoft.com/office/powerpoint/2010/main" val="1364930467"/>
              </p:ext>
            </p:extLst>
          </p:nvPr>
        </p:nvGraphicFramePr>
        <p:xfrm>
          <a:off x="632169" y="1349947"/>
          <a:ext cx="7895468" cy="1760220"/>
        </p:xfrm>
        <a:graphic>
          <a:graphicData uri="http://schemas.openxmlformats.org/drawingml/2006/table">
            <a:tbl>
              <a:tblPr firstRow="1" bandRow="1">
                <a:tableStyleId>{5C22544A-7EE6-4342-B048-85BDC9FD1C3A}</a:tableStyleId>
              </a:tblPr>
              <a:tblGrid>
                <a:gridCol w="2599303"/>
                <a:gridCol w="5296165"/>
              </a:tblGrid>
              <a:tr h="345502">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Challenges students’ social environment: </a:t>
                      </a:r>
                      <a:r>
                        <a:rPr lang="en-US" sz="1800" b="1" dirty="0" smtClean="0"/>
                        <a:t>Athletics </a:t>
                      </a:r>
                    </a:p>
                  </a:txBody>
                  <a:tcPr>
                    <a:solidFill>
                      <a:srgbClr val="003E2C"/>
                    </a:solidFill>
                  </a:tcPr>
                </a:tc>
                <a:tc hMerge="1">
                  <a:txBody>
                    <a:bodyPr/>
                    <a:lstStyle/>
                    <a:p>
                      <a:endParaRPr lang="en-US" dirty="0"/>
                    </a:p>
                  </a:txBody>
                  <a:tcPr/>
                </a:tc>
              </a:tr>
              <a:tr h="697230">
                <a:tc rowSpan="2">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School</a:t>
                      </a:r>
                      <a:r>
                        <a:rPr lang="en-US" sz="1800" kern="1200" baseline="0" dirty="0" smtClean="0">
                          <a:solidFill>
                            <a:schemeClr val="dk1"/>
                          </a:solidFill>
                          <a:effectLst/>
                          <a:latin typeface="+mn-lt"/>
                          <a:ea typeface="+mn-ea"/>
                          <a:cs typeface="+mn-cs"/>
                        </a:rPr>
                        <a:t> spirit </a:t>
                      </a:r>
                      <a:endParaRPr lang="en-US" sz="1800" kern="1200" dirty="0" smtClean="0">
                        <a:solidFill>
                          <a:schemeClr val="dk1"/>
                        </a:solidFill>
                        <a:effectLst/>
                        <a:latin typeface="+mn-lt"/>
                        <a:ea typeface="+mn-ea"/>
                        <a:cs typeface="+mn-cs"/>
                      </a:endParaRPr>
                    </a:p>
                  </a:txBody>
                  <a:tcPr anchor="ct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dk1"/>
                          </a:solidFill>
                          <a:effectLst/>
                          <a:latin typeface="+mn-lt"/>
                          <a:ea typeface="+mn-ea"/>
                          <a:cs typeface="+mn-cs"/>
                        </a:rPr>
                        <a:t>Sports</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anchor="ctr"/>
                </a:tc>
              </a:tr>
              <a:tr h="697230">
                <a:tc vMerge="1">
                  <a:txBody>
                    <a:bodyPr/>
                    <a:lstStyle/>
                    <a:p>
                      <a:pPr marL="285750" indent="-285750">
                        <a:buFont typeface="Arial" panose="020B0604020202020204" pitchFamily="34" charset="0"/>
                        <a:buChar char="•"/>
                      </a:pPr>
                      <a:endParaRPr lang="en-US" sz="1800" kern="1200" dirty="0" smtClean="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School</a:t>
                      </a:r>
                      <a:r>
                        <a:rPr lang="en-US" sz="1800" kern="1200" baseline="0" dirty="0" smtClean="0">
                          <a:solidFill>
                            <a:schemeClr val="dk1"/>
                          </a:solidFill>
                          <a:effectLst/>
                          <a:latin typeface="+mn-lt"/>
                          <a:ea typeface="+mn-ea"/>
                          <a:cs typeface="+mn-cs"/>
                        </a:rPr>
                        <a:t> Spirit</a:t>
                      </a:r>
                      <a:endParaRPr lang="en-US" sz="1800" kern="1200" dirty="0">
                        <a:solidFill>
                          <a:schemeClr val="dk1"/>
                        </a:solidFill>
                        <a:effectLst/>
                        <a:latin typeface="+mn-lt"/>
                        <a:ea typeface="+mn-ea"/>
                        <a:cs typeface="+mn-cs"/>
                      </a:endParaRPr>
                    </a:p>
                  </a:txBody>
                  <a:tcPr anchor="ctr"/>
                </a:tc>
              </a:tr>
            </a:tbl>
          </a:graphicData>
        </a:graphic>
      </p:graphicFrame>
      <p:sp>
        <p:nvSpPr>
          <p:cNvPr id="7" name="Action Button: Home 6">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a:hlinkClick r:id="rId3"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9" name="TextBox 8">
            <a:hlinkClick r:id="rId4"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0" name="TextBox 9">
            <a:hlinkClick r:id="rId5"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1" name="TextBox 10">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2" name="TextBox 11">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3" name="TextBox 12">
            <a:hlinkClick r:id="rId8"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4" name="TextBox 13">
            <a:hlinkClick r:id="rId9"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5" name="TextBox 14">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6" name="Curved Up Arrow 15">
            <a:hlinkClick r:id="rId11" action="ppaction://hlinksldjump"/>
          </p:cNvPr>
          <p:cNvSpPr/>
          <p:nvPr/>
        </p:nvSpPr>
        <p:spPr>
          <a:xfrm>
            <a:off x="6927432" y="6207972"/>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75414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ILO and WASC Competencies related to academic/professional competence </a:t>
            </a:r>
            <a:endParaRPr lang="en-US" dirty="0"/>
          </a:p>
        </p:txBody>
      </p:sp>
      <p:sp>
        <p:nvSpPr>
          <p:cNvPr id="11" name="Oval 10">
            <a:hlinkClick r:id="rId2" action="ppaction://hlinksldjump"/>
          </p:cNvPr>
          <p:cNvSpPr/>
          <p:nvPr/>
        </p:nvSpPr>
        <p:spPr>
          <a:xfrm>
            <a:off x="1720059" y="1638108"/>
            <a:ext cx="2238233"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USF ILO: </a:t>
            </a:r>
            <a:endParaRPr lang="en-US" dirty="0"/>
          </a:p>
        </p:txBody>
      </p:sp>
      <p:sp>
        <p:nvSpPr>
          <p:cNvPr id="12" name="Oval 11">
            <a:hlinkClick r:id="rId3" action="ppaction://hlinksldjump"/>
          </p:cNvPr>
          <p:cNvSpPr/>
          <p:nvPr/>
        </p:nvSpPr>
        <p:spPr>
          <a:xfrm>
            <a:off x="1569457" y="4491528"/>
            <a:ext cx="2238234" cy="982640"/>
          </a:xfrm>
          <a:prstGeom prst="ellipse">
            <a:avLst/>
          </a:prstGeom>
          <a:solidFill>
            <a:srgbClr val="003E2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r>
              <a:rPr lang="en-US" dirty="0" smtClean="0"/>
              <a:t>WASC Competency:</a:t>
            </a:r>
            <a:endParaRPr lang="en-US" dirty="0"/>
          </a:p>
        </p:txBody>
      </p:sp>
      <p:sp>
        <p:nvSpPr>
          <p:cNvPr id="23" name="Rounded Rectangle 22"/>
          <p:cNvSpPr/>
          <p:nvPr/>
        </p:nvSpPr>
        <p:spPr>
          <a:xfrm>
            <a:off x="4333121" y="1953669"/>
            <a:ext cx="4598145" cy="621024"/>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a:solidFill>
                  <a:srgbClr val="003E2C"/>
                </a:solidFill>
              </a:rPr>
              <a:t>USF ILO </a:t>
            </a:r>
            <a:r>
              <a:rPr lang="en-US" sz="1000" b="1" u="sng" dirty="0" smtClean="0">
                <a:solidFill>
                  <a:srgbClr val="003E2C"/>
                </a:solidFill>
              </a:rPr>
              <a:t>#3</a:t>
            </a:r>
            <a:r>
              <a:rPr lang="en-US" sz="1000" b="1" dirty="0" smtClean="0">
                <a:solidFill>
                  <a:srgbClr val="003E2C"/>
                </a:solidFill>
              </a:rPr>
              <a:t>: </a:t>
            </a:r>
          </a:p>
          <a:p>
            <a:pPr algn="ctr"/>
            <a:endParaRPr lang="en-US" sz="500" b="1" dirty="0" smtClean="0"/>
          </a:p>
          <a:p>
            <a:r>
              <a:rPr lang="en-US" sz="1000" b="1" dirty="0" smtClean="0"/>
              <a:t>Students </a:t>
            </a:r>
            <a:r>
              <a:rPr lang="en-US" sz="1000" b="1" dirty="0"/>
              <a:t>construct, interpret, analyze, and evaluate information and ideas derived from a multitude of sources. </a:t>
            </a:r>
            <a:r>
              <a:rPr lang="en-US" sz="1000" dirty="0" smtClean="0"/>
              <a:t> </a:t>
            </a:r>
            <a:endParaRPr lang="en-US" sz="1000" b="1" dirty="0"/>
          </a:p>
        </p:txBody>
      </p:sp>
      <p:sp>
        <p:nvSpPr>
          <p:cNvPr id="16" name="Rectangle 15">
            <a:hlinkClick r:id="rId4" action="ppaction://hlinksldjump"/>
          </p:cNvPr>
          <p:cNvSpPr/>
          <p:nvPr/>
        </p:nvSpPr>
        <p:spPr>
          <a:xfrm>
            <a:off x="224759" y="3004950"/>
            <a:ext cx="1754961" cy="1132046"/>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smtClean="0">
                <a:solidFill>
                  <a:schemeClr val="tx1"/>
                </a:solidFill>
              </a:rPr>
              <a:t>Academic Outcomes </a:t>
            </a:r>
          </a:p>
        </p:txBody>
      </p:sp>
      <p:sp>
        <p:nvSpPr>
          <p:cNvPr id="17" name="Rounded Rectangle 16"/>
          <p:cNvSpPr/>
          <p:nvPr/>
        </p:nvSpPr>
        <p:spPr>
          <a:xfrm>
            <a:off x="4333121" y="1247601"/>
            <a:ext cx="4598145" cy="673670"/>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smtClean="0">
                <a:solidFill>
                  <a:srgbClr val="003E2C"/>
                </a:solidFill>
              </a:rPr>
              <a:t>USF ILO </a:t>
            </a:r>
            <a:r>
              <a:rPr lang="en-US" sz="1000" b="1" u="sng" dirty="0">
                <a:solidFill>
                  <a:srgbClr val="003E2C"/>
                </a:solidFill>
              </a:rPr>
              <a:t>#2</a:t>
            </a:r>
            <a:r>
              <a:rPr lang="en-US" sz="1000" b="1" u="sng" dirty="0" smtClean="0">
                <a:solidFill>
                  <a:srgbClr val="003E2C"/>
                </a:solidFill>
              </a:rPr>
              <a:t>:</a:t>
            </a:r>
          </a:p>
          <a:p>
            <a:pPr algn="ctr"/>
            <a:endParaRPr lang="en-US" sz="500" b="1" u="sng" dirty="0" smtClean="0"/>
          </a:p>
          <a:p>
            <a:r>
              <a:rPr lang="en-US" sz="1000" b="1" dirty="0" smtClean="0"/>
              <a:t>Students </a:t>
            </a:r>
            <a:r>
              <a:rPr lang="en-US" sz="1000" b="1" dirty="0"/>
              <a:t>reflect on and analyze their attitudes, beliefs, values, and assumptions about diverse communities and cultures and contribute to the common good</a:t>
            </a:r>
          </a:p>
        </p:txBody>
      </p:sp>
      <p:sp>
        <p:nvSpPr>
          <p:cNvPr id="30" name="Rounded Rectangle 29"/>
          <p:cNvSpPr/>
          <p:nvPr/>
        </p:nvSpPr>
        <p:spPr>
          <a:xfrm>
            <a:off x="4350876" y="2609378"/>
            <a:ext cx="4598145" cy="587529"/>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a:solidFill>
                  <a:srgbClr val="003E2C"/>
                </a:solidFill>
              </a:rPr>
              <a:t>USF ILO #</a:t>
            </a:r>
            <a:r>
              <a:rPr lang="en-US" sz="1000" b="1" u="sng" dirty="0" smtClean="0">
                <a:solidFill>
                  <a:srgbClr val="003E2C"/>
                </a:solidFill>
              </a:rPr>
              <a:t>5:</a:t>
            </a:r>
          </a:p>
          <a:p>
            <a:endParaRPr lang="en-US" sz="500" b="1" dirty="0" smtClean="0"/>
          </a:p>
          <a:p>
            <a:r>
              <a:rPr lang="en-US" sz="1000" b="1" dirty="0" smtClean="0"/>
              <a:t>Students </a:t>
            </a:r>
            <a:r>
              <a:rPr lang="en-US" sz="1000" b="1" dirty="0"/>
              <a:t>use technology to access and communicate information in their personal and professional lives</a:t>
            </a:r>
            <a:r>
              <a:rPr lang="en-US" sz="1200" b="1" dirty="0"/>
              <a:t>. </a:t>
            </a:r>
            <a:r>
              <a:rPr lang="en-US" sz="1200" dirty="0" smtClean="0"/>
              <a:t> </a:t>
            </a:r>
            <a:endParaRPr lang="en-US" sz="1200" b="1" dirty="0"/>
          </a:p>
        </p:txBody>
      </p:sp>
      <p:sp>
        <p:nvSpPr>
          <p:cNvPr id="58" name="Rounded Rectangle 57"/>
          <p:cNvSpPr/>
          <p:nvPr/>
        </p:nvSpPr>
        <p:spPr>
          <a:xfrm>
            <a:off x="4333121" y="4602388"/>
            <a:ext cx="4642533" cy="1247996"/>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b="1" u="sng" dirty="0">
                <a:solidFill>
                  <a:srgbClr val="003E2C"/>
                </a:solidFill>
              </a:rPr>
              <a:t>WASC </a:t>
            </a:r>
            <a:r>
              <a:rPr lang="fr-FR" sz="1000" b="1" u="sng" dirty="0" err="1">
                <a:solidFill>
                  <a:srgbClr val="003E2C"/>
                </a:solidFill>
              </a:rPr>
              <a:t>Comp</a:t>
            </a:r>
            <a:r>
              <a:rPr lang="fr-FR" sz="1000" b="1" u="sng" dirty="0">
                <a:solidFill>
                  <a:srgbClr val="003E2C"/>
                </a:solidFill>
              </a:rPr>
              <a:t> #2 Information </a:t>
            </a:r>
            <a:r>
              <a:rPr lang="fr-FR" sz="1000" b="1" u="sng" dirty="0" err="1" smtClean="0">
                <a:solidFill>
                  <a:srgbClr val="003E2C"/>
                </a:solidFill>
              </a:rPr>
              <a:t>Literacy</a:t>
            </a:r>
            <a:endParaRPr lang="fr-FR" sz="1000" b="1" u="sng" dirty="0" smtClean="0">
              <a:solidFill>
                <a:srgbClr val="003E2C"/>
              </a:solidFill>
            </a:endParaRPr>
          </a:p>
          <a:p>
            <a:endParaRPr lang="fr-FR" sz="500" b="1" dirty="0" smtClean="0"/>
          </a:p>
          <a:p>
            <a:r>
              <a:rPr lang="en-US" sz="1000" b="1" dirty="0"/>
              <a:t> According to the Association of College and Research Libraries, the ability to “recognize when information is needed and have the ability to locate, evaluate, and use the needed information” for a wide range of purposes. An information-literate individual is able to determine the extent of information needed, access it, evaluate it and its sources, use the information effectively, and do so ethically and legally.</a:t>
            </a:r>
            <a:r>
              <a:rPr lang="en-US" sz="1000" dirty="0"/>
              <a:t> </a:t>
            </a:r>
            <a:r>
              <a:rPr lang="fr-FR" sz="1000" dirty="0" smtClean="0"/>
              <a:t> </a:t>
            </a:r>
            <a:endParaRPr lang="en-US" sz="1000" b="1" dirty="0"/>
          </a:p>
        </p:txBody>
      </p:sp>
      <p:sp>
        <p:nvSpPr>
          <p:cNvPr id="59" name="Rounded Rectangle 58"/>
          <p:cNvSpPr/>
          <p:nvPr/>
        </p:nvSpPr>
        <p:spPr>
          <a:xfrm>
            <a:off x="4359754" y="3961729"/>
            <a:ext cx="4598145" cy="529799"/>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a:solidFill>
                  <a:srgbClr val="003E2C"/>
                </a:solidFill>
              </a:rPr>
              <a:t>WASC Comp #1 Critical </a:t>
            </a:r>
            <a:r>
              <a:rPr lang="en-US" sz="1000" b="1" u="sng" dirty="0" smtClean="0">
                <a:solidFill>
                  <a:srgbClr val="003E2C"/>
                </a:solidFill>
              </a:rPr>
              <a:t>Thinking:</a:t>
            </a:r>
          </a:p>
          <a:p>
            <a:pPr algn="ctr"/>
            <a:endParaRPr lang="en-US" sz="500" b="1" dirty="0" smtClean="0"/>
          </a:p>
          <a:p>
            <a:r>
              <a:rPr lang="en-US" sz="1000" b="1" dirty="0" smtClean="0"/>
              <a:t>Students </a:t>
            </a:r>
            <a:r>
              <a:rPr lang="en-US" sz="1000" b="1" dirty="0"/>
              <a:t>use multiple methods of inquiry and research processes to answer questions and solve problems. </a:t>
            </a:r>
            <a:r>
              <a:rPr lang="en-US" sz="1000" dirty="0" smtClean="0"/>
              <a:t> </a:t>
            </a:r>
            <a:endParaRPr lang="en-US" sz="1000" b="1" dirty="0"/>
          </a:p>
        </p:txBody>
      </p:sp>
      <p:cxnSp>
        <p:nvCxnSpPr>
          <p:cNvPr id="62" name="Straight Arrow Connector 61"/>
          <p:cNvCxnSpPr/>
          <p:nvPr/>
        </p:nvCxnSpPr>
        <p:spPr>
          <a:xfrm flipV="1">
            <a:off x="1979720" y="2670451"/>
            <a:ext cx="470517" cy="782963"/>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1979720" y="3453414"/>
            <a:ext cx="585927" cy="101663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endCxn id="23" idx="1"/>
          </p:cNvCxnSpPr>
          <p:nvPr/>
        </p:nvCxnSpPr>
        <p:spPr>
          <a:xfrm flipV="1">
            <a:off x="3958292" y="2264181"/>
            <a:ext cx="374829" cy="4389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12" idx="6"/>
            <a:endCxn id="59" idx="1"/>
          </p:cNvCxnSpPr>
          <p:nvPr/>
        </p:nvCxnSpPr>
        <p:spPr>
          <a:xfrm flipV="1">
            <a:off x="3807691" y="4226629"/>
            <a:ext cx="552063" cy="756219"/>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12" idx="6"/>
            <a:endCxn id="58" idx="1"/>
          </p:cNvCxnSpPr>
          <p:nvPr/>
        </p:nvCxnSpPr>
        <p:spPr>
          <a:xfrm>
            <a:off x="3807691" y="4982848"/>
            <a:ext cx="525430" cy="24353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4" name="Rounded Rectangle 23"/>
          <p:cNvSpPr/>
          <p:nvPr/>
        </p:nvSpPr>
        <p:spPr>
          <a:xfrm>
            <a:off x="4359755" y="3209884"/>
            <a:ext cx="4598145" cy="545786"/>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a:solidFill>
                  <a:srgbClr val="003E2C"/>
                </a:solidFill>
              </a:rPr>
              <a:t>USF ILO </a:t>
            </a:r>
            <a:r>
              <a:rPr lang="en-US" sz="1000" b="1" u="sng" dirty="0" smtClean="0">
                <a:solidFill>
                  <a:srgbClr val="003E2C"/>
                </a:solidFill>
              </a:rPr>
              <a:t>#6:</a:t>
            </a:r>
          </a:p>
          <a:p>
            <a:endParaRPr lang="en-US" sz="500" b="1" dirty="0" smtClean="0"/>
          </a:p>
          <a:p>
            <a:r>
              <a:rPr lang="en-US" sz="1000" b="1" dirty="0"/>
              <a:t>Students use multiple methods of inquiry and research processes to answer questions and solve problems.  </a:t>
            </a:r>
          </a:p>
        </p:txBody>
      </p:sp>
      <p:cxnSp>
        <p:nvCxnSpPr>
          <p:cNvPr id="20" name="Straight Arrow Connector 19"/>
          <p:cNvCxnSpPr>
            <a:endCxn id="30" idx="1"/>
          </p:cNvCxnSpPr>
          <p:nvPr/>
        </p:nvCxnSpPr>
        <p:spPr>
          <a:xfrm>
            <a:off x="3958292" y="2308079"/>
            <a:ext cx="392584" cy="59506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24" idx="1"/>
          </p:cNvCxnSpPr>
          <p:nvPr/>
        </p:nvCxnSpPr>
        <p:spPr>
          <a:xfrm>
            <a:off x="3958292" y="2297030"/>
            <a:ext cx="401463" cy="1185747"/>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endCxn id="17" idx="1"/>
          </p:cNvCxnSpPr>
          <p:nvPr/>
        </p:nvCxnSpPr>
        <p:spPr>
          <a:xfrm flipV="1">
            <a:off x="3958292" y="1584436"/>
            <a:ext cx="374829" cy="71259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1" name="Action Button: Home 20">
            <a:hlinkClick r:id="rId5"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5" name="TextBox 24">
            <a:hlinkClick r:id="rId2"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28" name="TextBox 27">
            <a:hlinkClick r:id="rId6"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29" name="TextBox 28">
            <a:hlinkClick r:id="rId7"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31" name="TextBox 30">
            <a:hlinkClick r:id="rId4"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32" name="TextBox 31">
            <a:hlinkClick r:id="rId8"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8" action="ppaction://hlinksldjump"/>
              </a:rPr>
              <a:t>:</a:t>
            </a:r>
            <a:r>
              <a:rPr lang="en-US" sz="800" dirty="0" smtClean="0">
                <a:solidFill>
                  <a:srgbClr val="FEF3E8"/>
                </a:solidFill>
              </a:rPr>
              <a:t> Main model</a:t>
            </a:r>
          </a:p>
        </p:txBody>
      </p:sp>
      <p:sp>
        <p:nvSpPr>
          <p:cNvPr id="33" name="TextBox 32">
            <a:hlinkClick r:id="rId9"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34" name="TextBox 33">
            <a:hlinkClick r:id="rId3"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35" name="TextBox 34">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36" name="Curved Up Arrow 35">
            <a:hlinkClick r:id="rId11" action="ppaction://hlinksldjump"/>
          </p:cNvPr>
          <p:cNvSpPr/>
          <p:nvPr/>
        </p:nvSpPr>
        <p:spPr>
          <a:xfrm>
            <a:off x="7015664" y="6212643"/>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09054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ILO and WASC Competencies related to Interpersonal competency </a:t>
            </a:r>
            <a:endParaRPr lang="en-US" dirty="0"/>
          </a:p>
        </p:txBody>
      </p:sp>
      <p:sp>
        <p:nvSpPr>
          <p:cNvPr id="11" name="Oval 10">
            <a:hlinkClick r:id="rId2" action="ppaction://hlinksldjump"/>
          </p:cNvPr>
          <p:cNvSpPr/>
          <p:nvPr/>
        </p:nvSpPr>
        <p:spPr>
          <a:xfrm>
            <a:off x="2299318" y="1496066"/>
            <a:ext cx="1712242"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USF ILO</a:t>
            </a:r>
            <a:r>
              <a:rPr lang="en-US" dirty="0" smtClean="0"/>
              <a:t>: </a:t>
            </a:r>
            <a:endParaRPr lang="en-US" dirty="0"/>
          </a:p>
        </p:txBody>
      </p:sp>
      <p:sp>
        <p:nvSpPr>
          <p:cNvPr id="12" name="Oval 11">
            <a:hlinkClick r:id="rId3" action="ppaction://hlinksldjump"/>
          </p:cNvPr>
          <p:cNvSpPr/>
          <p:nvPr/>
        </p:nvSpPr>
        <p:spPr>
          <a:xfrm>
            <a:off x="2308194" y="3591015"/>
            <a:ext cx="1916958" cy="982640"/>
          </a:xfrm>
          <a:prstGeom prst="ellipse">
            <a:avLst/>
          </a:prstGeom>
          <a:solidFill>
            <a:srgbClr val="003E2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a:p>
            <a:pPr algn="ctr"/>
            <a:r>
              <a:rPr lang="en-US" sz="1600" dirty="0" smtClean="0"/>
              <a:t>WASC Competency</a:t>
            </a:r>
            <a:r>
              <a:rPr lang="en-US" dirty="0" smtClean="0"/>
              <a:t>:</a:t>
            </a:r>
            <a:endParaRPr lang="en-US" dirty="0"/>
          </a:p>
        </p:txBody>
      </p:sp>
      <p:sp>
        <p:nvSpPr>
          <p:cNvPr id="16" name="Rectangle 15">
            <a:hlinkClick r:id="rId4" action="ppaction://hlinksldjump"/>
          </p:cNvPr>
          <p:cNvSpPr/>
          <p:nvPr/>
        </p:nvSpPr>
        <p:spPr>
          <a:xfrm>
            <a:off x="224759" y="1882063"/>
            <a:ext cx="1435365" cy="2396970"/>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1400" b="1" dirty="0" smtClean="0">
                <a:solidFill>
                  <a:srgbClr val="003E2C"/>
                </a:solidFill>
              </a:rPr>
              <a:t>Outcome:</a:t>
            </a:r>
          </a:p>
          <a:p>
            <a:pPr algn="ctr"/>
            <a:endParaRPr lang="en-US" sz="400" b="1" dirty="0" smtClean="0">
              <a:solidFill>
                <a:schemeClr val="tx1"/>
              </a:solidFill>
            </a:endParaRPr>
          </a:p>
          <a:p>
            <a:pPr algn="ctr"/>
            <a:r>
              <a:rPr lang="en-US" sz="1400" dirty="0" smtClean="0">
                <a:solidFill>
                  <a:schemeClr val="tx1"/>
                </a:solidFill>
              </a:rPr>
              <a:t> </a:t>
            </a:r>
            <a:r>
              <a:rPr lang="en-US" sz="1400" b="1" dirty="0">
                <a:solidFill>
                  <a:schemeClr val="tx1"/>
                </a:solidFill>
                <a:hlinkClick r:id="rId5" action="ppaction://hlinksldjump"/>
              </a:rPr>
              <a:t>Ability to communicate effectively with people on personal and professional level </a:t>
            </a:r>
            <a:r>
              <a:rPr lang="en-US" sz="2000" dirty="0" smtClean="0">
                <a:solidFill>
                  <a:schemeClr val="tx1"/>
                </a:solidFill>
                <a:hlinkClick r:id="rId5" action="ppaction://hlinksldjump"/>
              </a:rPr>
              <a:t> </a:t>
            </a:r>
            <a:endParaRPr lang="en-US" sz="2000" dirty="0" smtClean="0">
              <a:solidFill>
                <a:schemeClr val="tx1"/>
              </a:solidFill>
            </a:endParaRPr>
          </a:p>
        </p:txBody>
      </p:sp>
      <p:sp>
        <p:nvSpPr>
          <p:cNvPr id="17" name="Rounded Rectangle 16"/>
          <p:cNvSpPr/>
          <p:nvPr/>
        </p:nvSpPr>
        <p:spPr>
          <a:xfrm>
            <a:off x="4421898" y="1669105"/>
            <a:ext cx="4598145" cy="673670"/>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smtClean="0">
                <a:solidFill>
                  <a:srgbClr val="003E2C"/>
                </a:solidFill>
              </a:rPr>
              <a:t>USF ILO #4:</a:t>
            </a:r>
          </a:p>
          <a:p>
            <a:pPr algn="ctr"/>
            <a:endParaRPr lang="en-US" sz="500" b="1" u="sng" dirty="0" smtClean="0"/>
          </a:p>
          <a:p>
            <a:r>
              <a:rPr lang="en-US" sz="1000" b="1" dirty="0"/>
              <a:t>Students communicate effectively in written and oral forms to interact within their personal and professional communities. </a:t>
            </a:r>
          </a:p>
        </p:txBody>
      </p:sp>
      <p:sp>
        <p:nvSpPr>
          <p:cNvPr id="58" name="Rounded Rectangle 57"/>
          <p:cNvSpPr/>
          <p:nvPr/>
        </p:nvSpPr>
        <p:spPr>
          <a:xfrm>
            <a:off x="4421900" y="4327180"/>
            <a:ext cx="4642533" cy="1381162"/>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b="1" u="sng" dirty="0">
                <a:solidFill>
                  <a:srgbClr val="003E2C"/>
                </a:solidFill>
              </a:rPr>
              <a:t>WASC </a:t>
            </a:r>
            <a:r>
              <a:rPr lang="fr-FR" sz="1000" b="1" u="sng" dirty="0" err="1">
                <a:solidFill>
                  <a:srgbClr val="003E2C"/>
                </a:solidFill>
              </a:rPr>
              <a:t>Comp</a:t>
            </a:r>
            <a:r>
              <a:rPr lang="fr-FR" sz="1000" b="1" u="sng" dirty="0">
                <a:solidFill>
                  <a:srgbClr val="003E2C"/>
                </a:solidFill>
              </a:rPr>
              <a:t> #5 </a:t>
            </a:r>
            <a:r>
              <a:rPr lang="fr-FR" sz="1000" b="1" u="sng" dirty="0" err="1">
                <a:solidFill>
                  <a:srgbClr val="003E2C"/>
                </a:solidFill>
              </a:rPr>
              <a:t>Written</a:t>
            </a:r>
            <a:r>
              <a:rPr lang="fr-FR" sz="1000" b="1" u="sng" dirty="0">
                <a:solidFill>
                  <a:srgbClr val="003E2C"/>
                </a:solidFill>
              </a:rPr>
              <a:t> </a:t>
            </a:r>
            <a:r>
              <a:rPr lang="fr-FR" sz="1000" b="1" u="sng" dirty="0" smtClean="0">
                <a:solidFill>
                  <a:srgbClr val="003E2C"/>
                </a:solidFill>
              </a:rPr>
              <a:t>Communication:</a:t>
            </a:r>
          </a:p>
          <a:p>
            <a:pPr algn="ctr"/>
            <a:endParaRPr lang="fr-FR" sz="500" b="1" dirty="0" smtClean="0"/>
          </a:p>
          <a:p>
            <a:r>
              <a:rPr lang="en-US" sz="1000" b="1" dirty="0"/>
              <a:t> Communication by means of written language for informational, persuasive, and expressive purposes. Written communication may include speeches, presentations, discussions, dialogue, and other forms of interpersonal communication, either delivered face to face or mediated technologically. </a:t>
            </a:r>
            <a:r>
              <a:rPr lang="en-US" sz="1000" b="1" i="1" dirty="0"/>
              <a:t>[Note: Annotated from Oral communication above. A definition of written communication does not currently exist in the WASC Glossary]</a:t>
            </a:r>
            <a:r>
              <a:rPr lang="en-US" sz="1000" dirty="0"/>
              <a:t> </a:t>
            </a:r>
            <a:endParaRPr lang="en-US" sz="1000" b="1" dirty="0"/>
          </a:p>
        </p:txBody>
      </p:sp>
      <p:sp>
        <p:nvSpPr>
          <p:cNvPr id="59" name="Rounded Rectangle 58"/>
          <p:cNvSpPr/>
          <p:nvPr/>
        </p:nvSpPr>
        <p:spPr>
          <a:xfrm>
            <a:off x="4421900" y="2629519"/>
            <a:ext cx="4598145" cy="1597408"/>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b="1" u="sng" dirty="0">
                <a:solidFill>
                  <a:srgbClr val="003E2C"/>
                </a:solidFill>
              </a:rPr>
              <a:t>WASC </a:t>
            </a:r>
            <a:r>
              <a:rPr lang="fr-FR" sz="1000" b="1" u="sng" dirty="0" err="1">
                <a:solidFill>
                  <a:srgbClr val="003E2C"/>
                </a:solidFill>
              </a:rPr>
              <a:t>Comp</a:t>
            </a:r>
            <a:r>
              <a:rPr lang="fr-FR" sz="1000" b="1" u="sng" dirty="0">
                <a:solidFill>
                  <a:srgbClr val="003E2C"/>
                </a:solidFill>
              </a:rPr>
              <a:t> #3 Oral </a:t>
            </a:r>
            <a:r>
              <a:rPr lang="fr-FR" sz="1000" b="1" u="sng" dirty="0" smtClean="0">
                <a:solidFill>
                  <a:srgbClr val="003E2C"/>
                </a:solidFill>
              </a:rPr>
              <a:t>Communication:</a:t>
            </a:r>
          </a:p>
          <a:p>
            <a:pPr algn="ctr"/>
            <a:endParaRPr lang="en-US" sz="500" b="1" dirty="0" smtClean="0"/>
          </a:p>
          <a:p>
            <a:r>
              <a:rPr lang="en-US" sz="1000" b="1" dirty="0"/>
              <a:t> Communication by means of spoken language for informational, persuasive, and expressive purposes. In addition to speech, oral communication may employ visual aids, body language, intonation, and other non-verbal elements to support the conveyance of meaning and connection with the audience. Oral communication may include speeches, presentations, discussions, dialogue, and other forms of interpersonal communication, either delivered face to face or mediated technologically. </a:t>
            </a:r>
            <a:r>
              <a:rPr lang="en-US" sz="1000" dirty="0"/>
              <a:t> </a:t>
            </a:r>
            <a:endParaRPr lang="en-US" sz="1000" b="1" dirty="0"/>
          </a:p>
        </p:txBody>
      </p:sp>
      <p:cxnSp>
        <p:nvCxnSpPr>
          <p:cNvPr id="13" name="Straight Arrow Connector 12"/>
          <p:cNvCxnSpPr>
            <a:stCxn id="11" idx="6"/>
            <a:endCxn id="17" idx="1"/>
          </p:cNvCxnSpPr>
          <p:nvPr/>
        </p:nvCxnSpPr>
        <p:spPr>
          <a:xfrm flipV="1">
            <a:off x="4011560" y="2005940"/>
            <a:ext cx="410338" cy="629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2" idx="6"/>
          </p:cNvCxnSpPr>
          <p:nvPr/>
        </p:nvCxnSpPr>
        <p:spPr>
          <a:xfrm flipV="1">
            <a:off x="4225152" y="3333527"/>
            <a:ext cx="196746" cy="748808"/>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4225152" y="4138685"/>
            <a:ext cx="196746" cy="628624"/>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1660124" y="2012238"/>
            <a:ext cx="639192" cy="107719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660124" y="3089429"/>
            <a:ext cx="639192" cy="992906"/>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Action Button: Home 17">
            <a:hlinkClick r:id="rId5"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0" name="TextBox 19">
            <a:hlinkClick r:id="rId2"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21" name="TextBox 20">
            <a:hlinkClick r:id="rId6"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22" name="TextBox 21">
            <a:hlinkClick r:id="rId7"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23" name="TextBox 22">
            <a:hlinkClick r:id="rId4"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24" name="TextBox 23">
            <a:hlinkClick r:id="rId8"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8" action="ppaction://hlinksldjump"/>
              </a:rPr>
              <a:t>:</a:t>
            </a:r>
            <a:r>
              <a:rPr lang="en-US" sz="800" dirty="0" smtClean="0">
                <a:solidFill>
                  <a:srgbClr val="FEF3E8"/>
                </a:solidFill>
              </a:rPr>
              <a:t> Main model</a:t>
            </a:r>
          </a:p>
        </p:txBody>
      </p:sp>
      <p:sp>
        <p:nvSpPr>
          <p:cNvPr id="26" name="TextBox 25">
            <a:hlinkClick r:id="rId9"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28" name="TextBox 27">
            <a:hlinkClick r:id="rId3"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30" name="TextBox 29">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27" name="Curved Up Arrow 26">
            <a:hlinkClick r:id="rId11" action="ppaction://hlinksldjump"/>
          </p:cNvPr>
          <p:cNvSpPr/>
          <p:nvPr/>
        </p:nvSpPr>
        <p:spPr>
          <a:xfrm>
            <a:off x="6951495" y="620661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6820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ILO and WASC Competencies related to Interpersonal competency </a:t>
            </a:r>
            <a:endParaRPr lang="en-US" dirty="0"/>
          </a:p>
        </p:txBody>
      </p:sp>
      <p:sp>
        <p:nvSpPr>
          <p:cNvPr id="11" name="Oval 10">
            <a:hlinkClick r:id="rId2" action="ppaction://hlinksldjump"/>
          </p:cNvPr>
          <p:cNvSpPr/>
          <p:nvPr/>
        </p:nvSpPr>
        <p:spPr>
          <a:xfrm>
            <a:off x="2184890" y="2836594"/>
            <a:ext cx="1712242"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USF ILO</a:t>
            </a:r>
            <a:r>
              <a:rPr lang="en-US" dirty="0" smtClean="0"/>
              <a:t>: </a:t>
            </a:r>
            <a:endParaRPr lang="en-US" dirty="0"/>
          </a:p>
        </p:txBody>
      </p:sp>
      <p:sp>
        <p:nvSpPr>
          <p:cNvPr id="16" name="Rectangle 15">
            <a:hlinkClick r:id="rId3" action="ppaction://hlinksldjump"/>
          </p:cNvPr>
          <p:cNvSpPr/>
          <p:nvPr/>
        </p:nvSpPr>
        <p:spPr>
          <a:xfrm>
            <a:off x="215881" y="2086250"/>
            <a:ext cx="1435365" cy="2396970"/>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1400" b="1" dirty="0" smtClean="0">
                <a:solidFill>
                  <a:srgbClr val="003E2C"/>
                </a:solidFill>
              </a:rPr>
              <a:t>Outcome:</a:t>
            </a:r>
          </a:p>
          <a:p>
            <a:pPr algn="ctr"/>
            <a:endParaRPr lang="en-US" sz="400" b="1" dirty="0" smtClean="0">
              <a:solidFill>
                <a:schemeClr val="tx1"/>
              </a:solidFill>
            </a:endParaRPr>
          </a:p>
          <a:p>
            <a:pPr algn="ctr"/>
            <a:r>
              <a:rPr lang="en-US" sz="1400" dirty="0" smtClean="0">
                <a:solidFill>
                  <a:schemeClr val="tx1"/>
                </a:solidFill>
                <a:hlinkClick r:id="rId4" action="ppaction://hlinksldjump"/>
              </a:rPr>
              <a:t> </a:t>
            </a:r>
            <a:r>
              <a:rPr lang="en-US" sz="1400" b="1" dirty="0">
                <a:solidFill>
                  <a:schemeClr val="tx1"/>
                </a:solidFill>
                <a:hlinkClick r:id="rId4" action="ppaction://hlinksldjump"/>
              </a:rPr>
              <a:t>Ability to function effectively in a multicultural, ethnical diverse environment </a:t>
            </a:r>
            <a:endParaRPr lang="en-US" sz="1400" b="1" dirty="0">
              <a:solidFill>
                <a:schemeClr val="tx1"/>
              </a:solidFill>
            </a:endParaRPr>
          </a:p>
          <a:p>
            <a:pPr algn="ctr"/>
            <a:endParaRPr lang="en-US" sz="2000" dirty="0" smtClean="0">
              <a:solidFill>
                <a:schemeClr val="tx1"/>
              </a:solidFill>
            </a:endParaRPr>
          </a:p>
        </p:txBody>
      </p:sp>
      <p:sp>
        <p:nvSpPr>
          <p:cNvPr id="17" name="Rounded Rectangle 16"/>
          <p:cNvSpPr/>
          <p:nvPr/>
        </p:nvSpPr>
        <p:spPr>
          <a:xfrm>
            <a:off x="4350876" y="2691428"/>
            <a:ext cx="4598145" cy="1322673"/>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smtClean="0">
                <a:solidFill>
                  <a:srgbClr val="003E2C"/>
                </a:solidFill>
              </a:rPr>
              <a:t>USF ILO #7:</a:t>
            </a:r>
          </a:p>
          <a:p>
            <a:pPr algn="ctr"/>
            <a:endParaRPr lang="en-US" sz="500" b="1" u="sng" dirty="0" smtClean="0"/>
          </a:p>
          <a:p>
            <a:r>
              <a:rPr lang="en-US" sz="1000" b="1" i="1" dirty="0"/>
              <a:t>Students describe, analyze, and evaluate global interconnectedness in social, economic, environmental and political systems that shape diverse groups within the San Francisco Bay Area and the world. </a:t>
            </a:r>
            <a:endParaRPr lang="en-US" sz="1000" b="1" dirty="0"/>
          </a:p>
        </p:txBody>
      </p:sp>
      <p:cxnSp>
        <p:nvCxnSpPr>
          <p:cNvPr id="13" name="Straight Arrow Connector 12"/>
          <p:cNvCxnSpPr>
            <a:stCxn id="11" idx="6"/>
            <a:endCxn id="17" idx="1"/>
          </p:cNvCxnSpPr>
          <p:nvPr/>
        </p:nvCxnSpPr>
        <p:spPr>
          <a:xfrm flipV="1">
            <a:off x="3897132" y="3352765"/>
            <a:ext cx="453744" cy="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11" idx="2"/>
          </p:cNvCxnSpPr>
          <p:nvPr/>
        </p:nvCxnSpPr>
        <p:spPr>
          <a:xfrm>
            <a:off x="1660124" y="3352764"/>
            <a:ext cx="524766" cy="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Action Button: Home 8">
            <a:hlinkClick r:id="rId4"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TextBox 9">
            <a:hlinkClick r:id="rId2"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12" name="TextBox 11">
            <a:hlinkClick r:id="rId5"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4" name="TextBox 13">
            <a:hlinkClick r:id="rId6" action="ppaction://hlinksldjump"/>
          </p:cNvPr>
          <p:cNvSpPr txBox="1"/>
          <p:nvPr/>
        </p:nvSpPr>
        <p:spPr>
          <a:xfrm>
            <a:off x="3667904" y="6222505"/>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5" name="TextBox 14">
            <a:hlinkClick r:id="rId3"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8" name="TextBox 17">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9" name="TextBox 18">
            <a:hlinkClick r:id="rId8" action="ppaction://hlinksldjump"/>
          </p:cNvPr>
          <p:cNvSpPr txBox="1"/>
          <p:nvPr/>
        </p:nvSpPr>
        <p:spPr>
          <a:xfrm>
            <a:off x="4486143" y="6227483"/>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20" name="TextBox 19">
            <a:hlinkClick r:id="rId9" action="ppaction://hlinksldjump"/>
          </p:cNvPr>
          <p:cNvSpPr txBox="1"/>
          <p:nvPr/>
        </p:nvSpPr>
        <p:spPr>
          <a:xfrm>
            <a:off x="5259427" y="6215899"/>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21" name="TextBox 20">
            <a:hlinkClick r:id="rId10" action="ppaction://hlinksldjump"/>
          </p:cNvPr>
          <p:cNvSpPr txBox="1"/>
          <p:nvPr/>
        </p:nvSpPr>
        <p:spPr>
          <a:xfrm>
            <a:off x="6021282" y="6215899"/>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22" name="Curved Up Arrow 21">
            <a:hlinkClick r:id="rId11" action="ppaction://hlinksldjump"/>
          </p:cNvPr>
          <p:cNvSpPr/>
          <p:nvPr/>
        </p:nvSpPr>
        <p:spPr>
          <a:xfrm>
            <a:off x="6943475" y="6220876"/>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0359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ILO and WASC Competencies related to Interpersonal competency </a:t>
            </a:r>
            <a:endParaRPr lang="en-US" dirty="0"/>
          </a:p>
        </p:txBody>
      </p:sp>
      <p:sp>
        <p:nvSpPr>
          <p:cNvPr id="11" name="Oval 10">
            <a:hlinkClick r:id="rId2" action="ppaction://hlinksldjump"/>
          </p:cNvPr>
          <p:cNvSpPr/>
          <p:nvPr/>
        </p:nvSpPr>
        <p:spPr>
          <a:xfrm>
            <a:off x="2184890" y="2836594"/>
            <a:ext cx="1712242" cy="1032343"/>
          </a:xfrm>
          <a:prstGeom prst="ellipse">
            <a:avLst/>
          </a:prstGeom>
          <a:solidFill>
            <a:srgbClr val="00543C"/>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USF ILO</a:t>
            </a:r>
            <a:r>
              <a:rPr lang="en-US" dirty="0" smtClean="0"/>
              <a:t>: </a:t>
            </a:r>
            <a:endParaRPr lang="en-US" dirty="0"/>
          </a:p>
        </p:txBody>
      </p:sp>
      <p:sp>
        <p:nvSpPr>
          <p:cNvPr id="16" name="Rectangle 15">
            <a:hlinkClick r:id="rId3" action="ppaction://hlinksldjump"/>
          </p:cNvPr>
          <p:cNvSpPr/>
          <p:nvPr/>
        </p:nvSpPr>
        <p:spPr>
          <a:xfrm>
            <a:off x="215881" y="2086250"/>
            <a:ext cx="1435365" cy="2396970"/>
          </a:xfrm>
          <a:prstGeom prst="rect">
            <a:avLst/>
          </a:prstGeom>
          <a:solidFill>
            <a:srgbClr val="FDD682"/>
          </a:solidFill>
          <a:ln>
            <a:solidFill>
              <a:schemeClr val="bg1">
                <a:lumMod val="50000"/>
              </a:schemeClr>
            </a:solidFill>
          </a:ln>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en-US" sz="1400" b="1" dirty="0" smtClean="0">
                <a:solidFill>
                  <a:srgbClr val="003E2C"/>
                </a:solidFill>
              </a:rPr>
              <a:t>Outcome:</a:t>
            </a:r>
          </a:p>
          <a:p>
            <a:pPr algn="ctr"/>
            <a:endParaRPr lang="en-US" sz="400" b="1" dirty="0" smtClean="0">
              <a:solidFill>
                <a:schemeClr val="tx1"/>
              </a:solidFill>
            </a:endParaRPr>
          </a:p>
          <a:p>
            <a:pPr marL="171450" indent="-171450">
              <a:buFont typeface="Arial" panose="020B0604020202020204" pitchFamily="34" charset="0"/>
              <a:buChar char="•"/>
            </a:pPr>
            <a:r>
              <a:rPr lang="en-US" sz="1400" b="1" dirty="0">
                <a:solidFill>
                  <a:schemeClr val="tx1"/>
                </a:solidFill>
                <a:hlinkClick r:id="rId4" action="ppaction://hlinksldjump"/>
              </a:rPr>
              <a:t>Ability to function as a mature, independent adult</a:t>
            </a:r>
            <a:endParaRPr lang="en-US" sz="1400" b="1" dirty="0">
              <a:solidFill>
                <a:schemeClr val="tx1"/>
              </a:solidFill>
            </a:endParaRPr>
          </a:p>
          <a:p>
            <a:pPr algn="ctr"/>
            <a:endParaRPr lang="en-US" sz="2000" dirty="0" smtClean="0">
              <a:solidFill>
                <a:schemeClr val="tx1"/>
              </a:solidFill>
            </a:endParaRPr>
          </a:p>
        </p:txBody>
      </p:sp>
      <p:sp>
        <p:nvSpPr>
          <p:cNvPr id="17" name="Rounded Rectangle 16"/>
          <p:cNvSpPr/>
          <p:nvPr/>
        </p:nvSpPr>
        <p:spPr>
          <a:xfrm>
            <a:off x="4350876" y="2691428"/>
            <a:ext cx="4598145" cy="1322673"/>
          </a:xfrm>
          <a:prstGeom prst="roundRect">
            <a:avLst/>
          </a:prstGeom>
          <a:ln>
            <a:solidFill>
              <a:srgbClr val="00543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b="1" u="sng" dirty="0" smtClean="0">
                <a:solidFill>
                  <a:srgbClr val="003E2C"/>
                </a:solidFill>
              </a:rPr>
              <a:t>USF ILO #1:</a:t>
            </a:r>
          </a:p>
          <a:p>
            <a:pPr algn="ctr"/>
            <a:endParaRPr lang="en-US" sz="500" b="1" u="sng" dirty="0" smtClean="0"/>
          </a:p>
          <a:p>
            <a:r>
              <a:rPr lang="en-US" sz="1000" b="1" dirty="0"/>
              <a:t>Students reflect on and analyze their attitudes, beliefs, values, and assumptions about diverse communities and cultures and contribute to the common good. </a:t>
            </a:r>
          </a:p>
        </p:txBody>
      </p:sp>
      <p:cxnSp>
        <p:nvCxnSpPr>
          <p:cNvPr id="13" name="Straight Arrow Connector 12"/>
          <p:cNvCxnSpPr>
            <a:stCxn id="11" idx="6"/>
            <a:endCxn id="17" idx="1"/>
          </p:cNvCxnSpPr>
          <p:nvPr/>
        </p:nvCxnSpPr>
        <p:spPr>
          <a:xfrm flipV="1">
            <a:off x="3897132" y="3352765"/>
            <a:ext cx="453744" cy="1"/>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11" idx="2"/>
          </p:cNvCxnSpPr>
          <p:nvPr/>
        </p:nvCxnSpPr>
        <p:spPr>
          <a:xfrm>
            <a:off x="1660124" y="3352764"/>
            <a:ext cx="524766" cy="2"/>
          </a:xfrm>
          <a:prstGeom prst="straightConnector1">
            <a:avLst/>
          </a:prstGeom>
          <a:ln w="63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Action Button: Home 8">
            <a:hlinkClick r:id="rId4"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TextBox 9">
            <a:hlinkClick r:id="rId2" action="ppaction://hlinksldjump"/>
          </p:cNvPr>
          <p:cNvSpPr txBox="1"/>
          <p:nvPr/>
        </p:nvSpPr>
        <p:spPr>
          <a:xfrm>
            <a:off x="2866794" y="6228345"/>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12" name="TextBox 11">
            <a:hlinkClick r:id="rId5" action="ppaction://hlinksldjump"/>
          </p:cNvPr>
          <p:cNvSpPr txBox="1"/>
          <p:nvPr/>
        </p:nvSpPr>
        <p:spPr>
          <a:xfrm>
            <a:off x="2138515" y="6223745"/>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4" name="TextBox 13">
            <a:hlinkClick r:id="rId6" action="ppaction://hlinksldjump"/>
          </p:cNvPr>
          <p:cNvSpPr txBox="1"/>
          <p:nvPr/>
        </p:nvSpPr>
        <p:spPr>
          <a:xfrm>
            <a:off x="3667904" y="6222505"/>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5" name="TextBox 14">
            <a:hlinkClick r:id="rId3"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8" name="TextBox 17">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9" name="TextBox 18">
            <a:hlinkClick r:id="rId8" action="ppaction://hlinksldjump"/>
          </p:cNvPr>
          <p:cNvSpPr txBox="1"/>
          <p:nvPr/>
        </p:nvSpPr>
        <p:spPr>
          <a:xfrm>
            <a:off x="4486143" y="6227483"/>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20" name="TextBox 19">
            <a:hlinkClick r:id="rId9" action="ppaction://hlinksldjump"/>
          </p:cNvPr>
          <p:cNvSpPr txBox="1"/>
          <p:nvPr/>
        </p:nvSpPr>
        <p:spPr>
          <a:xfrm>
            <a:off x="5259427" y="6223920"/>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21" name="TextBox 20">
            <a:hlinkClick r:id="rId10" action="ppaction://hlinksldjump"/>
          </p:cNvPr>
          <p:cNvSpPr txBox="1"/>
          <p:nvPr/>
        </p:nvSpPr>
        <p:spPr>
          <a:xfrm>
            <a:off x="6021282" y="6223920"/>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22" name="Curved Up Arrow 21">
            <a:hlinkClick r:id="rId11" action="ppaction://hlinksldjump"/>
          </p:cNvPr>
          <p:cNvSpPr/>
          <p:nvPr/>
        </p:nvSpPr>
        <p:spPr>
          <a:xfrm>
            <a:off x="6999621" y="6212855"/>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6027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Academic Comments</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8221280"/>
              </p:ext>
            </p:extLst>
          </p:nvPr>
        </p:nvGraphicFramePr>
        <p:xfrm>
          <a:off x="688972" y="1466845"/>
          <a:ext cx="7767639" cy="4612770"/>
        </p:xfrm>
        <a:graphic>
          <a:graphicData uri="http://schemas.openxmlformats.org/drawingml/2006/table">
            <a:tbl>
              <a:tblPr firstRow="1" bandRow="1">
                <a:tableStyleId>{5C22544A-7EE6-4342-B048-85BDC9FD1C3A}</a:tableStyleId>
              </a:tblPr>
              <a:tblGrid>
                <a:gridCol w="488075"/>
                <a:gridCol w="3639782"/>
                <a:gridCol w="3639782"/>
              </a:tblGrid>
              <a:tr h="437883">
                <a:tc>
                  <a:txBody>
                    <a:bodyPr/>
                    <a:lstStyle/>
                    <a:p>
                      <a:pPr algn="ctr"/>
                      <a:endParaRPr lang="en-US" dirty="0"/>
                    </a:p>
                  </a:txBody>
                  <a:tcPr>
                    <a:solidFill>
                      <a:srgbClr val="003E2C"/>
                    </a:solidFill>
                  </a:tcPr>
                </a:tc>
                <a:tc>
                  <a:txBody>
                    <a:bodyPr/>
                    <a:lstStyle/>
                    <a:p>
                      <a:pPr algn="ctr"/>
                      <a:r>
                        <a:rPr lang="en-US" dirty="0" smtClean="0"/>
                        <a:t>Positive</a:t>
                      </a:r>
                      <a:endParaRPr lang="en-US" dirty="0"/>
                    </a:p>
                  </a:txBody>
                  <a:tcPr>
                    <a:solidFill>
                      <a:srgbClr val="003E2C"/>
                    </a:solidFill>
                  </a:tcPr>
                </a:tc>
                <a:tc>
                  <a:txBody>
                    <a:bodyPr/>
                    <a:lstStyle/>
                    <a:p>
                      <a:pPr algn="ctr"/>
                      <a:r>
                        <a:rPr lang="en-US" dirty="0" smtClean="0"/>
                        <a:t>Negative</a:t>
                      </a:r>
                      <a:endParaRPr lang="en-US" dirty="0"/>
                    </a:p>
                  </a:txBody>
                  <a:tcPr>
                    <a:solidFill>
                      <a:srgbClr val="003E2C"/>
                    </a:solidFill>
                  </a:tcPr>
                </a:tc>
              </a:tr>
              <a:tr h="683818">
                <a:tc rowSpan="2">
                  <a:txBody>
                    <a:bodyPr/>
                    <a:lstStyle/>
                    <a:p>
                      <a:pPr algn="ctr"/>
                      <a:r>
                        <a:rPr lang="en-US" sz="1600" kern="1200" dirty="0" smtClean="0">
                          <a:solidFill>
                            <a:srgbClr val="00543C"/>
                          </a:solidFill>
                          <a:latin typeface="+mn-lt"/>
                          <a:ea typeface="+mn-ea"/>
                          <a:cs typeface="+mn-cs"/>
                        </a:rPr>
                        <a:t>Friends/Academics</a:t>
                      </a:r>
                    </a:p>
                  </a:txBody>
                  <a:tcPr vert="vert270"/>
                </a:tc>
                <a:tc>
                  <a:txBody>
                    <a:bodyPr/>
                    <a:lstStyle/>
                    <a:p>
                      <a:r>
                        <a:rPr lang="en-US" sz="1600" kern="1200" dirty="0" smtClean="0">
                          <a:solidFill>
                            <a:srgbClr val="00543C"/>
                          </a:solidFill>
                          <a:latin typeface="+mn-lt"/>
                          <a:ea typeface="+mn-ea"/>
                          <a:cs typeface="+mn-cs"/>
                        </a:rPr>
                        <a:t>roommates, friends,</a:t>
                      </a:r>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The academics. I am extremely challenged and get nervous a lot</a:t>
                      </a:r>
                      <a:endParaRPr lang="en-US" sz="1600" kern="1200" dirty="0">
                        <a:solidFill>
                          <a:srgbClr val="00543C"/>
                        </a:solidFill>
                        <a:latin typeface="+mn-lt"/>
                        <a:ea typeface="+mn-ea"/>
                        <a:cs typeface="+mn-cs"/>
                      </a:endParaRPr>
                    </a:p>
                  </a:txBody>
                  <a:tcPr/>
                </a:tc>
              </a:tr>
              <a:tr h="1259664">
                <a:tc vMerge="1">
                  <a:txBody>
                    <a:bodyPr/>
                    <a:lstStyle/>
                    <a:p>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Being able to have a social life and live on campus to meet new people.</a:t>
                      </a:r>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I find it very hard to do well in school and still fit in a social life, right now I feel like I have to choose between one or another.</a:t>
                      </a:r>
                      <a:endParaRPr lang="en-US" sz="1600" kern="1200" dirty="0">
                        <a:solidFill>
                          <a:srgbClr val="00543C"/>
                        </a:solidFill>
                        <a:latin typeface="+mn-lt"/>
                        <a:ea typeface="+mn-ea"/>
                        <a:cs typeface="+mn-cs"/>
                      </a:endParaRPr>
                    </a:p>
                  </a:txBody>
                  <a:tcPr/>
                </a:tc>
              </a:tr>
              <a:tr h="1259664">
                <a:tc rowSpan="2">
                  <a:txBody>
                    <a:bodyPr/>
                    <a:lstStyle/>
                    <a:p>
                      <a:pPr algn="ctr"/>
                      <a:r>
                        <a:rPr lang="en-US" sz="1600" kern="1200" dirty="0" smtClean="0">
                          <a:solidFill>
                            <a:srgbClr val="00543C"/>
                          </a:solidFill>
                          <a:latin typeface="+mn-lt"/>
                          <a:ea typeface="+mn-ea"/>
                          <a:cs typeface="+mn-cs"/>
                        </a:rPr>
                        <a:t>Academics/Others</a:t>
                      </a:r>
                    </a:p>
                  </a:txBody>
                  <a:tcPr vert="vert270"/>
                </a:tc>
                <a:tc>
                  <a:txBody>
                    <a:bodyPr/>
                    <a:lstStyle/>
                    <a:p>
                      <a:r>
                        <a:rPr lang="en-US" sz="1600" kern="1200" dirty="0" smtClean="0">
                          <a:solidFill>
                            <a:srgbClr val="00543C"/>
                          </a:solidFill>
                          <a:latin typeface="+mn-lt"/>
                          <a:ea typeface="+mn-ea"/>
                          <a:cs typeface="+mn-cs"/>
                        </a:rPr>
                        <a:t>The classes here are stimulating and for the first time I feel involved in the discussions in class. The classes challenge me to highest ability.</a:t>
                      </a:r>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There aren't enough opportunities to socialize with my classmates outside of my residence hall.</a:t>
                      </a:r>
                      <a:endParaRPr lang="en-US" sz="1600" kern="1200" dirty="0">
                        <a:solidFill>
                          <a:srgbClr val="00543C"/>
                        </a:solidFill>
                        <a:latin typeface="+mn-lt"/>
                        <a:ea typeface="+mn-ea"/>
                        <a:cs typeface="+mn-cs"/>
                      </a:endParaRPr>
                    </a:p>
                  </a:txBody>
                  <a:tcPr/>
                </a:tc>
              </a:tr>
              <a:tr h="971741">
                <a:tc vMerge="1">
                  <a:txBody>
                    <a:bodyPr/>
                    <a:lstStyle/>
                    <a:p>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Learning interesting things, or learning how to look at things differently than I have in the past.</a:t>
                      </a:r>
                      <a:endParaRPr lang="en-US" sz="1600" kern="1200" dirty="0">
                        <a:solidFill>
                          <a:srgbClr val="00543C"/>
                        </a:solidFill>
                        <a:latin typeface="+mn-lt"/>
                        <a:ea typeface="+mn-ea"/>
                        <a:cs typeface="+mn-cs"/>
                      </a:endParaRPr>
                    </a:p>
                  </a:txBody>
                  <a:tcPr/>
                </a:tc>
                <a:tc>
                  <a:txBody>
                    <a:bodyPr/>
                    <a:lstStyle/>
                    <a:p>
                      <a:r>
                        <a:rPr lang="en-US" sz="1600" kern="1200" dirty="0" smtClean="0">
                          <a:solidFill>
                            <a:srgbClr val="00543C"/>
                          </a:solidFill>
                          <a:latin typeface="+mn-lt"/>
                          <a:ea typeface="+mn-ea"/>
                          <a:cs typeface="+mn-cs"/>
                        </a:rPr>
                        <a:t>How hard it is to really connect with people.</a:t>
                      </a:r>
                      <a:endParaRPr lang="en-US" sz="1600" kern="1200" dirty="0">
                        <a:solidFill>
                          <a:srgbClr val="00543C"/>
                        </a:solidFill>
                        <a:latin typeface="+mn-lt"/>
                        <a:ea typeface="+mn-ea"/>
                        <a:cs typeface="+mn-cs"/>
                      </a:endParaRPr>
                    </a:p>
                  </a:txBody>
                  <a:tcPr/>
                </a:tc>
              </a:tr>
            </a:tbl>
          </a:graphicData>
        </a:graphic>
      </p:graphicFrame>
      <p:sp>
        <p:nvSpPr>
          <p:cNvPr id="5" name="Action Button: Home 4">
            <a:hlinkClick r:id="rId2"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 name="TextBox 5">
            <a:hlinkClick r:id="rId3"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7" name="TextBox 6">
            <a:hlinkClick r:id="rId4"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8" name="TextBox 7">
            <a:hlinkClick r:id="rId5"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9" name="TextBox 8">
            <a:hlinkClick r:id="rId6"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0" name="TextBox 9">
            <a:hlinkClick r:id="rId7"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7" action="ppaction://hlinksldjump"/>
              </a:rPr>
              <a:t>:</a:t>
            </a:r>
            <a:r>
              <a:rPr lang="en-US" sz="800" dirty="0" smtClean="0">
                <a:solidFill>
                  <a:srgbClr val="FEF3E8"/>
                </a:solidFill>
              </a:rPr>
              <a:t> Main model</a:t>
            </a:r>
          </a:p>
        </p:txBody>
      </p:sp>
      <p:sp>
        <p:nvSpPr>
          <p:cNvPr id="11" name="TextBox 10">
            <a:hlinkClick r:id="rId8"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2" name="TextBox 11">
            <a:hlinkClick r:id="rId9"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3" name="TextBox 12">
            <a:hlinkClick r:id="rId10" action="ppaction://hlinksldjump"/>
          </p:cNvPr>
          <p:cNvSpPr txBox="1"/>
          <p:nvPr/>
        </p:nvSpPr>
        <p:spPr>
          <a:xfrm>
            <a:off x="6021282" y="6231941"/>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5" name="Curved Up Arrow 14">
            <a:hlinkClick r:id="rId11" action="ppaction://hlinksldjump"/>
          </p:cNvPr>
          <p:cNvSpPr/>
          <p:nvPr/>
        </p:nvSpPr>
        <p:spPr>
          <a:xfrm>
            <a:off x="7063790" y="6236918"/>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13110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Used and Rationale for Methodology</a:t>
            </a:r>
            <a:endParaRPr lang="en-US" dirty="0"/>
          </a:p>
        </p:txBody>
      </p:sp>
      <p:sp>
        <p:nvSpPr>
          <p:cNvPr id="3" name="Text Placeholder 2"/>
          <p:cNvSpPr>
            <a:spLocks noGrp="1"/>
          </p:cNvSpPr>
          <p:nvPr>
            <p:ph type="body" sz="quarter" idx="10"/>
          </p:nvPr>
        </p:nvSpPr>
        <p:spPr/>
        <p:txBody>
          <a:bodyPr/>
          <a:lstStyle/>
          <a:p>
            <a:r>
              <a:rPr lang="en-US" dirty="0" smtClean="0"/>
              <a:t>Qualitative data analysis was used to explore these issues because:</a:t>
            </a:r>
          </a:p>
          <a:p>
            <a:pPr marL="342900" indent="-342900">
              <a:buFont typeface="Arial" panose="020B0604020202020204" pitchFamily="34" charset="0"/>
              <a:buChar char="•"/>
            </a:pPr>
            <a:r>
              <a:rPr lang="en-US" dirty="0" smtClean="0"/>
              <a:t>Qualitative data provides insight into students’ expectations, perceptions, and aspirations</a:t>
            </a:r>
          </a:p>
          <a:p>
            <a:pPr marL="342900" indent="-342900">
              <a:buFont typeface="Arial" panose="020B0604020202020204" pitchFamily="34" charset="0"/>
              <a:buChar char="•"/>
            </a:pPr>
            <a:r>
              <a:rPr lang="en-US" dirty="0" smtClean="0"/>
              <a:t>Qualitative data can be used for </a:t>
            </a:r>
            <a:r>
              <a:rPr lang="en-US" smtClean="0"/>
              <a:t>building inductive theoretical models</a:t>
            </a: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2382123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Visualizing the Relationship</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6" name="Table 5"/>
          <p:cNvGraphicFramePr>
            <a:graphicFrameLocks noGrp="1"/>
          </p:cNvGraphicFramePr>
          <p:nvPr>
            <p:extLst/>
          </p:nvPr>
        </p:nvGraphicFramePr>
        <p:xfrm>
          <a:off x="688975" y="1460902"/>
          <a:ext cx="6605862" cy="4351327"/>
        </p:xfrm>
        <a:graphic>
          <a:graphicData uri="http://schemas.openxmlformats.org/drawingml/2006/table">
            <a:tbl>
              <a:tblPr>
                <a:tableStyleId>{5C22544A-7EE6-4342-B048-85BDC9FD1C3A}</a:tableStyleId>
              </a:tblPr>
              <a:tblGrid>
                <a:gridCol w="1360441"/>
                <a:gridCol w="482338"/>
                <a:gridCol w="296823"/>
                <a:gridCol w="296823"/>
                <a:gridCol w="296823"/>
                <a:gridCol w="296823"/>
                <a:gridCol w="296823"/>
                <a:gridCol w="296823"/>
                <a:gridCol w="296823"/>
                <a:gridCol w="296823"/>
                <a:gridCol w="296823"/>
                <a:gridCol w="296823"/>
                <a:gridCol w="284456"/>
                <a:gridCol w="327742"/>
                <a:gridCol w="292186"/>
                <a:gridCol w="296823"/>
                <a:gridCol w="296823"/>
                <a:gridCol w="296823"/>
              </a:tblGrid>
              <a:tr h="171641">
                <a:tc gridSpan="12">
                  <a:txBody>
                    <a:bodyPr/>
                    <a:lstStyle/>
                    <a:p>
                      <a:pPr algn="l" fontAlgn="b"/>
                      <a:r>
                        <a:rPr lang="en-US" sz="500" u="none" strike="noStrike" dirty="0">
                          <a:effectLst/>
                        </a:rPr>
                        <a:t>This worksheet plots two-way interaction effects for a logistic regression analysis. If you have any control variables then centering (or standardizing) these before the analysis will ensure a more accurate plot.</a:t>
                      </a:r>
                      <a:endParaRPr lang="en-US" sz="500" b="1" i="0" u="none" strike="noStrike" dirty="0">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157724">
                <a:tc>
                  <a:txBody>
                    <a:bodyPr/>
                    <a:lstStyle/>
                    <a:p>
                      <a:pPr algn="l" fontAlgn="b"/>
                      <a:r>
                        <a:rPr lang="en-US" sz="500" u="none" strike="noStrike">
                          <a:effectLst/>
                        </a:rPr>
                        <a:t>Enter information from your logistic regression in the shaded cells</a:t>
                      </a:r>
                      <a:endParaRPr lang="en-US" sz="500" b="1"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dirty="0">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rowSpan="22" gridSpan="10">
                  <a:txBody>
                    <a:bodyPr/>
                    <a:lstStyle/>
                    <a:p>
                      <a:pPr algn="l" fontAlgn="b"/>
                      <a:endParaRPr lang="en-US" sz="500" b="0" i="0" u="none" strike="noStrike">
                        <a:effectLst/>
                        <a:latin typeface="Arial" panose="020B0604020202020204" pitchFamily="34" charset="0"/>
                      </a:endParaRPr>
                    </a:p>
                  </a:txBody>
                  <a:tcPr marL="0" marR="0" marT="0" marB="0" anchor="b"/>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Variable names:</a:t>
                      </a:r>
                      <a:endParaRPr lang="en-US" sz="500" b="1"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Name of 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Social</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Name of moderator:</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Academic</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Unstandardised Regression Coefficients:</a:t>
                      </a:r>
                      <a:endParaRPr lang="en-US" sz="500" b="1"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-0.688</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Moderator:</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-0.776</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Interaction:</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0.151</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Constant:</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5.373</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Mean/SD of IV:</a:t>
                      </a:r>
                      <a:endParaRPr lang="en-US" sz="500" b="1"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Mean of 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5.22</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SD of 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1.36</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Values of moderator at which to plot slopes:</a:t>
                      </a:r>
                      <a:endParaRPr lang="en-US" sz="500" b="1"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Low:</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2</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High:</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6</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Optional alternative legend*:</a:t>
                      </a:r>
                      <a:endParaRPr lang="en-US" sz="500" b="1" i="0"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gridSpan="10"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Low value of 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 </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High value of independent variable:</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 </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Low value of moderator:</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Low Acad</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High value of moderator:</a:t>
                      </a:r>
                      <a:endParaRPr lang="en-US" sz="500" b="0" i="0" u="none" strike="noStrike">
                        <a:solidFill>
                          <a:srgbClr val="000080"/>
                        </a:solidFill>
                        <a:effectLst/>
                        <a:latin typeface="Arial" panose="020B0604020202020204" pitchFamily="34" charset="0"/>
                      </a:endParaRPr>
                    </a:p>
                  </a:txBody>
                  <a:tcPr marL="0" marR="0" marT="0" marB="0" anchor="b"/>
                </a:tc>
                <a:tc>
                  <a:txBody>
                    <a:bodyPr/>
                    <a:lstStyle/>
                    <a:p>
                      <a:pPr algn="r" fontAlgn="b"/>
                      <a:r>
                        <a:rPr lang="en-US" sz="500" u="none" strike="noStrike">
                          <a:effectLst/>
                        </a:rPr>
                        <a:t>High Acad</a:t>
                      </a:r>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r" fontAlgn="b"/>
                      <a:r>
                        <a:rPr lang="en-US" sz="500" u="none" strike="noStrike">
                          <a:effectLst/>
                        </a:rPr>
                        <a:t>(* Leave blank for normal legend)</a:t>
                      </a:r>
                      <a:endParaRPr lang="en-US" sz="500" b="0" i="1" u="none" strike="noStrike">
                        <a:solidFill>
                          <a:srgbClr val="000080"/>
                        </a:solidFill>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c>
                  <a:txBody>
                    <a:bodyPr/>
                    <a:lstStyle/>
                    <a:p>
                      <a:pPr algn="l" fontAlgn="b"/>
                      <a:endParaRPr lang="en-US" sz="500" b="0" i="0" u="none" strike="noStrike">
                        <a:effectLst/>
                        <a:latin typeface="Arial" panose="020B0604020202020204" pitchFamily="34" charset="0"/>
                      </a:endParaRPr>
                    </a:p>
                  </a:txBody>
                  <a:tcPr marL="0" marR="0" marT="0" marB="0" anchor="b"/>
                </a:tc>
              </a:tr>
              <a:tr h="78862">
                <a:tc>
                  <a:txBody>
                    <a:bodyPr/>
                    <a:lstStyle/>
                    <a:p>
                      <a:pPr algn="l" fontAlgn="b"/>
                      <a:r>
                        <a:rPr lang="en-US" sz="500" u="none" strike="noStrike">
                          <a:effectLst/>
                        </a:rPr>
                        <a:t>Do not type below this line</a:t>
                      </a:r>
                      <a:endParaRPr lang="en-US" sz="500" b="1" i="0" u="none" strike="noStrike">
                        <a:solidFill>
                          <a:srgbClr val="FFFFFF"/>
                        </a:solidFill>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c>
                  <a:txBody>
                    <a:bodyPr/>
                    <a:lstStyle/>
                    <a:p>
                      <a:pPr algn="l" fontAlgn="b"/>
                      <a:r>
                        <a:rPr lang="en-US" sz="500" u="none" strike="noStrike">
                          <a:effectLst/>
                        </a:rPr>
                        <a:t> </a:t>
                      </a:r>
                      <a:endParaRPr lang="en-US" sz="500" b="0" i="0" u="none" strike="noStrike">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gridSpan="2">
                  <a:txBody>
                    <a:bodyPr/>
                    <a:lstStyle/>
                    <a:p>
                      <a:pPr algn="l" fontAlgn="b"/>
                      <a:r>
                        <a:rPr lang="en-US" sz="500" u="none" strike="noStrike">
                          <a:effectLst/>
                        </a:rPr>
                        <a:t>Low Social</a:t>
                      </a:r>
                      <a:endParaRPr lang="en-US" sz="500" b="0" i="0" u="none" strike="noStrike">
                        <a:solidFill>
                          <a:srgbClr val="FFFFFF"/>
                        </a:solidFill>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gridSpan="2">
                  <a:txBody>
                    <a:bodyPr/>
                    <a:lstStyle/>
                    <a:p>
                      <a:pPr algn="l" fontAlgn="b"/>
                      <a:r>
                        <a:rPr lang="en-US" sz="500" u="none" strike="noStrike">
                          <a:effectLst/>
                        </a:rPr>
                        <a:t>High Social</a:t>
                      </a:r>
                      <a:endParaRPr lang="en-US" sz="500" b="0" i="0" u="none" strike="noStrike">
                        <a:solidFill>
                          <a:srgbClr val="FFFFFF"/>
                        </a:solidFill>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r" fontAlgn="b"/>
                      <a:r>
                        <a:rPr lang="en-US" sz="500" u="none" strike="noStrike">
                          <a:effectLst/>
                        </a:rPr>
                        <a:t>Low Acad</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0.911415</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0.900232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0.88781</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0.874057</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0.858887</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0.84222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0.823987</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0.804138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0.78264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r" fontAlgn="b"/>
                      <a:r>
                        <a:rPr lang="en-US" sz="500" u="none" strike="noStrike">
                          <a:effectLst/>
                        </a:rPr>
                        <a:t>High Acad</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0.826135</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0.836526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0.84641</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0.855801</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0.864708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0.873148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0.881133</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0.888679</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0.895803</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3.86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4.2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4.54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4.88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5.22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5.56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5.9</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6.24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6.58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2.33104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2.1998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2.06856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1.93732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1.80608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1.67484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1.5436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1.41236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1.28112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1.55848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1.6326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1.70672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1.78084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1.85496</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1.92908</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2.0032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2.07732</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r" fontAlgn="b"/>
                      <a:r>
                        <a:rPr lang="en-US" sz="500" u="none" strike="noStrike">
                          <a:effectLst/>
                        </a:rPr>
                        <a:t>2.15144</a:t>
                      </a:r>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FFFF"/>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r>
              <a:tr h="78862">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dirty="0">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en-US" sz="500" b="0" i="0" u="none" strike="noStrike" dirty="0">
                        <a:solidFill>
                          <a:srgbClr val="FF0000"/>
                        </a:solidFill>
                        <a:effectLst/>
                        <a:latin typeface="Arial" panose="020B0604020202020204" pitchFamily="34" charset="0"/>
                      </a:endParaRPr>
                    </a:p>
                  </a:txBody>
                  <a:tcPr marL="0" marR="0" marT="0" marB="0" anchor="b"/>
                </a:tc>
              </a:tr>
            </a:tbl>
          </a:graphicData>
        </a:graphic>
      </p:graphicFrame>
      <p:graphicFrame>
        <p:nvGraphicFramePr>
          <p:cNvPr id="7" name="Chart 6"/>
          <p:cNvGraphicFramePr>
            <a:graphicFrameLocks/>
          </p:cNvGraphicFramePr>
          <p:nvPr>
            <p:extLst/>
          </p:nvPr>
        </p:nvGraphicFramePr>
        <p:xfrm>
          <a:off x="2703513" y="1871719"/>
          <a:ext cx="5753100" cy="3419475"/>
        </p:xfrm>
        <a:graphic>
          <a:graphicData uri="http://schemas.openxmlformats.org/drawingml/2006/chart">
            <c:chart xmlns:c="http://schemas.openxmlformats.org/drawingml/2006/chart" xmlns:r="http://schemas.openxmlformats.org/officeDocument/2006/relationships" r:id="rId2"/>
          </a:graphicData>
        </a:graphic>
      </p:graphicFrame>
      <p:sp>
        <p:nvSpPr>
          <p:cNvPr id="8" name="Action Button: Home 7">
            <a:hlinkClick r:id="rId3" action="ppaction://hlinksldjump" highlightClick="1"/>
          </p:cNvPr>
          <p:cNvSpPr/>
          <p:nvPr/>
        </p:nvSpPr>
        <p:spPr>
          <a:xfrm>
            <a:off x="37884" y="6268839"/>
            <a:ext cx="437032" cy="527022"/>
          </a:xfrm>
          <a:prstGeom prst="actionButtonHome">
            <a:avLst/>
          </a:prstGeom>
          <a:ln>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9" name="TextBox 8">
            <a:hlinkClick r:id="rId4" action="ppaction://hlinksldjump"/>
          </p:cNvPr>
          <p:cNvSpPr txBox="1"/>
          <p:nvPr/>
        </p:nvSpPr>
        <p:spPr>
          <a:xfrm>
            <a:off x="2866794" y="6236366"/>
            <a:ext cx="788288"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 interpersonal skills</a:t>
            </a:r>
          </a:p>
          <a:p>
            <a:endParaRPr lang="en-US" sz="800" dirty="0">
              <a:solidFill>
                <a:srgbClr val="FDD682"/>
              </a:solidFill>
            </a:endParaRPr>
          </a:p>
        </p:txBody>
      </p:sp>
      <p:sp>
        <p:nvSpPr>
          <p:cNvPr id="10" name="TextBox 9">
            <a:hlinkClick r:id="rId5" action="ppaction://hlinksldjump"/>
          </p:cNvPr>
          <p:cNvSpPr txBox="1"/>
          <p:nvPr/>
        </p:nvSpPr>
        <p:spPr>
          <a:xfrm>
            <a:off x="2138515" y="6231766"/>
            <a:ext cx="71797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DD682"/>
                </a:solidFill>
              </a:rPr>
              <a:t>+ and -Academics </a:t>
            </a:r>
          </a:p>
          <a:p>
            <a:endParaRPr lang="en-US" sz="800" dirty="0">
              <a:solidFill>
                <a:srgbClr val="FDD682"/>
              </a:solidFill>
            </a:endParaRPr>
          </a:p>
          <a:p>
            <a:endParaRPr lang="en-US" sz="800" dirty="0">
              <a:solidFill>
                <a:srgbClr val="FDD682"/>
              </a:solidFill>
            </a:endParaRPr>
          </a:p>
        </p:txBody>
      </p:sp>
      <p:sp>
        <p:nvSpPr>
          <p:cNvPr id="11" name="TextBox 10">
            <a:hlinkClick r:id="rId6" action="ppaction://hlinksldjump"/>
          </p:cNvPr>
          <p:cNvSpPr txBox="1"/>
          <p:nvPr/>
        </p:nvSpPr>
        <p:spPr>
          <a:xfrm>
            <a:off x="3667904" y="6230526"/>
            <a:ext cx="800209"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DD682"/>
                </a:solidFill>
              </a:rPr>
              <a:t>+ and - </a:t>
            </a:r>
            <a:r>
              <a:rPr lang="en-US" sz="800" dirty="0" smtClean="0">
                <a:solidFill>
                  <a:srgbClr val="FDD682"/>
                </a:solidFill>
              </a:rPr>
              <a:t>Intrapersonal skills</a:t>
            </a:r>
          </a:p>
          <a:p>
            <a:endParaRPr lang="en-US" sz="800" dirty="0" smtClean="0">
              <a:solidFill>
                <a:srgbClr val="FDD682"/>
              </a:solidFill>
            </a:endParaRPr>
          </a:p>
        </p:txBody>
      </p:sp>
      <p:sp>
        <p:nvSpPr>
          <p:cNvPr id="12" name="TextBox 11">
            <a:hlinkClick r:id="rId7" action="ppaction://hlinksldjump"/>
          </p:cNvPr>
          <p:cNvSpPr txBox="1"/>
          <p:nvPr/>
        </p:nvSpPr>
        <p:spPr>
          <a:xfrm>
            <a:off x="494460" y="6227270"/>
            <a:ext cx="834850"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Student journey model: Main model</a:t>
            </a:r>
          </a:p>
        </p:txBody>
      </p:sp>
      <p:sp>
        <p:nvSpPr>
          <p:cNvPr id="13" name="TextBox 12">
            <a:hlinkClick r:id="rId8" action="ppaction://hlinksldjump"/>
          </p:cNvPr>
          <p:cNvSpPr txBox="1"/>
          <p:nvPr/>
        </p:nvSpPr>
        <p:spPr>
          <a:xfrm>
            <a:off x="1329310" y="6227270"/>
            <a:ext cx="794535" cy="584775"/>
          </a:xfrm>
          <a:prstGeom prst="rect">
            <a:avLst/>
          </a:prstGeom>
          <a:solidFill>
            <a:srgbClr val="003E2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smtClean="0">
                <a:solidFill>
                  <a:srgbClr val="FEF3E8"/>
                </a:solidFill>
              </a:rPr>
              <a:t>Campus services model</a:t>
            </a:r>
            <a:r>
              <a:rPr lang="en-US" sz="800" dirty="0" smtClean="0">
                <a:solidFill>
                  <a:srgbClr val="FEF3E8"/>
                </a:solidFill>
                <a:hlinkClick r:id="rId8" action="ppaction://hlinksldjump"/>
              </a:rPr>
              <a:t>:</a:t>
            </a:r>
            <a:r>
              <a:rPr lang="en-US" sz="800" dirty="0" smtClean="0">
                <a:solidFill>
                  <a:srgbClr val="FEF3E8"/>
                </a:solidFill>
              </a:rPr>
              <a:t> Main model</a:t>
            </a:r>
          </a:p>
        </p:txBody>
      </p:sp>
      <p:sp>
        <p:nvSpPr>
          <p:cNvPr id="14" name="TextBox 13">
            <a:hlinkClick r:id="rId9" action="ppaction://hlinksldjump"/>
          </p:cNvPr>
          <p:cNvSpPr txBox="1"/>
          <p:nvPr/>
        </p:nvSpPr>
        <p:spPr>
          <a:xfrm>
            <a:off x="4486143" y="6235504"/>
            <a:ext cx="767213"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a:t>
            </a:r>
            <a:r>
              <a:rPr lang="en-US" sz="800" dirty="0" smtClean="0">
                <a:solidFill>
                  <a:srgbClr val="FEF3E8"/>
                </a:solidFill>
              </a:rPr>
              <a:t>–</a:t>
            </a:r>
          </a:p>
          <a:p>
            <a:r>
              <a:rPr lang="en-US" sz="800" dirty="0" smtClean="0">
                <a:solidFill>
                  <a:srgbClr val="FEF3E8"/>
                </a:solidFill>
              </a:rPr>
              <a:t> physical environment</a:t>
            </a:r>
          </a:p>
          <a:p>
            <a:endParaRPr lang="en-US" sz="800" dirty="0">
              <a:solidFill>
                <a:srgbClr val="FEF3E8"/>
              </a:solidFill>
            </a:endParaRPr>
          </a:p>
        </p:txBody>
      </p:sp>
      <p:sp>
        <p:nvSpPr>
          <p:cNvPr id="15" name="TextBox 14">
            <a:hlinkClick r:id="rId10" action="ppaction://hlinksldjump"/>
          </p:cNvPr>
          <p:cNvSpPr txBox="1"/>
          <p:nvPr/>
        </p:nvSpPr>
        <p:spPr>
          <a:xfrm>
            <a:off x="5259427" y="6231941"/>
            <a:ext cx="752957"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Academics environment </a:t>
            </a:r>
          </a:p>
          <a:p>
            <a:r>
              <a:rPr lang="en-US" sz="800" dirty="0" smtClean="0">
                <a:solidFill>
                  <a:srgbClr val="FEF3E8"/>
                </a:solidFill>
              </a:rPr>
              <a:t> </a:t>
            </a:r>
            <a:endParaRPr lang="en-US" sz="800" dirty="0">
              <a:solidFill>
                <a:srgbClr val="FEF3E8"/>
              </a:solidFill>
            </a:endParaRPr>
          </a:p>
        </p:txBody>
      </p:sp>
      <p:sp>
        <p:nvSpPr>
          <p:cNvPr id="16" name="TextBox 15">
            <a:hlinkClick r:id="rId11" action="ppaction://hlinksldjump"/>
          </p:cNvPr>
          <p:cNvSpPr txBox="1"/>
          <p:nvPr/>
        </p:nvSpPr>
        <p:spPr>
          <a:xfrm>
            <a:off x="6024332" y="6239064"/>
            <a:ext cx="814855" cy="584775"/>
          </a:xfrm>
          <a:prstGeom prst="rect">
            <a:avLst/>
          </a:prstGeom>
          <a:solidFill>
            <a:srgbClr val="00543C"/>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solidFill>
                  <a:srgbClr val="FEF3E8"/>
                </a:solidFill>
              </a:rPr>
              <a:t>+ and - </a:t>
            </a:r>
            <a:r>
              <a:rPr lang="en-US" sz="800" dirty="0" smtClean="0">
                <a:solidFill>
                  <a:srgbClr val="FEF3E8"/>
                </a:solidFill>
              </a:rPr>
              <a:t>: Student social environment </a:t>
            </a:r>
            <a:endParaRPr lang="en-US" sz="800" dirty="0">
              <a:solidFill>
                <a:srgbClr val="FEF3E8"/>
              </a:solidFill>
            </a:endParaRPr>
          </a:p>
        </p:txBody>
      </p:sp>
      <p:sp>
        <p:nvSpPr>
          <p:cNvPr id="17" name="Curved Up Arrow 16">
            <a:hlinkClick r:id="rId12" action="ppaction://hlinksldjump"/>
          </p:cNvPr>
          <p:cNvSpPr/>
          <p:nvPr/>
        </p:nvSpPr>
        <p:spPr>
          <a:xfrm>
            <a:off x="7023375" y="6221333"/>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5" name="TextBox 4"/>
          <p:cNvSpPr txBox="1"/>
          <p:nvPr/>
        </p:nvSpPr>
        <p:spPr>
          <a:xfrm>
            <a:off x="0" y="6830247"/>
            <a:ext cx="9115500" cy="246221"/>
          </a:xfrm>
          <a:prstGeom prst="rect">
            <a:avLst/>
          </a:prstGeom>
          <a:noFill/>
        </p:spPr>
        <p:txBody>
          <a:bodyPr wrap="square" rtlCol="0">
            <a:spAutoFit/>
          </a:bodyPr>
          <a:lstStyle/>
          <a:p>
            <a:r>
              <a:rPr lang="en-US" sz="1000" dirty="0" smtClean="0"/>
              <a:t>Analysis by Jessica Thornton based on the Qualitative comments (see slide 29)</a:t>
            </a:r>
            <a:endParaRPr lang="en-US" sz="1000" dirty="0"/>
          </a:p>
        </p:txBody>
      </p:sp>
    </p:spTree>
    <p:extLst>
      <p:ext uri="{BB962C8B-B14F-4D97-AF65-F5344CB8AC3E}">
        <p14:creationId xmlns:p14="http://schemas.microsoft.com/office/powerpoint/2010/main" val="232737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Text Placeholder 2"/>
          <p:cNvSpPr>
            <a:spLocks noGrp="1"/>
          </p:cNvSpPr>
          <p:nvPr>
            <p:ph type="body" sz="quarter" idx="10"/>
          </p:nvPr>
        </p:nvSpPr>
        <p:spPr/>
        <p:txBody>
          <a:bodyPr/>
          <a:lstStyle/>
          <a:p>
            <a:r>
              <a:rPr lang="en-US" dirty="0" smtClean="0"/>
              <a:t>Data:</a:t>
            </a:r>
          </a:p>
          <a:p>
            <a:pPr lvl="4" indent="0">
              <a:buNone/>
            </a:pPr>
            <a:r>
              <a:rPr lang="en-US" dirty="0" smtClean="0"/>
              <a:t>Two questions from Map-Works data were used:</a:t>
            </a:r>
            <a:br>
              <a:rPr lang="en-US" dirty="0" smtClean="0"/>
            </a:br>
            <a:r>
              <a:rPr lang="en-US" dirty="0" smtClean="0"/>
              <a:t>What do you like most about college?</a:t>
            </a:r>
          </a:p>
          <a:p>
            <a:pPr lvl="4" indent="0">
              <a:buNone/>
            </a:pPr>
            <a:r>
              <a:rPr lang="en-US" dirty="0" smtClean="0"/>
              <a:t>What </a:t>
            </a:r>
            <a:r>
              <a:rPr lang="en-US" dirty="0"/>
              <a:t>do you like least about college</a:t>
            </a:r>
            <a:r>
              <a:rPr lang="en-US" dirty="0" smtClean="0"/>
              <a:t>?</a:t>
            </a:r>
          </a:p>
          <a:p>
            <a:pPr lvl="2" indent="0">
              <a:buNone/>
            </a:pPr>
            <a:endParaRPr lang="en-US" dirty="0"/>
          </a:p>
          <a:p>
            <a:pPr lvl="2" indent="0">
              <a:buNone/>
            </a:pPr>
            <a:r>
              <a:rPr lang="en-US" b="1" dirty="0">
                <a:solidFill>
                  <a:srgbClr val="00543C"/>
                </a:solidFill>
              </a:rPr>
              <a:t>Population:</a:t>
            </a:r>
          </a:p>
          <a:p>
            <a:pPr lvl="3" indent="0">
              <a:buNone/>
            </a:pPr>
            <a:r>
              <a:rPr lang="en-US" dirty="0" smtClean="0"/>
              <a:t>1600 respondents </a:t>
            </a:r>
            <a:endParaRPr lang="en-US" dirty="0"/>
          </a:p>
        </p:txBody>
      </p:sp>
    </p:spTree>
    <p:extLst>
      <p:ext uri="{BB962C8B-B14F-4D97-AF65-F5344CB8AC3E}">
        <p14:creationId xmlns:p14="http://schemas.microsoft.com/office/powerpoint/2010/main" val="396931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Methodology </a:t>
            </a:r>
            <a:endParaRPr lang="en-US" dirty="0"/>
          </a:p>
        </p:txBody>
      </p:sp>
      <p:sp>
        <p:nvSpPr>
          <p:cNvPr id="3" name="Text Placeholder 2"/>
          <p:cNvSpPr>
            <a:spLocks noGrp="1"/>
          </p:cNvSpPr>
          <p:nvPr>
            <p:ph type="body" sz="quarter" idx="10"/>
          </p:nvPr>
        </p:nvSpPr>
        <p:spPr>
          <a:xfrm>
            <a:off x="688974" y="1164347"/>
            <a:ext cx="7767638" cy="4864978"/>
          </a:xfrm>
        </p:spPr>
        <p:txBody>
          <a:bodyPr/>
          <a:lstStyle/>
          <a:p>
            <a:pPr marL="457200" indent="-457200">
              <a:buAutoNum type="arabicPeriod"/>
            </a:pPr>
            <a:r>
              <a:rPr lang="en-US" dirty="0" smtClean="0"/>
              <a:t>The data set was imported into </a:t>
            </a:r>
            <a:r>
              <a:rPr lang="en-US" dirty="0" err="1" smtClean="0"/>
              <a:t>NVivo</a:t>
            </a:r>
            <a:r>
              <a:rPr lang="en-US" dirty="0" smtClean="0"/>
              <a:t> </a:t>
            </a:r>
          </a:p>
          <a:p>
            <a:pPr marL="457200" indent="-457200">
              <a:buAutoNum type="arabicPeriod"/>
            </a:pPr>
            <a:r>
              <a:rPr lang="en-US" dirty="0" smtClean="0"/>
              <a:t>A word frequency count was run </a:t>
            </a:r>
            <a:r>
              <a:rPr lang="en-US" dirty="0" smtClean="0">
                <a:hlinkClick r:id="rId3" action="ppaction://hlinksldjump"/>
              </a:rPr>
              <a:t>(WC)</a:t>
            </a:r>
            <a:r>
              <a:rPr lang="en-US" dirty="0" smtClean="0"/>
              <a:t> </a:t>
            </a:r>
          </a:p>
          <a:p>
            <a:pPr marL="457200" indent="-457200">
              <a:buAutoNum type="arabicPeriod"/>
            </a:pPr>
            <a:r>
              <a:rPr lang="en-US" dirty="0" smtClean="0"/>
              <a:t>All data (2012) were coded using open coding </a:t>
            </a:r>
            <a:r>
              <a:rPr lang="en-US" dirty="0" smtClean="0">
                <a:hlinkClick r:id="rId4" action="ppaction://hlinksldjump"/>
              </a:rPr>
              <a:t>(SC)</a:t>
            </a:r>
            <a:endParaRPr lang="en-US" dirty="0" smtClean="0"/>
          </a:p>
          <a:p>
            <a:pPr marL="457200" indent="-457200">
              <a:buAutoNum type="arabicPeriod"/>
            </a:pPr>
            <a:r>
              <a:rPr lang="en-US" dirty="0" smtClean="0"/>
              <a:t>The responses of each node were then sorted by related constructs and similarity of language</a:t>
            </a:r>
          </a:p>
          <a:p>
            <a:pPr marL="457200" indent="-457200">
              <a:buAutoNum type="arabicPeriod"/>
            </a:pPr>
            <a:r>
              <a:rPr lang="en-US" dirty="0" smtClean="0"/>
              <a:t>Memo writing was used to capture the key relationships among the comments. </a:t>
            </a:r>
            <a:r>
              <a:rPr lang="en-US" dirty="0" smtClean="0">
                <a:hlinkClick r:id="rId5" action="ppaction://hlinksldjump"/>
              </a:rPr>
              <a:t>(MW)</a:t>
            </a:r>
            <a:endParaRPr lang="en-US" dirty="0" smtClean="0"/>
          </a:p>
          <a:p>
            <a:pPr marL="457200" indent="-457200">
              <a:buAutoNum type="arabicPeriod"/>
            </a:pPr>
            <a:r>
              <a:rPr lang="en-US" dirty="0" smtClean="0"/>
              <a:t> Finally the data was integrated into one model </a:t>
            </a:r>
            <a:r>
              <a:rPr lang="en-US" dirty="0" smtClean="0">
                <a:hlinkClick r:id="rId6" action="ppaction://hlinksldjump"/>
              </a:rPr>
              <a:t>(MM)</a:t>
            </a:r>
            <a:endParaRPr lang="en-US" dirty="0" smtClean="0"/>
          </a:p>
          <a:p>
            <a:pPr marL="457200" indent="-457200">
              <a:buAutoNum type="arabicPeriod"/>
            </a:pPr>
            <a:r>
              <a:rPr lang="en-US" dirty="0" smtClean="0"/>
              <a:t>Literature was used to amplify and clarify different aspect of the Model</a:t>
            </a:r>
            <a:endParaRPr lang="en-US" dirty="0"/>
          </a:p>
        </p:txBody>
      </p:sp>
      <p:sp>
        <p:nvSpPr>
          <p:cNvPr id="4" name="TextBox 3"/>
          <p:cNvSpPr txBox="1"/>
          <p:nvPr/>
        </p:nvSpPr>
        <p:spPr>
          <a:xfrm>
            <a:off x="0" y="6161220"/>
            <a:ext cx="7267072" cy="646331"/>
          </a:xfrm>
          <a:prstGeom prst="rect">
            <a:avLst/>
          </a:prstGeom>
          <a:noFill/>
        </p:spPr>
        <p:txBody>
          <a:bodyPr wrap="square" rtlCol="0">
            <a:spAutoFit/>
          </a:bodyPr>
          <a:lstStyle/>
          <a:p>
            <a:r>
              <a:rPr lang="en-US" dirty="0" smtClean="0">
                <a:solidFill>
                  <a:srgbClr val="FFC000"/>
                </a:solidFill>
              </a:rPr>
              <a:t>(Initials) are hyperlinks to examples</a:t>
            </a:r>
          </a:p>
          <a:p>
            <a:r>
              <a:rPr lang="en-US" dirty="0" smtClean="0">
                <a:solidFill>
                  <a:srgbClr val="FFC000"/>
                </a:solidFill>
              </a:rPr>
              <a:t>To return to main PowerPoint from the actual model use  </a:t>
            </a:r>
            <a:endParaRPr lang="en-US" dirty="0">
              <a:solidFill>
                <a:srgbClr val="FFC000"/>
              </a:solidFill>
            </a:endParaRPr>
          </a:p>
        </p:txBody>
      </p:sp>
      <p:sp>
        <p:nvSpPr>
          <p:cNvPr id="5" name="Curved Up Arrow 4">
            <a:hlinkClick r:id="rId7" action="ppaction://hlinksldjump"/>
          </p:cNvPr>
          <p:cNvSpPr/>
          <p:nvPr/>
        </p:nvSpPr>
        <p:spPr>
          <a:xfrm>
            <a:off x="5996990" y="6237885"/>
            <a:ext cx="271462" cy="604073"/>
          </a:xfrm>
          <a:prstGeom prst="curvedUp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9884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continue </a:t>
            </a:r>
            <a:endParaRPr lang="en-US" dirty="0"/>
          </a:p>
        </p:txBody>
      </p:sp>
      <p:sp>
        <p:nvSpPr>
          <p:cNvPr id="3" name="Text Placeholder 2"/>
          <p:cNvSpPr>
            <a:spLocks noGrp="1"/>
          </p:cNvSpPr>
          <p:nvPr>
            <p:ph type="body" sz="quarter" idx="10"/>
          </p:nvPr>
        </p:nvSpPr>
        <p:spPr/>
        <p:txBody>
          <a:bodyPr/>
          <a:lstStyle/>
          <a:p>
            <a:pPr marL="457200" indent="-457200">
              <a:buFont typeface="+mj-lt"/>
              <a:buAutoNum type="arabicPeriod" startAt="8"/>
            </a:pPr>
            <a:r>
              <a:rPr lang="en-US" dirty="0" smtClean="0"/>
              <a:t>In addition, a comparison of the responses to questions like most/least by the same students indicated that there may be interaction effect between the academic and social aspects. </a:t>
            </a:r>
            <a:r>
              <a:rPr lang="en-US" dirty="0" smtClean="0">
                <a:hlinkClick r:id="rId2" action="ppaction://hlinksldjump"/>
              </a:rPr>
              <a:t>CC</a:t>
            </a:r>
            <a:endParaRPr lang="en-US" dirty="0" smtClean="0"/>
          </a:p>
          <a:p>
            <a:pPr marL="457200" indent="-457200">
              <a:buFont typeface="+mj-lt"/>
              <a:buAutoNum type="arabicPeriod" startAt="8"/>
            </a:pPr>
            <a:r>
              <a:rPr lang="en-US" dirty="0" smtClean="0"/>
              <a:t>Two quantitative indicators in the Map-Works data – academic and social integration and were identified as potential variables verify these findings quantitatively using the data and the retention rates of 2012  </a:t>
            </a:r>
            <a:r>
              <a:rPr lang="en-US" dirty="0" smtClean="0">
                <a:hlinkClick r:id="rId3" action="ppaction://hlinksldjump"/>
              </a:rPr>
              <a:t>(AC)</a:t>
            </a:r>
            <a:endParaRPr lang="en-US" dirty="0" smtClean="0"/>
          </a:p>
          <a:p>
            <a:endParaRPr lang="en-US" dirty="0"/>
          </a:p>
        </p:txBody>
      </p:sp>
    </p:spTree>
    <p:extLst>
      <p:ext uri="{BB962C8B-B14F-4D97-AF65-F5344CB8AC3E}">
        <p14:creationId xmlns:p14="http://schemas.microsoft.com/office/powerpoint/2010/main" val="2346584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cloud</a:t>
            </a:r>
            <a:endParaRPr lang="en-US" dirty="0"/>
          </a:p>
        </p:txBody>
      </p:sp>
      <p:sp>
        <p:nvSpPr>
          <p:cNvPr id="3" name="Text Placeholder 2"/>
          <p:cNvSpPr>
            <a:spLocks noGrp="1"/>
          </p:cNvSpPr>
          <p:nvPr>
            <p:ph type="body" sz="quarter" idx="10"/>
          </p:nvPr>
        </p:nvSpPr>
        <p:spPr/>
        <p:txBody>
          <a:bodyPr/>
          <a:lstStyle/>
          <a:p>
            <a:endParaRPr lang="en-US"/>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352550"/>
            <a:ext cx="7620000" cy="4152900"/>
          </a:xfrm>
          <a:prstGeom prst="rect">
            <a:avLst/>
          </a:prstGeom>
        </p:spPr>
      </p:pic>
    </p:spTree>
    <p:extLst>
      <p:ext uri="{BB962C8B-B14F-4D97-AF65-F5344CB8AC3E}">
        <p14:creationId xmlns:p14="http://schemas.microsoft.com/office/powerpoint/2010/main" val="674488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sldjump"/>
              </a:rPr>
              <a:t>Sample of Categories </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2366122"/>
              </p:ext>
            </p:extLst>
          </p:nvPr>
        </p:nvGraphicFramePr>
        <p:xfrm>
          <a:off x="4071937" y="1460902"/>
          <a:ext cx="3213100" cy="4569909"/>
        </p:xfrm>
        <a:graphic>
          <a:graphicData uri="http://schemas.openxmlformats.org/drawingml/2006/table">
            <a:tbl>
              <a:tblPr>
                <a:tableStyleId>{5C22544A-7EE6-4342-B048-85BDC9FD1C3A}</a:tableStyleId>
              </a:tblPr>
              <a:tblGrid>
                <a:gridCol w="3213100"/>
              </a:tblGrid>
              <a:tr h="0">
                <a:tc>
                  <a:txBody>
                    <a:bodyPr/>
                    <a:lstStyle/>
                    <a:p>
                      <a:pPr algn="l" fontAlgn="t"/>
                      <a:r>
                        <a:rPr lang="en-US" sz="1400" u="none" strike="noStrike" dirty="0" smtClean="0">
                          <a:effectLst/>
                        </a:rPr>
                        <a:t>Friends/Peers</a:t>
                      </a:r>
                      <a:endParaRPr lang="en-US" sz="1400" b="0" i="0" u="none" strike="noStrike" dirty="0">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home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dirty="0" smtClean="0">
                          <a:effectLst/>
                        </a:rPr>
                        <a:t>International </a:t>
                      </a:r>
                      <a:r>
                        <a:rPr lang="en-US" sz="1400" u="none" strike="noStrike" dirty="0">
                          <a:effectLst/>
                        </a:rPr>
                        <a:t>students</a:t>
                      </a:r>
                      <a:endParaRPr lang="en-US" sz="1400" b="0" i="0" u="none" strike="noStrike" dirty="0">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learning</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mission</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off-campus</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opportuniities</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other</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People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professors_teachers</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Reflection self-knowledge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responsibility</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roommate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schedule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size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a:effectLst/>
                        </a:rPr>
                        <a:t>social life</a:t>
                      </a:r>
                      <a:endParaRPr lang="en-US" sz="1400" b="0" i="0" u="none" strike="noStrike">
                        <a:solidFill>
                          <a:srgbClr val="000000"/>
                        </a:solidFill>
                        <a:effectLst/>
                        <a:latin typeface="Microsoft Sans Serif" panose="020B0604020202020204" pitchFamily="34" charset="0"/>
                      </a:endParaRPr>
                    </a:p>
                  </a:txBody>
                  <a:tcPr marL="9525" marR="9525" marT="9525" marB="0"/>
                </a:tc>
              </a:tr>
              <a:tr h="271689">
                <a:tc>
                  <a:txBody>
                    <a:bodyPr/>
                    <a:lstStyle/>
                    <a:p>
                      <a:pPr algn="l" fontAlgn="t"/>
                      <a:r>
                        <a:rPr lang="en-US" sz="1400" u="none" strike="noStrike" dirty="0">
                          <a:effectLst/>
                        </a:rPr>
                        <a:t>stress</a:t>
                      </a:r>
                      <a:endParaRPr lang="en-US" sz="1400" b="0" i="0" u="none" strike="noStrike" dirty="0">
                        <a:solidFill>
                          <a:srgbClr val="000000"/>
                        </a:solidFill>
                        <a:effectLst/>
                        <a:latin typeface="Microsoft Sans Serif" panose="020B0604020202020204" pitchFamily="34" charset="0"/>
                      </a:endParaRPr>
                    </a:p>
                  </a:txBody>
                  <a:tcPr marL="9525" marR="9525" marT="9525"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605623"/>
              </p:ext>
            </p:extLst>
          </p:nvPr>
        </p:nvGraphicFramePr>
        <p:xfrm>
          <a:off x="688974" y="1464077"/>
          <a:ext cx="3382963" cy="4379504"/>
        </p:xfrm>
        <a:graphic>
          <a:graphicData uri="http://schemas.openxmlformats.org/drawingml/2006/table">
            <a:tbl>
              <a:tblPr>
                <a:tableStyleId>{5C22544A-7EE6-4342-B048-85BDC9FD1C3A}</a:tableStyleId>
              </a:tblPr>
              <a:tblGrid>
                <a:gridCol w="3382963"/>
              </a:tblGrid>
              <a:tr h="274452">
                <a:tc>
                  <a:txBody>
                    <a:bodyPr/>
                    <a:lstStyle/>
                    <a:p>
                      <a:pPr algn="l" fontAlgn="t"/>
                      <a:r>
                        <a:rPr lang="en-US" sz="1400" u="none" strike="noStrike" dirty="0">
                          <a:effectLst/>
                        </a:rPr>
                        <a:t>academics</a:t>
                      </a:r>
                      <a:endParaRPr lang="en-US" sz="1400" b="0" i="0" u="none" strike="noStrike" dirty="0">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activities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athletics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Campus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City</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classes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community</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cost</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courses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diversity</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dorm</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dorm rules policies</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environment</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a:effectLst/>
                        </a:rPr>
                        <a:t>food</a:t>
                      </a:r>
                      <a:endParaRPr lang="en-US" sz="1400" b="0" i="0" u="none" strike="noStrike">
                        <a:solidFill>
                          <a:srgbClr val="000000"/>
                        </a:solidFill>
                        <a:effectLst/>
                        <a:latin typeface="Microsoft Sans Serif" panose="020B0604020202020204" pitchFamily="34" charset="0"/>
                      </a:endParaRPr>
                    </a:p>
                  </a:txBody>
                  <a:tcPr marL="9525" marR="9525" marT="9525" marB="0"/>
                </a:tc>
              </a:tr>
              <a:tr h="293218">
                <a:tc>
                  <a:txBody>
                    <a:bodyPr/>
                    <a:lstStyle/>
                    <a:p>
                      <a:pPr algn="l" fontAlgn="t"/>
                      <a:r>
                        <a:rPr lang="en-US" sz="1400" u="none" strike="noStrike" dirty="0" smtClean="0">
                          <a:effectLst/>
                        </a:rPr>
                        <a:t>Freedom/Independence</a:t>
                      </a:r>
                      <a:endParaRPr lang="en-US" sz="1400" b="0" i="0" u="none" strike="noStrike" dirty="0">
                        <a:solidFill>
                          <a:srgbClr val="000000"/>
                        </a:solidFill>
                        <a:effectLst/>
                        <a:latin typeface="Microsoft Sans Serif"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09588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sldjump"/>
              </a:rPr>
              <a:t>Sample Memo </a:t>
            </a:r>
            <a:endParaRPr lang="en-US" dirty="0"/>
          </a:p>
        </p:txBody>
      </p:sp>
      <p:sp>
        <p:nvSpPr>
          <p:cNvPr id="3" name="Text Placeholder 2"/>
          <p:cNvSpPr>
            <a:spLocks noGrp="1"/>
          </p:cNvSpPr>
          <p:nvPr>
            <p:ph type="body" sz="quarter" idx="10"/>
          </p:nvPr>
        </p:nvSpPr>
        <p:spPr>
          <a:xfrm>
            <a:off x="688975" y="1218014"/>
            <a:ext cx="7767638" cy="4618714"/>
          </a:xfrm>
        </p:spPr>
        <p:txBody>
          <a:bodyPr/>
          <a:lstStyle/>
          <a:p>
            <a:pPr algn="ctr"/>
            <a:r>
              <a:rPr lang="en-US" sz="1800" b="0" dirty="0" smtClean="0"/>
              <a:t>Activities</a:t>
            </a:r>
          </a:p>
          <a:p>
            <a:r>
              <a:rPr lang="en-US" sz="1600" dirty="0" smtClean="0"/>
              <a:t>Positive</a:t>
            </a:r>
            <a:endParaRPr lang="en-US" sz="1600" b="0" dirty="0"/>
          </a:p>
          <a:p>
            <a:r>
              <a:rPr lang="en-US" sz="1400" b="0" dirty="0"/>
              <a:t>The variety and the diversity of activities were mentioned several times and were </a:t>
            </a:r>
            <a:r>
              <a:rPr lang="en-US" sz="1400" b="0" dirty="0" smtClean="0"/>
              <a:t>positively </a:t>
            </a:r>
            <a:r>
              <a:rPr lang="en-US" sz="1400" b="0" dirty="0"/>
              <a:t>compared to high school. Two activities that were </a:t>
            </a:r>
            <a:r>
              <a:rPr lang="en-US" sz="1400" b="0" dirty="0" smtClean="0"/>
              <a:t>specifically </a:t>
            </a:r>
            <a:r>
              <a:rPr lang="en-US" sz="1400" b="0" dirty="0"/>
              <a:t>mentioned were the welcome weekend and the </a:t>
            </a:r>
            <a:r>
              <a:rPr lang="en-US" sz="1400" b="0" dirty="0" smtClean="0"/>
              <a:t>adventure </a:t>
            </a:r>
            <a:r>
              <a:rPr lang="en-US" sz="1400" b="0" dirty="0"/>
              <a:t>at Koret. Two students also </a:t>
            </a:r>
            <a:r>
              <a:rPr lang="en-US" sz="1400" b="0" dirty="0" smtClean="0"/>
              <a:t>specifically </a:t>
            </a:r>
            <a:r>
              <a:rPr lang="en-US" sz="1400" b="0" dirty="0"/>
              <a:t>mentioned the gym as something they liked most, while one student mentioned the activities of the SI institute and one student was anticipating the freshmen seminar excursing with </a:t>
            </a:r>
            <a:r>
              <a:rPr lang="en-US" sz="1400" b="0" dirty="0" smtClean="0"/>
              <a:t>excitement. </a:t>
            </a:r>
            <a:r>
              <a:rPr lang="en-US" sz="1400" b="0" dirty="0"/>
              <a:t>Another student </a:t>
            </a:r>
            <a:r>
              <a:rPr lang="en-US" sz="1400" b="0" dirty="0" smtClean="0"/>
              <a:t>mentioned </a:t>
            </a:r>
            <a:r>
              <a:rPr lang="en-US" sz="1400" b="0" dirty="0"/>
              <a:t>that the multiple </a:t>
            </a:r>
            <a:r>
              <a:rPr lang="en-US" sz="1400" b="0" dirty="0" smtClean="0"/>
              <a:t>organizations </a:t>
            </a:r>
            <a:r>
              <a:rPr lang="en-US" sz="1400" b="0" dirty="0"/>
              <a:t>and clubs provided a </a:t>
            </a:r>
            <a:r>
              <a:rPr lang="en-US" sz="1400" b="0" dirty="0" smtClean="0"/>
              <a:t>taste </a:t>
            </a:r>
            <a:r>
              <a:rPr lang="en-US" sz="1400" b="0" dirty="0"/>
              <a:t>of the real world. </a:t>
            </a:r>
          </a:p>
          <a:p>
            <a:r>
              <a:rPr lang="en-US" sz="1400" b="0" dirty="0"/>
              <a:t>As </a:t>
            </a:r>
            <a:r>
              <a:rPr lang="en-US" sz="1400" b="0" dirty="0" smtClean="0"/>
              <a:t>some </a:t>
            </a:r>
            <a:r>
              <a:rPr lang="en-US" sz="1400" b="0" dirty="0"/>
              <a:t>of the students </a:t>
            </a:r>
            <a:r>
              <a:rPr lang="en-US" sz="1400" b="0" dirty="0" smtClean="0"/>
              <a:t>mentioned, </a:t>
            </a:r>
            <a:r>
              <a:rPr lang="en-US" sz="1400" b="0" dirty="0"/>
              <a:t>variety of activities provide students with the ability to get </a:t>
            </a:r>
            <a:r>
              <a:rPr lang="en-US" sz="1400" b="0" dirty="0" smtClean="0"/>
              <a:t>involved </a:t>
            </a:r>
            <a:r>
              <a:rPr lang="en-US" sz="1400" b="0" dirty="0"/>
              <a:t>in </a:t>
            </a:r>
            <a:r>
              <a:rPr lang="en-US" sz="1400" b="0" dirty="0" smtClean="0"/>
              <a:t>something </a:t>
            </a:r>
            <a:r>
              <a:rPr lang="en-US" sz="1400" b="0" dirty="0"/>
              <a:t>that they love to do and </a:t>
            </a:r>
            <a:r>
              <a:rPr lang="en-US" sz="1400" b="0" dirty="0" smtClean="0"/>
              <a:t>provide them with </a:t>
            </a:r>
            <a:r>
              <a:rPr lang="en-US" sz="1400" b="0" dirty="0"/>
              <a:t>an </a:t>
            </a:r>
            <a:r>
              <a:rPr lang="en-US" sz="1400" b="0" dirty="0" smtClean="0"/>
              <a:t>opportunity </a:t>
            </a:r>
            <a:r>
              <a:rPr lang="en-US" sz="1400" b="0" dirty="0"/>
              <a:t>to socialize. </a:t>
            </a:r>
            <a:r>
              <a:rPr lang="en-US" sz="1400" b="0" dirty="0" smtClean="0">
                <a:hlinkClick r:id="rId3" action="ppaction://hlinksldjump"/>
              </a:rPr>
              <a:t>(SN)</a:t>
            </a:r>
            <a:endParaRPr lang="en-US" sz="1400" b="0" dirty="0"/>
          </a:p>
          <a:p>
            <a:endParaRPr lang="en-US" sz="1000" dirty="0"/>
          </a:p>
        </p:txBody>
      </p:sp>
    </p:spTree>
    <p:extLst>
      <p:ext uri="{BB962C8B-B14F-4D97-AF65-F5344CB8AC3E}">
        <p14:creationId xmlns:p14="http://schemas.microsoft.com/office/powerpoint/2010/main" val="3451142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USF master 1">
  <a:themeElements>
    <a:clrScheme name="Custom 2">
      <a:dk1>
        <a:sysClr val="windowText" lastClr="000000"/>
      </a:dk1>
      <a:lt1>
        <a:sysClr val="window" lastClr="FFFFFF"/>
      </a:lt1>
      <a:dk2>
        <a:srgbClr val="00543C"/>
      </a:dk2>
      <a:lt2>
        <a:srgbClr val="EEECE1"/>
      </a:lt2>
      <a:accent1>
        <a:srgbClr val="FCBA2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SF titles and dividers">
  <a:themeElements>
    <a:clrScheme name="Custom 2">
      <a:dk1>
        <a:sysClr val="windowText" lastClr="000000"/>
      </a:dk1>
      <a:lt1>
        <a:sysClr val="window" lastClr="FFFFFF"/>
      </a:lt1>
      <a:dk2>
        <a:srgbClr val="00543C"/>
      </a:dk2>
      <a:lt2>
        <a:srgbClr val="EEECE1"/>
      </a:lt2>
      <a:accent1>
        <a:srgbClr val="FCBA2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10106</TotalTime>
  <Words>2976</Words>
  <Application>Microsoft Office PowerPoint</Application>
  <PresentationFormat>On-screen Show (4:3)</PresentationFormat>
  <Paragraphs>652</Paragraphs>
  <Slides>30</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Lucida Grande</vt:lpstr>
      <vt:lpstr>Microsoft Sans Serif</vt:lpstr>
      <vt:lpstr>Times New Roman</vt:lpstr>
      <vt:lpstr>USF master 1</vt:lpstr>
      <vt:lpstr>USF titles and dividers</vt:lpstr>
      <vt:lpstr>PowerPoint Presentation</vt:lpstr>
      <vt:lpstr>Purpose</vt:lpstr>
      <vt:lpstr>Method Used and Rationale for Methodology</vt:lpstr>
      <vt:lpstr>Data</vt:lpstr>
      <vt:lpstr>Overview of Methodology </vt:lpstr>
      <vt:lpstr>Methodology continue </vt:lpstr>
      <vt:lpstr>Word cloud</vt:lpstr>
      <vt:lpstr>Sample of Categories </vt:lpstr>
      <vt:lpstr>Sample Memo </vt:lpstr>
      <vt:lpstr>Sample Memo</vt:lpstr>
      <vt:lpstr>General Conceptual Model of the College Experience </vt:lpstr>
      <vt:lpstr>Retention model based on students’ ability to adapt  to the college environment</vt:lpstr>
      <vt:lpstr>Retention model based on students’ perception of the quality of services/assistance we provide </vt:lpstr>
      <vt:lpstr>Incoming Levels of Academics (Qualitative)</vt:lpstr>
      <vt:lpstr>Interpersonal Skills: Opportunities</vt:lpstr>
      <vt:lpstr>Incoming Levels of Intrapersonal Skills</vt:lpstr>
      <vt:lpstr>Intrapersonal Skills: Challenges</vt:lpstr>
      <vt:lpstr> Areas of adjustment: Challenges </vt:lpstr>
      <vt:lpstr>USF’s Structure and Planned Experiences</vt:lpstr>
      <vt:lpstr>USF Structure/Planned Experiences: Academics</vt:lpstr>
      <vt:lpstr>Structured and planned experiences </vt:lpstr>
      <vt:lpstr>Student’s Social Environment: Opportunities</vt:lpstr>
      <vt:lpstr>Student’s Social Environment: Opportunities</vt:lpstr>
      <vt:lpstr>Student’s Social Environment: Challenges</vt:lpstr>
      <vt:lpstr>USF ILO and WASC Competencies related to academic/professional competence </vt:lpstr>
      <vt:lpstr>USF ILO and WASC Competencies related to Interpersonal competency </vt:lpstr>
      <vt:lpstr>USF ILO and WASC Competencies related to Interpersonal competency </vt:lpstr>
      <vt:lpstr>USF ILO and WASC Competencies related to Interpersonal competency </vt:lpstr>
      <vt:lpstr>Examples of Academic Comments</vt:lpstr>
      <vt:lpstr>Visualizing the Relationship</vt:lpstr>
    </vt:vector>
  </TitlesOfParts>
  <Manager>otterbach@usfca.edu</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Renate Otterbach; Kristen Lee</dc:creator>
  <cp:lastModifiedBy>Renate Otterbach</cp:lastModifiedBy>
  <cp:revision>566</cp:revision>
  <cp:lastPrinted>2014-08-21T22:09:05Z</cp:lastPrinted>
  <dcterms:created xsi:type="dcterms:W3CDTF">2011-03-20T05:14:53Z</dcterms:created>
  <dcterms:modified xsi:type="dcterms:W3CDTF">2014-11-25T21:41:23Z</dcterms:modified>
</cp:coreProperties>
</file>