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33"/>
  </p:notesMasterIdLst>
  <p:handoutMasterIdLst>
    <p:handoutMasterId r:id="rId34"/>
  </p:handoutMasterIdLst>
  <p:sldIdLst>
    <p:sldId id="322" r:id="rId3"/>
    <p:sldId id="323" r:id="rId4"/>
    <p:sldId id="355" r:id="rId5"/>
    <p:sldId id="354" r:id="rId6"/>
    <p:sldId id="329" r:id="rId7"/>
    <p:sldId id="340" r:id="rId8"/>
    <p:sldId id="336" r:id="rId9"/>
    <p:sldId id="342" r:id="rId10"/>
    <p:sldId id="332" r:id="rId11"/>
    <p:sldId id="357" r:id="rId12"/>
    <p:sldId id="345" r:id="rId13"/>
    <p:sldId id="358" r:id="rId14"/>
    <p:sldId id="362" r:id="rId15"/>
    <p:sldId id="367" r:id="rId16"/>
    <p:sldId id="360" r:id="rId17"/>
    <p:sldId id="361" r:id="rId18"/>
    <p:sldId id="369" r:id="rId19"/>
    <p:sldId id="363" r:id="rId20"/>
    <p:sldId id="364" r:id="rId21"/>
    <p:sldId id="373" r:id="rId22"/>
    <p:sldId id="365" r:id="rId23"/>
    <p:sldId id="366" r:id="rId24"/>
    <p:sldId id="370" r:id="rId25"/>
    <p:sldId id="368" r:id="rId26"/>
    <p:sldId id="371" r:id="rId27"/>
    <p:sldId id="372" r:id="rId28"/>
    <p:sldId id="333" r:id="rId29"/>
    <p:sldId id="374" r:id="rId30"/>
    <p:sldId id="359" r:id="rId31"/>
    <p:sldId id="324" r:id="rId32"/>
  </p:sldIdLst>
  <p:sldSz cx="12188825"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C4301"/>
    <a:srgbClr val="AC1A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7971" autoAdjust="0"/>
  </p:normalViewPr>
  <p:slideViewPr>
    <p:cSldViewPr showGuides="1">
      <p:cViewPr>
        <p:scale>
          <a:sx n="70" d="100"/>
          <a:sy n="70" d="100"/>
        </p:scale>
        <p:origin x="-1014" y="-78"/>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pPr/>
              <a:t>11/20/2014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pPr/>
              <a:t>‹#›</a:t>
            </a:fld>
            <a:endParaRPr/>
          </a:p>
        </p:txBody>
      </p:sp>
    </p:spTree>
    <p:extLst>
      <p:ext uri="{BB962C8B-B14F-4D97-AF65-F5344CB8AC3E}">
        <p14:creationId xmlns:p14="http://schemas.microsoft.com/office/powerpoint/2010/main" xmlns=""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11/20/2014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xmlns=""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none" dirty="0" smtClean="0">
                <a:solidFill>
                  <a:schemeClr val="tx1"/>
                </a:solidFill>
                <a:effectLst>
                  <a:outerShdw blurRad="38100" dist="38100" dir="2700000" algn="tl">
                    <a:srgbClr val="000000">
                      <a:alpha val="43137"/>
                    </a:srgbClr>
                  </a:outerShdw>
                </a:effectLst>
              </a:rPr>
              <a:t>Michael Le, Humboldt State</a:t>
            </a:r>
            <a:r>
              <a:rPr lang="en-US" sz="1400" b="1" cap="none" baseline="0" dirty="0" smtClean="0">
                <a:solidFill>
                  <a:schemeClr val="tx1"/>
                </a:solidFill>
                <a:effectLst>
                  <a:outerShdw blurRad="38100" dist="38100" dir="2700000" algn="tl">
                    <a:srgbClr val="000000">
                      <a:alpha val="43137"/>
                    </a:srgbClr>
                  </a:outerShdw>
                </a:effectLst>
              </a:rPr>
              <a:t>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cap="none" baseline="0" dirty="0" smtClean="0">
                <a:solidFill>
                  <a:schemeClr val="tx1"/>
                </a:solidFill>
                <a:effectLst>
                  <a:outerShdw blurRad="38100" dist="38100" dir="2700000" algn="tl">
                    <a:srgbClr val="000000">
                      <a:alpha val="43137"/>
                    </a:srgbClr>
                  </a:outerShdw>
                </a:effectLst>
              </a:rPr>
              <a:t>- I have been using Tableau for about 2 years. When my director suggested I learn Tableau I was fairly resistant. She sold it to me as a new way to create graphs and charts, and I just didn’t see the value. I sat on the product for a couple months, until I attended a session like this at the 2013 AIR Conference. I left the conference with a personal mission to create dashboards. Within a month I had my first four dashboards up and was writing my proposal for the 2013 CAIR Conference. That’s when I met Dmitri and his work inspired me. Dmitri had taken </a:t>
            </a:r>
            <a:r>
              <a:rPr lang="en-US" sz="1400" cap="none" baseline="0" dirty="0" err="1" smtClean="0">
                <a:solidFill>
                  <a:schemeClr val="tx1"/>
                </a:solidFill>
                <a:effectLst>
                  <a:outerShdw blurRad="38100" dist="38100" dir="2700000" algn="tl">
                    <a:srgbClr val="000000">
                      <a:alpha val="43137"/>
                    </a:srgbClr>
                  </a:outerShdw>
                </a:effectLst>
              </a:rPr>
              <a:t>dashboarding</a:t>
            </a:r>
            <a:r>
              <a:rPr lang="en-US" sz="1400" cap="none" baseline="0" dirty="0" smtClean="0">
                <a:solidFill>
                  <a:schemeClr val="tx1"/>
                </a:solidFill>
                <a:effectLst>
                  <a:outerShdw blurRad="38100" dist="38100" dir="2700000" algn="tl">
                    <a:srgbClr val="000000">
                      <a:alpha val="43137"/>
                    </a:srgbClr>
                  </a:outerShdw>
                </a:effectLst>
              </a:rPr>
              <a:t> to the next level. His dashboards didn’t just inform, they addressed a particular problem for a particular audience. Much of the work I’m going to show you today, attempts to do the same.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cap="none" dirty="0" smtClean="0">
              <a:solidFill>
                <a:schemeClr val="tx1"/>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cap="none" dirty="0" smtClean="0">
                <a:solidFill>
                  <a:schemeClr val="tx1"/>
                </a:solidFill>
                <a:effectLst>
                  <a:outerShdw blurRad="38100" dist="38100" dir="2700000" algn="tl">
                    <a:srgbClr val="000000">
                      <a:alpha val="43137"/>
                    </a:srgbClr>
                  </a:outerShdw>
                </a:effectLst>
              </a:rPr>
              <a:t>Dmitri </a:t>
            </a:r>
            <a:r>
              <a:rPr lang="en-US" sz="1400" b="1" cap="none" dirty="0" err="1" smtClean="0">
                <a:solidFill>
                  <a:schemeClr val="tx1"/>
                </a:solidFill>
                <a:effectLst>
                  <a:outerShdw blurRad="38100" dist="38100" dir="2700000" algn="tl">
                    <a:srgbClr val="000000">
                      <a:alpha val="43137"/>
                    </a:srgbClr>
                  </a:outerShdw>
                </a:effectLst>
              </a:rPr>
              <a:t>Rogulkin</a:t>
            </a:r>
            <a:r>
              <a:rPr lang="en-US" sz="1400" b="1" cap="none" dirty="0" smtClean="0">
                <a:solidFill>
                  <a:schemeClr val="tx1"/>
                </a:solidFill>
                <a:effectLst>
                  <a:outerShdw blurRad="38100" dist="38100" dir="2700000" algn="tl">
                    <a:srgbClr val="000000">
                      <a:alpha val="43137"/>
                    </a:srgbClr>
                  </a:outerShdw>
                </a:effectLst>
              </a:rPr>
              <a:t>, </a:t>
            </a:r>
            <a:r>
              <a:rPr lang="en-US" sz="1200" b="1" cap="none" dirty="0" smtClean="0">
                <a:solidFill>
                  <a:srgbClr val="AC1A2F"/>
                </a:solidFill>
                <a:effectLst>
                  <a:outerShdw blurRad="38100" dist="38100" dir="2700000" algn="tl">
                    <a:srgbClr val="000000">
                      <a:alpha val="43137"/>
                    </a:srgbClr>
                  </a:outerShdw>
                </a:effectLst>
              </a:rPr>
              <a:t>Fresno State University</a:t>
            </a:r>
            <a:r>
              <a:rPr lang="en-US" sz="1400" b="1" cap="none" dirty="0" smtClean="0">
                <a:solidFill>
                  <a:srgbClr val="AC1A2F"/>
                </a:solidFill>
                <a:effectLst>
                  <a:outerShdw blurRad="38100" dist="38100" dir="2700000" algn="tl">
                    <a:srgbClr val="000000">
                      <a:alpha val="43137"/>
                    </a:srgbClr>
                  </a:outerShdw>
                </a:effectLst>
              </a:rPr>
              <a:t> </a:t>
            </a:r>
            <a:endParaRPr lang="en-US" sz="1200" b="1" cap="none" dirty="0" smtClean="0">
              <a:solidFill>
                <a:srgbClr val="AC1A2F"/>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a:t>
            </a:fld>
            <a:endParaRPr lang="en-US"/>
          </a:p>
        </p:txBody>
      </p:sp>
    </p:spTree>
    <p:extLst>
      <p:ext uri="{BB962C8B-B14F-4D97-AF65-F5344CB8AC3E}">
        <p14:creationId xmlns:p14="http://schemas.microsoft.com/office/powerpoint/2010/main" xmlns="" val="362295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I’ve decided to list each dashboard in one section rather than scatter them throughout our website. I’ve included 3 general headings to help users find what they’re looking for. It is actually a horrible approach, but it’s not the worst and there id a benefit. </a:t>
            </a:r>
          </a:p>
        </p:txBody>
      </p:sp>
      <p:sp>
        <p:nvSpPr>
          <p:cNvPr id="4" name="Slide Number Placeholder 3"/>
          <p:cNvSpPr>
            <a:spLocks noGrp="1"/>
          </p:cNvSpPr>
          <p:nvPr>
            <p:ph type="sldNum" sz="quarter" idx="10"/>
          </p:nvPr>
        </p:nvSpPr>
        <p:spPr/>
        <p:txBody>
          <a:bodyPr/>
          <a:lstStyle/>
          <a:p>
            <a:fld id="{F93199CD-3E1B-4AE6-990F-76F925F5EA9F}" type="slidenum">
              <a:rPr lang="en-US" smtClean="0"/>
              <a:pPr/>
              <a:t>10</a:t>
            </a:fld>
            <a:endParaRPr lang="en-US"/>
          </a:p>
        </p:txBody>
      </p:sp>
    </p:spTree>
    <p:extLst>
      <p:ext uri="{BB962C8B-B14F-4D97-AF65-F5344CB8AC3E}">
        <p14:creationId xmlns:p14="http://schemas.microsoft.com/office/powerpoint/2010/main" xmlns="" val="215796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 list the dashboards this was because I have connected our website to Google Analytics and use in page diagnostics to explore popularity of my </a:t>
            </a:r>
            <a:r>
              <a:rPr lang="en-US" sz="1200" kern="1200" baseline="0" dirty="0" err="1" smtClean="0">
                <a:solidFill>
                  <a:schemeClr val="tx1"/>
                </a:solidFill>
                <a:latin typeface="+mn-lt"/>
                <a:ea typeface="+mn-ea"/>
                <a:cs typeface="+mn-cs"/>
              </a:rPr>
              <a:t>dahboards</a:t>
            </a:r>
            <a:r>
              <a:rPr lang="en-US" sz="1200" kern="1200" baseline="0" dirty="0" smtClean="0">
                <a:solidFill>
                  <a:schemeClr val="tx1"/>
                </a:solidFill>
                <a:latin typeface="+mn-lt"/>
                <a:ea typeface="+mn-ea"/>
                <a:cs typeface="+mn-cs"/>
              </a:rPr>
              <a:t>. Here I can see that about 30% of my traffic go to the University Enrollment Dashboard. </a:t>
            </a:r>
          </a:p>
        </p:txBody>
      </p:sp>
      <p:sp>
        <p:nvSpPr>
          <p:cNvPr id="4" name="Slide Number Placeholder 3"/>
          <p:cNvSpPr>
            <a:spLocks noGrp="1"/>
          </p:cNvSpPr>
          <p:nvPr>
            <p:ph type="sldNum" sz="quarter" idx="10"/>
          </p:nvPr>
        </p:nvSpPr>
        <p:spPr/>
        <p:txBody>
          <a:bodyPr/>
          <a:lstStyle/>
          <a:p>
            <a:fld id="{F93199CD-3E1B-4AE6-990F-76F925F5EA9F}" type="slidenum">
              <a:rPr lang="en-US" smtClean="0"/>
              <a:pPr/>
              <a:t>11</a:t>
            </a:fld>
            <a:endParaRPr lang="en-US"/>
          </a:p>
        </p:txBody>
      </p:sp>
    </p:spTree>
    <p:extLst>
      <p:ext uri="{BB962C8B-B14F-4D97-AF65-F5344CB8AC3E}">
        <p14:creationId xmlns:p14="http://schemas.microsoft.com/office/powerpoint/2010/main" xmlns="" val="2157965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Another trick I did to get people hooked on my dashboards was to blatantly name drop. Here are two dashboards created just for two different Associate Vice Presidents. I will demo both next. </a:t>
            </a:r>
          </a:p>
        </p:txBody>
      </p:sp>
      <p:sp>
        <p:nvSpPr>
          <p:cNvPr id="4" name="Slide Number Placeholder 3"/>
          <p:cNvSpPr>
            <a:spLocks noGrp="1"/>
          </p:cNvSpPr>
          <p:nvPr>
            <p:ph type="sldNum" sz="quarter" idx="10"/>
          </p:nvPr>
        </p:nvSpPr>
        <p:spPr/>
        <p:txBody>
          <a:bodyPr/>
          <a:lstStyle/>
          <a:p>
            <a:fld id="{F93199CD-3E1B-4AE6-990F-76F925F5EA9F}" type="slidenum">
              <a:rPr lang="en-US" smtClean="0"/>
              <a:pPr/>
              <a:t>12</a:t>
            </a:fld>
            <a:endParaRPr lang="en-US"/>
          </a:p>
        </p:txBody>
      </p:sp>
    </p:spTree>
    <p:extLst>
      <p:ext uri="{BB962C8B-B14F-4D97-AF65-F5344CB8AC3E}">
        <p14:creationId xmlns:p14="http://schemas.microsoft.com/office/powerpoint/2010/main" xmlns="" val="2157965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13</a:t>
            </a:fld>
            <a:endParaRPr lang="en-US"/>
          </a:p>
        </p:txBody>
      </p:sp>
    </p:spTree>
    <p:extLst>
      <p:ext uri="{BB962C8B-B14F-4D97-AF65-F5344CB8AC3E}">
        <p14:creationId xmlns:p14="http://schemas.microsoft.com/office/powerpoint/2010/main" xmlns="" val="3622955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14</a:t>
            </a:fld>
            <a:endParaRPr lang="en-US"/>
          </a:p>
        </p:txBody>
      </p:sp>
    </p:spTree>
    <p:extLst>
      <p:ext uri="{BB962C8B-B14F-4D97-AF65-F5344CB8AC3E}">
        <p14:creationId xmlns:p14="http://schemas.microsoft.com/office/powerpoint/2010/main" xmlns="" val="3622955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15</a:t>
            </a:fld>
            <a:endParaRPr lang="en-US"/>
          </a:p>
        </p:txBody>
      </p:sp>
    </p:spTree>
    <p:extLst>
      <p:ext uri="{BB962C8B-B14F-4D97-AF65-F5344CB8AC3E}">
        <p14:creationId xmlns:p14="http://schemas.microsoft.com/office/powerpoint/2010/main" xmlns="" val="2157965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16</a:t>
            </a:fld>
            <a:endParaRPr lang="en-US"/>
          </a:p>
        </p:txBody>
      </p:sp>
    </p:spTree>
    <p:extLst>
      <p:ext uri="{BB962C8B-B14F-4D97-AF65-F5344CB8AC3E}">
        <p14:creationId xmlns:p14="http://schemas.microsoft.com/office/powerpoint/2010/main" xmlns="" val="2157965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17</a:t>
            </a:fld>
            <a:endParaRPr lang="en-US"/>
          </a:p>
        </p:txBody>
      </p:sp>
    </p:spTree>
    <p:extLst>
      <p:ext uri="{BB962C8B-B14F-4D97-AF65-F5344CB8AC3E}">
        <p14:creationId xmlns:p14="http://schemas.microsoft.com/office/powerpoint/2010/main" xmlns="" val="3622955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18</a:t>
            </a:fld>
            <a:endParaRPr lang="en-US"/>
          </a:p>
        </p:txBody>
      </p:sp>
    </p:spTree>
    <p:extLst>
      <p:ext uri="{BB962C8B-B14F-4D97-AF65-F5344CB8AC3E}">
        <p14:creationId xmlns:p14="http://schemas.microsoft.com/office/powerpoint/2010/main" xmlns="" val="2157965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19</a:t>
            </a:fld>
            <a:endParaRPr lang="en-US"/>
          </a:p>
        </p:txBody>
      </p:sp>
    </p:spTree>
    <p:extLst>
      <p:ext uri="{BB962C8B-B14F-4D97-AF65-F5344CB8AC3E}">
        <p14:creationId xmlns:p14="http://schemas.microsoft.com/office/powerpoint/2010/main" xmlns="" val="215796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I’m probably</a:t>
            </a:r>
            <a:r>
              <a:rPr lang="en-US" sz="1200" b="0" i="0" kern="1200" baseline="0" dirty="0" smtClean="0">
                <a:solidFill>
                  <a:schemeClr val="tx1"/>
                </a:solidFill>
                <a:effectLst/>
                <a:latin typeface="+mn-lt"/>
                <a:ea typeface="+mn-ea"/>
                <a:cs typeface="+mn-cs"/>
              </a:rPr>
              <a:t> preaching to the choir, but if we don’t identify what the issue is, it makes it hard to propose a solution. </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work in an era of increasing accountability and transparency in higher education - administrators, staff/faculty, and students want a dynamic way to access data in a visually appealing interface with minimal hassle like authorization paperwork or logins.</a:t>
            </a:r>
            <a:r>
              <a:rPr lang="en-US" sz="1200" b="0" i="0" kern="1200" baseline="0" dirty="0" smtClean="0">
                <a:solidFill>
                  <a:schemeClr val="tx1"/>
                </a:solidFill>
                <a:effectLst/>
                <a:latin typeface="+mn-lt"/>
                <a:ea typeface="+mn-ea"/>
                <a:cs typeface="+mn-cs"/>
              </a:rPr>
              <a:t> Sometimes we can easily meet their wants and needs and sometimes we can’t.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a:t>
            </a:fld>
            <a:endParaRPr lang="en-US"/>
          </a:p>
        </p:txBody>
      </p:sp>
    </p:spTree>
    <p:extLst>
      <p:ext uri="{BB962C8B-B14F-4D97-AF65-F5344CB8AC3E}">
        <p14:creationId xmlns:p14="http://schemas.microsoft.com/office/powerpoint/2010/main" xmlns="" val="2187688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20</a:t>
            </a:fld>
            <a:endParaRPr lang="en-US"/>
          </a:p>
        </p:txBody>
      </p:sp>
    </p:spTree>
    <p:extLst>
      <p:ext uri="{BB962C8B-B14F-4D97-AF65-F5344CB8AC3E}">
        <p14:creationId xmlns:p14="http://schemas.microsoft.com/office/powerpoint/2010/main" xmlns="" val="2157965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21</a:t>
            </a:fld>
            <a:endParaRPr lang="en-US"/>
          </a:p>
        </p:txBody>
      </p:sp>
    </p:spTree>
    <p:extLst>
      <p:ext uri="{BB962C8B-B14F-4D97-AF65-F5344CB8AC3E}">
        <p14:creationId xmlns:p14="http://schemas.microsoft.com/office/powerpoint/2010/main" xmlns="" val="2157965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22</a:t>
            </a:fld>
            <a:endParaRPr lang="en-US"/>
          </a:p>
        </p:txBody>
      </p:sp>
    </p:spTree>
    <p:extLst>
      <p:ext uri="{BB962C8B-B14F-4D97-AF65-F5344CB8AC3E}">
        <p14:creationId xmlns:p14="http://schemas.microsoft.com/office/powerpoint/2010/main" xmlns="" val="2157965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23</a:t>
            </a:fld>
            <a:endParaRPr lang="en-US"/>
          </a:p>
        </p:txBody>
      </p:sp>
    </p:spTree>
    <p:extLst>
      <p:ext uri="{BB962C8B-B14F-4D97-AF65-F5344CB8AC3E}">
        <p14:creationId xmlns:p14="http://schemas.microsoft.com/office/powerpoint/2010/main" xmlns="" val="3622955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24</a:t>
            </a:fld>
            <a:endParaRPr lang="en-US"/>
          </a:p>
        </p:txBody>
      </p:sp>
    </p:spTree>
    <p:extLst>
      <p:ext uri="{BB962C8B-B14F-4D97-AF65-F5344CB8AC3E}">
        <p14:creationId xmlns:p14="http://schemas.microsoft.com/office/powerpoint/2010/main" xmlns="" val="2157965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25</a:t>
            </a:fld>
            <a:endParaRPr lang="en-US"/>
          </a:p>
        </p:txBody>
      </p:sp>
    </p:spTree>
    <p:extLst>
      <p:ext uri="{BB962C8B-B14F-4D97-AF65-F5344CB8AC3E}">
        <p14:creationId xmlns:p14="http://schemas.microsoft.com/office/powerpoint/2010/main" xmlns="" val="2157965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26</a:t>
            </a:fld>
            <a:endParaRPr lang="en-US"/>
          </a:p>
        </p:txBody>
      </p:sp>
    </p:spTree>
    <p:extLst>
      <p:ext uri="{BB962C8B-B14F-4D97-AF65-F5344CB8AC3E}">
        <p14:creationId xmlns:p14="http://schemas.microsoft.com/office/powerpoint/2010/main" xmlns="" val="2157965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27</a:t>
            </a:fld>
            <a:endParaRPr lang="en-US"/>
          </a:p>
        </p:txBody>
      </p:sp>
    </p:spTree>
    <p:extLst>
      <p:ext uri="{BB962C8B-B14F-4D97-AF65-F5344CB8AC3E}">
        <p14:creationId xmlns:p14="http://schemas.microsoft.com/office/powerpoint/2010/main" xmlns="" val="3622955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28</a:t>
            </a:fld>
            <a:endParaRPr lang="en-US"/>
          </a:p>
        </p:txBody>
      </p:sp>
    </p:spTree>
    <p:extLst>
      <p:ext uri="{BB962C8B-B14F-4D97-AF65-F5344CB8AC3E}">
        <p14:creationId xmlns:p14="http://schemas.microsoft.com/office/powerpoint/2010/main" xmlns="" val="3622955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29</a:t>
            </a:fld>
            <a:endParaRPr lang="en-US"/>
          </a:p>
        </p:txBody>
      </p:sp>
    </p:spTree>
    <p:extLst>
      <p:ext uri="{BB962C8B-B14F-4D97-AF65-F5344CB8AC3E}">
        <p14:creationId xmlns:p14="http://schemas.microsoft.com/office/powerpoint/2010/main" xmlns="" val="73390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Today</a:t>
            </a:r>
            <a:r>
              <a:rPr lang="en-US" sz="1200" b="0" i="0" kern="1200" baseline="0" dirty="0" smtClean="0">
                <a:solidFill>
                  <a:schemeClr val="tx1"/>
                </a:solidFill>
                <a:effectLst/>
                <a:latin typeface="+mn-lt"/>
                <a:ea typeface="+mn-ea"/>
                <a:cs typeface="+mn-cs"/>
              </a:rPr>
              <a:t> Dmitri and I are going to talk about t</a:t>
            </a:r>
            <a:r>
              <a:rPr lang="en-US" sz="1200" b="0" i="0" kern="1200" dirty="0" smtClean="0">
                <a:solidFill>
                  <a:schemeClr val="tx1"/>
                </a:solidFill>
                <a:effectLst/>
                <a:latin typeface="+mn-lt"/>
                <a:ea typeface="+mn-ea"/>
                <a:cs typeface="+mn-cs"/>
              </a:rPr>
              <a:t>wo strategies for disbursing data.</a:t>
            </a:r>
            <a:r>
              <a:rPr lang="en-US" sz="1200" b="0" i="0" kern="1200" baseline="0" dirty="0" smtClean="0">
                <a:solidFill>
                  <a:schemeClr val="tx1"/>
                </a:solidFill>
                <a:effectLst/>
                <a:latin typeface="+mn-lt"/>
                <a:ea typeface="+mn-ea"/>
                <a:cs typeface="+mn-cs"/>
              </a:rPr>
              <a:t> O</a:t>
            </a:r>
            <a:r>
              <a:rPr lang="en-US" sz="1200" b="0" i="0" kern="1200" dirty="0" smtClean="0">
                <a:solidFill>
                  <a:schemeClr val="tx1"/>
                </a:solidFill>
                <a:effectLst/>
                <a:latin typeface="+mn-lt"/>
                <a:ea typeface="+mn-ea"/>
                <a:cs typeface="+mn-cs"/>
              </a:rPr>
              <a:t>ne using public facing dashboards and one using private dashboards. The presentation will focus on best practice for implementation strategy and methods for getting started in both realms. This presentation is designed for novice to competent Tableau users and may be repetitive information for proficient and expert Tableau users.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a:t>
            </a:fld>
            <a:endParaRPr lang="en-US"/>
          </a:p>
        </p:txBody>
      </p:sp>
    </p:spTree>
    <p:extLst>
      <p:ext uri="{BB962C8B-B14F-4D97-AF65-F5344CB8AC3E}">
        <p14:creationId xmlns:p14="http://schemas.microsoft.com/office/powerpoint/2010/main" xmlns="" val="2645381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30</a:t>
            </a:fld>
            <a:endParaRPr lang="en-US"/>
          </a:p>
        </p:txBody>
      </p:sp>
    </p:spTree>
    <p:extLst>
      <p:ext uri="{BB962C8B-B14F-4D97-AF65-F5344CB8AC3E}">
        <p14:creationId xmlns:p14="http://schemas.microsoft.com/office/powerpoint/2010/main" xmlns="" val="376786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star</a:t>
            </a:r>
            <a:r>
              <a:rPr lang="en-US" baseline="0" dirty="0" smtClean="0"/>
              <a:t>t with some Best Practice on Dashboard Design, specifically using Tableau Desktop to Design the Dashboards and using Tableau Public to post them to the web. From there, Dmitri is going to demonstrate some best practice for private dashboards and show you how he uses Tableau Desktop and Tableau Server.</a:t>
            </a:r>
          </a:p>
        </p:txBody>
      </p:sp>
      <p:sp>
        <p:nvSpPr>
          <p:cNvPr id="4" name="Slide Number Placeholder 3"/>
          <p:cNvSpPr>
            <a:spLocks noGrp="1"/>
          </p:cNvSpPr>
          <p:nvPr>
            <p:ph type="sldNum" sz="quarter" idx="10"/>
          </p:nvPr>
        </p:nvSpPr>
        <p:spPr/>
        <p:txBody>
          <a:bodyPr/>
          <a:lstStyle/>
          <a:p>
            <a:fld id="{F93199CD-3E1B-4AE6-990F-76F925F5EA9F}" type="slidenum">
              <a:rPr lang="en-US" smtClean="0"/>
              <a:pPr/>
              <a:t>4</a:t>
            </a:fld>
            <a:endParaRPr lang="en-US"/>
          </a:p>
        </p:txBody>
      </p:sp>
    </p:spTree>
    <p:extLst>
      <p:ext uri="{BB962C8B-B14F-4D97-AF65-F5344CB8AC3E}">
        <p14:creationId xmlns:p14="http://schemas.microsoft.com/office/powerpoint/2010/main" xmlns="" val="397460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mean by public dashboards</a:t>
            </a:r>
            <a:r>
              <a:rPr lang="en-US" baseline="0" dirty="0" smtClean="0"/>
              <a:t> is that these dashboards are available on the web for anyone to use.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5</a:t>
            </a:fld>
            <a:endParaRPr lang="en-US"/>
          </a:p>
        </p:txBody>
      </p:sp>
    </p:spTree>
    <p:extLst>
      <p:ext uri="{BB962C8B-B14F-4D97-AF65-F5344CB8AC3E}">
        <p14:creationId xmlns:p14="http://schemas.microsoft.com/office/powerpoint/2010/main" xmlns="" val="3622955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Choosing which metrics to include in the dashboard is critical. Above all, they must be metrics that matter and that are relevant to the job at hand. But that doesn’t mean every metric should be included – far from it. You should be highly selective in determining which metrics earn a spot on your dashboard by considering your audience.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Keep it visual - numbers requires the brain to store and remember multiple chunks while visualizations or pictures require single chunks. So the process of comprehension and insight is dramatically faster with visualization.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Your dashboard will put everyone who sees it on the same page. But once on the same page, viewers each will have their own questions and areas where they want to know more. Your dashboard needs to allow viewers to customize it so that they get the information they need.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Decide how often you should update your data and clearly communicate that information</a:t>
            </a:r>
            <a:r>
              <a:rPr lang="en-US" sz="1200" kern="1200" baseline="0" dirty="0" smtClean="0">
                <a:solidFill>
                  <a:schemeClr val="tx1"/>
                </a:solidFill>
                <a:effectLst/>
                <a:latin typeface="+mn-lt"/>
                <a:ea typeface="+mn-ea"/>
                <a:cs typeface="+mn-cs"/>
              </a:rPr>
              <a:t> to your audience so they know when to expect an update.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Make it simple to access and use. Each dashboard should have an ideal audience and a purpose. Make sure your intended audience can access the dashboard easily and once they can understand the goal of the dashboard quickly.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6</a:t>
            </a:fld>
            <a:endParaRPr lang="en-US"/>
          </a:p>
        </p:txBody>
      </p:sp>
    </p:spTree>
    <p:extLst>
      <p:ext uri="{BB962C8B-B14F-4D97-AF65-F5344CB8AC3E}">
        <p14:creationId xmlns:p14="http://schemas.microsoft.com/office/powerpoint/2010/main" xmlns="" val="73390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 winter of 2012, AIR published an interesting article about Dashboards that had some great information.</a:t>
            </a: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7</a:t>
            </a:fld>
            <a:endParaRPr lang="en-US"/>
          </a:p>
        </p:txBody>
      </p:sp>
    </p:spTree>
    <p:extLst>
      <p:ext uri="{BB962C8B-B14F-4D97-AF65-F5344CB8AC3E}">
        <p14:creationId xmlns:p14="http://schemas.microsoft.com/office/powerpoint/2010/main" xmlns="" val="491915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Here are the top 5 categories of data that </a:t>
            </a:r>
            <a:r>
              <a:rPr lang="en-US" sz="1200" kern="1200" baseline="0" dirty="0" err="1" smtClean="0">
                <a:solidFill>
                  <a:schemeClr val="tx1"/>
                </a:solidFill>
                <a:latin typeface="+mn-lt"/>
                <a:ea typeface="+mn-ea"/>
                <a:cs typeface="+mn-cs"/>
              </a:rPr>
              <a:t>IR</a:t>
            </a:r>
            <a:r>
              <a:rPr lang="en-US" sz="1200" kern="1200" baseline="0" dirty="0" smtClean="0">
                <a:solidFill>
                  <a:schemeClr val="tx1"/>
                </a:solidFill>
                <a:latin typeface="+mn-lt"/>
                <a:ea typeface="+mn-ea"/>
                <a:cs typeface="+mn-cs"/>
              </a:rPr>
              <a:t> offices have made dashboards for. Last year I had only made dashboards for enrollment and student outcomes data. Now I haven ventured into course outcomes and finance data. </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8</a:t>
            </a:fld>
            <a:endParaRPr lang="en-US"/>
          </a:p>
        </p:txBody>
      </p:sp>
    </p:spTree>
    <p:extLst>
      <p:ext uri="{BB962C8B-B14F-4D97-AF65-F5344CB8AC3E}">
        <p14:creationId xmlns:p14="http://schemas.microsoft.com/office/powerpoint/2010/main" xmlns="" val="377430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I’m going to show you in Tableau Public, was first designed in Tableau Desktop.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9</a:t>
            </a:fld>
            <a:endParaRPr lang="en-US"/>
          </a:p>
        </p:txBody>
      </p:sp>
    </p:spTree>
    <p:extLst>
      <p:ext uri="{BB962C8B-B14F-4D97-AF65-F5344CB8AC3E}">
        <p14:creationId xmlns:p14="http://schemas.microsoft.com/office/powerpoint/2010/main" xmlns="" val="362295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smtClean="0"/>
              <a:t>Click to edit Master 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xmlns="" val="1467807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3413959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dirty="0"/>
          </a:p>
        </p:txBody>
      </p:sp>
    </p:spTree>
    <p:extLst>
      <p:ext uri="{BB962C8B-B14F-4D97-AF65-F5344CB8AC3E}">
        <p14:creationId xmlns:p14="http://schemas.microsoft.com/office/powerpoint/2010/main" xmlns="" val="6893052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xmlns="" val="2938807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smtClean="0"/>
              <a:t>Click to edit Master title style</a:t>
            </a:r>
            <a:endParaRPr dirty="0"/>
          </a:p>
        </p:txBody>
      </p:sp>
    </p:spTree>
    <p:extLst>
      <p:ext uri="{BB962C8B-B14F-4D97-AF65-F5344CB8AC3E}">
        <p14:creationId xmlns:p14="http://schemas.microsoft.com/office/powerpoint/2010/main" xmlns="" val="16996722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2" y="381000"/>
            <a:ext cx="9144002" cy="1371600"/>
          </a:xfrm>
        </p:spPr>
        <p:txBody>
          <a:bodyPr/>
          <a:lstStyle/>
          <a:p>
            <a:r>
              <a:rPr lang="en-US" smtClean="0"/>
              <a:t>Click to edit Master title style</a:t>
            </a:r>
            <a:endParaRPr/>
          </a:p>
        </p:txBody>
      </p:sp>
    </p:spTree>
    <p:extLst>
      <p:ext uri="{BB962C8B-B14F-4D97-AF65-F5344CB8AC3E}">
        <p14:creationId xmlns:p14="http://schemas.microsoft.com/office/powerpoint/2010/main" xmlns="" val="34618943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pPr/>
              <a:t>‹#›</a:t>
            </a:fld>
            <a:endParaRPr lang="en-US"/>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2" y="381000"/>
            <a:ext cx="9144002" cy="13716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xmlns="" val="18119934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054585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xmlns="" val="30849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Tree>
    <p:extLst>
      <p:ext uri="{BB962C8B-B14F-4D97-AF65-F5344CB8AC3E}">
        <p14:creationId xmlns:p14="http://schemas.microsoft.com/office/powerpoint/2010/main" xmlns="" val="465569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Tree>
    <p:extLst>
      <p:ext uri="{BB962C8B-B14F-4D97-AF65-F5344CB8AC3E}">
        <p14:creationId xmlns:p14="http://schemas.microsoft.com/office/powerpoint/2010/main" xmlns="" val="851153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lang="en-US" smtClean="0"/>
              <a:pPr/>
              <a:t>‹#›</a:t>
            </a:fld>
            <a:endParaRPr lang="en-US"/>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xmlns=""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humboldt.edu/irp/Dashboards/Budget-Actuals-FTES.htm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886200"/>
            <a:ext cx="12188825" cy="12954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46212" y="4038600"/>
            <a:ext cx="7315200" cy="1143000"/>
          </a:xfrm>
        </p:spPr>
        <p:txBody>
          <a:bodyPr>
            <a:noAutofit/>
          </a:bodyPr>
          <a:lstStyle/>
          <a:p>
            <a:r>
              <a:rPr lang="en-US" sz="2800" cap="none" dirty="0" smtClean="0">
                <a:solidFill>
                  <a:schemeClr val="tx1"/>
                </a:solidFill>
                <a:effectLst>
                  <a:outerShdw blurRad="38100" dist="38100" dir="2700000" algn="tl">
                    <a:srgbClr val="000000">
                      <a:alpha val="43137"/>
                    </a:srgbClr>
                  </a:outerShdw>
                </a:effectLst>
              </a:rPr>
              <a:t>Michael Le, </a:t>
            </a:r>
            <a:r>
              <a:rPr lang="en-US" sz="1000" cap="none" dirty="0" smtClean="0">
                <a:solidFill>
                  <a:schemeClr val="tx1"/>
                </a:solidFill>
                <a:effectLst>
                  <a:outerShdw blurRad="38100" dist="38100" dir="2700000" algn="tl">
                    <a:srgbClr val="000000">
                      <a:alpha val="43137"/>
                    </a:srgbClr>
                  </a:outerShdw>
                </a:effectLst>
              </a:rPr>
              <a:t/>
            </a:r>
            <a:br>
              <a:rPr lang="en-US" sz="1000" cap="none" dirty="0" smtClean="0">
                <a:solidFill>
                  <a:schemeClr val="tx1"/>
                </a:solidFill>
                <a:effectLst>
                  <a:outerShdw blurRad="38100" dist="38100" dir="2700000" algn="tl">
                    <a:srgbClr val="000000">
                      <a:alpha val="43137"/>
                    </a:srgbClr>
                  </a:outerShdw>
                </a:effectLst>
              </a:rPr>
            </a:br>
            <a:endParaRPr lang="en-US" sz="1000" cap="none" dirty="0" smtClean="0">
              <a:solidFill>
                <a:schemeClr val="tx1"/>
              </a:solidFill>
              <a:effectLst>
                <a:outerShdw blurRad="38100" dist="38100" dir="2700000" algn="tl">
                  <a:srgbClr val="000000">
                    <a:alpha val="43137"/>
                  </a:srgbClr>
                </a:outerShdw>
              </a:effectLst>
            </a:endParaRPr>
          </a:p>
          <a:p>
            <a:r>
              <a:rPr lang="en-US" sz="2800" cap="none" dirty="0" smtClean="0">
                <a:solidFill>
                  <a:schemeClr val="tx1"/>
                </a:solidFill>
                <a:effectLst>
                  <a:outerShdw blurRad="38100" dist="38100" dir="2700000" algn="tl">
                    <a:srgbClr val="000000">
                      <a:alpha val="43137"/>
                    </a:srgbClr>
                  </a:outerShdw>
                </a:effectLst>
              </a:rPr>
              <a:t>Dmitri </a:t>
            </a:r>
            <a:r>
              <a:rPr lang="en-US" sz="2800" cap="none" dirty="0" err="1" smtClean="0">
                <a:solidFill>
                  <a:schemeClr val="tx1"/>
                </a:solidFill>
                <a:effectLst>
                  <a:outerShdw blurRad="38100" dist="38100" dir="2700000" algn="tl">
                    <a:srgbClr val="000000">
                      <a:alpha val="43137"/>
                    </a:srgbClr>
                  </a:outerShdw>
                </a:effectLst>
              </a:rPr>
              <a:t>Rogulkin</a:t>
            </a:r>
            <a:r>
              <a:rPr lang="en-US" sz="2800" cap="none" dirty="0" smtClean="0">
                <a:solidFill>
                  <a:schemeClr val="tx1"/>
                </a:solidFill>
                <a:effectLst>
                  <a:outerShdw blurRad="38100" dist="38100" dir="2700000" algn="tl">
                    <a:srgbClr val="000000">
                      <a:alpha val="43137"/>
                    </a:srgbClr>
                  </a:outerShdw>
                </a:effectLst>
              </a:rPr>
              <a:t>, </a:t>
            </a:r>
            <a:endParaRPr lang="en-US" sz="2400" cap="none" dirty="0">
              <a:solidFill>
                <a:srgbClr val="AC1A2F"/>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1293812" y="2057400"/>
            <a:ext cx="10134600" cy="1371600"/>
          </a:xfrm>
        </p:spPr>
        <p:txBody>
          <a:bodyPr>
            <a:normAutofit/>
          </a:bodyPr>
          <a:lstStyle/>
          <a:p>
            <a:pPr>
              <a:lnSpc>
                <a:spcPct val="100000"/>
              </a:lnSpc>
            </a:pPr>
            <a:r>
              <a:rPr lang="en-US" sz="4000" dirty="0" smtClean="0"/>
              <a:t>Designing </a:t>
            </a:r>
            <a:r>
              <a:rPr lang="en-US" sz="4000" dirty="0"/>
              <a:t>Public And Private Dashboards In Tableau: Best Practices</a:t>
            </a:r>
          </a:p>
        </p:txBody>
      </p:sp>
      <p:pic>
        <p:nvPicPr>
          <p:cNvPr id="1026" name="Picture 2" descr="Cair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80612" y="5334000"/>
            <a:ext cx="1524000" cy="715493"/>
          </a:xfrm>
          <a:prstGeom prst="rect">
            <a:avLst/>
          </a:prstGeom>
          <a:noFill/>
          <a:ln>
            <a:solidFill>
              <a:schemeClr val="bg1">
                <a:lumMod val="95000"/>
                <a:lumOff val="5000"/>
              </a:schemeClr>
            </a:solidFill>
          </a:ln>
          <a:extLst>
            <a:ext uri="{909E8E84-426E-40DD-AFC4-6F175D3DCCD1}">
              <a14:hiddenFill xmlns:a14="http://schemas.microsoft.com/office/drawing/2010/main" xmlns="">
                <a:solidFill>
                  <a:srgbClr val="FFFFFF"/>
                </a:solidFill>
              </a14:hiddenFill>
            </a:ext>
          </a:extLst>
        </p:spPr>
      </p:pic>
      <p:pic>
        <p:nvPicPr>
          <p:cNvPr id="1030" name="Picture 6" descr="Official HSU Wordmar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2212" y="4030317"/>
            <a:ext cx="4421474" cy="465483"/>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Logo with unit name wide layout"/>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1" b="41558"/>
          <a:stretch/>
        </p:blipFill>
        <p:spPr bwMode="auto">
          <a:xfrm>
            <a:off x="4722812" y="4648200"/>
            <a:ext cx="2590006" cy="3226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4489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6018212" y="1524000"/>
            <a:ext cx="5486401" cy="4800600"/>
          </a:xfrm>
        </p:spPr>
        <p:txBody>
          <a:bodyPr>
            <a:normAutofit/>
          </a:bodyPr>
          <a:lstStyle/>
          <a:p>
            <a:pPr marL="457200" lvl="0" indent="-457200">
              <a:buClr>
                <a:schemeClr val="accent6">
                  <a:lumMod val="75000"/>
                </a:schemeClr>
              </a:buClr>
              <a:buNone/>
            </a:pPr>
            <a:r>
              <a:rPr lang="en-US" sz="3200" b="1" dirty="0" smtClean="0">
                <a:latin typeface="Cambria" pitchFamily="18" charset="0"/>
              </a:rPr>
              <a:t>HSU </a:t>
            </a:r>
            <a:r>
              <a:rPr lang="en-US" sz="3200" b="1" dirty="0" err="1" smtClean="0">
                <a:latin typeface="Cambria" pitchFamily="18" charset="0"/>
              </a:rPr>
              <a:t>IR</a:t>
            </a:r>
            <a:r>
              <a:rPr lang="en-US" sz="3200" b="1" dirty="0" smtClean="0">
                <a:latin typeface="Cambria" pitchFamily="18" charset="0"/>
              </a:rPr>
              <a:t> Webpage</a:t>
            </a:r>
            <a:endParaRPr lang="en-US" sz="3200" dirty="0" smtClean="0">
              <a:latin typeface="Cambria" pitchFamily="18" charset="0"/>
            </a:endParaRPr>
          </a:p>
          <a:p>
            <a:pPr marL="741363" indent="-449263">
              <a:buClr>
                <a:schemeClr val="accent6">
                  <a:lumMod val="75000"/>
                </a:schemeClr>
              </a:buClr>
              <a:buFontTx/>
              <a:buChar char="♦"/>
            </a:pPr>
            <a:r>
              <a:rPr lang="en-US" sz="2800" dirty="0" smtClean="0">
                <a:latin typeface="Cambria" pitchFamily="18" charset="0"/>
              </a:rPr>
              <a:t>Meaningful Navigation</a:t>
            </a:r>
          </a:p>
          <a:p>
            <a:pPr marL="981075" lvl="1" indent="-449263">
              <a:buClr>
                <a:schemeClr val="accent6">
                  <a:lumMod val="75000"/>
                </a:schemeClr>
              </a:buClr>
              <a:buFontTx/>
              <a:buChar char="♦"/>
            </a:pPr>
            <a:r>
              <a:rPr lang="en-US" dirty="0" smtClean="0">
                <a:latin typeface="Cambria" pitchFamily="18" charset="0"/>
              </a:rPr>
              <a:t>General Data Dashboards</a:t>
            </a:r>
          </a:p>
          <a:p>
            <a:pPr marL="981075" lvl="1" indent="-449263">
              <a:buClr>
                <a:schemeClr val="accent6">
                  <a:lumMod val="75000"/>
                </a:schemeClr>
              </a:buClr>
              <a:buFontTx/>
              <a:buChar char="♦"/>
            </a:pPr>
            <a:r>
              <a:rPr lang="en-US" dirty="0" smtClean="0">
                <a:latin typeface="Cambria" pitchFamily="18" charset="0"/>
              </a:rPr>
              <a:t>Specialty Data Dashboards</a:t>
            </a:r>
          </a:p>
          <a:p>
            <a:pPr marL="981075" lvl="1" indent="-449263">
              <a:buClr>
                <a:schemeClr val="accent6">
                  <a:lumMod val="75000"/>
                </a:schemeClr>
              </a:buClr>
              <a:buFontTx/>
              <a:buChar char="♦"/>
            </a:pPr>
            <a:r>
              <a:rPr lang="en-US" dirty="0" smtClean="0">
                <a:latin typeface="Cambria" pitchFamily="18" charset="0"/>
              </a:rPr>
              <a:t>Data Dashboards - Under development</a:t>
            </a:r>
          </a:p>
          <a:p>
            <a:pPr marL="981075" lvl="1" indent="-449263">
              <a:buClr>
                <a:schemeClr val="accent6">
                  <a:lumMod val="75000"/>
                </a:schemeClr>
              </a:buClr>
              <a:buFontTx/>
              <a:buChar char="♦"/>
            </a:pPr>
            <a:endParaRPr lang="en-US" sz="2800" dirty="0">
              <a:latin typeface="Cambria" pitchFamily="18" charset="0"/>
            </a:endParaRPr>
          </a:p>
          <a:p>
            <a:pPr marL="1046162" lvl="1" indent="-514350">
              <a:buClr>
                <a:schemeClr val="accent6">
                  <a:lumMod val="75000"/>
                </a:schemeClr>
              </a:buClr>
            </a:pPr>
            <a:endParaRPr lang="en-US" sz="2800" dirty="0" smtClean="0">
              <a:latin typeface="Cambria" pitchFamily="18" charset="0"/>
            </a:endParaRPr>
          </a:p>
        </p:txBody>
      </p:sp>
      <p:sp>
        <p:nvSpPr>
          <p:cNvPr id="13" name="Title 12"/>
          <p:cNvSpPr>
            <a:spLocks noGrp="1"/>
          </p:cNvSpPr>
          <p:nvPr>
            <p:ph type="title"/>
          </p:nvPr>
        </p:nvSpPr>
        <p:spPr>
          <a:xfrm>
            <a:off x="1" y="0"/>
            <a:ext cx="12188824" cy="1143000"/>
          </a:xfrm>
        </p:spPr>
        <p:txBody>
          <a:bodyPr>
            <a:normAutofit/>
          </a:bodyPr>
          <a:lstStyle/>
          <a:p>
            <a:pPr algn="ctr"/>
            <a:r>
              <a:rPr lang="en-US" sz="5400" dirty="0">
                <a:effectLst>
                  <a:outerShdw blurRad="63500" sx="102000" sy="102000" algn="ctr" rotWithShape="0">
                    <a:prstClr val="black"/>
                  </a:outerShdw>
                </a:effectLst>
                <a:latin typeface="Garamond" pitchFamily="18" charset="0"/>
              </a:rPr>
              <a:t>Using Tableau Public</a:t>
            </a:r>
            <a:endParaRPr lang="en-US" sz="5400" dirty="0" smtClean="0">
              <a:effectLst>
                <a:outerShdw blurRad="63500" sx="102000" sy="102000" algn="ctr" rotWithShape="0">
                  <a:prstClr val="black"/>
                </a:outerShdw>
              </a:effectLst>
              <a:latin typeface="Garamond" pitchFamily="18" charset="0"/>
            </a:endParaRPr>
          </a:p>
        </p:txBody>
      </p:sp>
      <p:pic>
        <p:nvPicPr>
          <p:cNvPr id="3074" name="Picture 2"/>
          <p:cNvPicPr>
            <a:picLocks noChangeAspect="1" noChangeArrowheads="1"/>
          </p:cNvPicPr>
          <p:nvPr/>
        </p:nvPicPr>
        <p:blipFill>
          <a:blip r:embed="rId3" cstate="print"/>
          <a:srcRect b="28168"/>
          <a:stretch>
            <a:fillRect/>
          </a:stretch>
        </p:blipFill>
        <p:spPr bwMode="auto">
          <a:xfrm>
            <a:off x="531812" y="1524000"/>
            <a:ext cx="5512904" cy="4876800"/>
          </a:xfrm>
          <a:prstGeom prst="rect">
            <a:avLst/>
          </a:prstGeom>
          <a:noFill/>
          <a:ln w="9525">
            <a:noFill/>
            <a:miter lim="800000"/>
            <a:headEnd/>
            <a:tailEnd/>
          </a:ln>
        </p:spPr>
      </p:pic>
    </p:spTree>
    <p:extLst>
      <p:ext uri="{BB962C8B-B14F-4D97-AF65-F5344CB8AC3E}">
        <p14:creationId xmlns:p14="http://schemas.microsoft.com/office/powerpoint/2010/main" xmlns="" val="2991203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7389811" y="1524000"/>
            <a:ext cx="4419601" cy="4800600"/>
          </a:xfrm>
        </p:spPr>
        <p:txBody>
          <a:bodyPr>
            <a:normAutofit/>
          </a:bodyPr>
          <a:lstStyle/>
          <a:p>
            <a:pPr marL="457200" lvl="0" indent="-457200">
              <a:buClr>
                <a:schemeClr val="accent6">
                  <a:lumMod val="75000"/>
                </a:schemeClr>
              </a:buClr>
              <a:buNone/>
            </a:pPr>
            <a:r>
              <a:rPr lang="en-US" sz="3200" b="1" dirty="0" smtClean="0">
                <a:latin typeface="Cambria" pitchFamily="18" charset="0"/>
              </a:rPr>
              <a:t>HSU </a:t>
            </a:r>
            <a:r>
              <a:rPr lang="en-US" sz="3200" b="1" dirty="0" err="1" smtClean="0">
                <a:latin typeface="Cambria" pitchFamily="18" charset="0"/>
              </a:rPr>
              <a:t>IR</a:t>
            </a:r>
            <a:r>
              <a:rPr lang="en-US" sz="3200" b="1" dirty="0" smtClean="0">
                <a:latin typeface="Cambria" pitchFamily="18" charset="0"/>
              </a:rPr>
              <a:t> Webpage</a:t>
            </a:r>
            <a:endParaRPr lang="en-US" sz="3200" dirty="0" smtClean="0">
              <a:latin typeface="Cambria" pitchFamily="18" charset="0"/>
            </a:endParaRPr>
          </a:p>
          <a:p>
            <a:pPr marL="741363" indent="-449263">
              <a:buClr>
                <a:schemeClr val="accent6">
                  <a:lumMod val="75000"/>
                </a:schemeClr>
              </a:buClr>
              <a:buFontTx/>
              <a:buChar char="♦"/>
            </a:pPr>
            <a:r>
              <a:rPr lang="en-US" sz="2800" dirty="0" smtClean="0">
                <a:solidFill>
                  <a:schemeClr val="tx1">
                    <a:lumMod val="50000"/>
                  </a:schemeClr>
                </a:solidFill>
                <a:latin typeface="Cambria" pitchFamily="18" charset="0"/>
              </a:rPr>
              <a:t>Meaningful Navigation</a:t>
            </a:r>
          </a:p>
          <a:p>
            <a:pPr marL="741363" indent="-449263">
              <a:buClr>
                <a:schemeClr val="accent6">
                  <a:lumMod val="75000"/>
                </a:schemeClr>
              </a:buClr>
              <a:buFontTx/>
              <a:buChar char="♦"/>
            </a:pPr>
            <a:r>
              <a:rPr lang="en-US" sz="2800" dirty="0" smtClean="0">
                <a:latin typeface="Cambria" pitchFamily="18" charset="0"/>
              </a:rPr>
              <a:t>Monitor Usage</a:t>
            </a:r>
          </a:p>
          <a:p>
            <a:pPr marL="741363" indent="-449263">
              <a:buClr>
                <a:schemeClr val="accent6">
                  <a:lumMod val="75000"/>
                </a:schemeClr>
              </a:buClr>
              <a:buFontTx/>
              <a:buChar char="♦"/>
            </a:pPr>
            <a:r>
              <a:rPr lang="en-US" sz="2800" dirty="0" smtClean="0">
                <a:latin typeface="Cambria" pitchFamily="18" charset="0"/>
              </a:rPr>
              <a:t>Engage Specific Audiences</a:t>
            </a:r>
          </a:p>
          <a:p>
            <a:pPr marL="741363" indent="-449263">
              <a:buClr>
                <a:schemeClr val="accent6">
                  <a:lumMod val="75000"/>
                </a:schemeClr>
              </a:buClr>
              <a:buFontTx/>
              <a:buChar char="♦"/>
            </a:pPr>
            <a:endParaRPr lang="en-US" sz="2800" dirty="0" smtClean="0">
              <a:latin typeface="Cambria" pitchFamily="18" charset="0"/>
            </a:endParaRPr>
          </a:p>
          <a:p>
            <a:pPr marL="741363" indent="-449263">
              <a:buClr>
                <a:schemeClr val="accent6">
                  <a:lumMod val="75000"/>
                </a:schemeClr>
              </a:buClr>
              <a:buFontTx/>
              <a:buChar char="♦"/>
            </a:pPr>
            <a:endParaRPr lang="en-US" sz="2800" dirty="0">
              <a:latin typeface="Cambria" pitchFamily="18" charset="0"/>
            </a:endParaRPr>
          </a:p>
          <a:p>
            <a:pPr marL="741363" indent="-449263">
              <a:buClr>
                <a:schemeClr val="accent6">
                  <a:lumMod val="75000"/>
                </a:schemeClr>
              </a:buClr>
              <a:buFontTx/>
              <a:buChar char="♦"/>
            </a:pPr>
            <a:endParaRPr lang="en-US" sz="2800" dirty="0" smtClean="0">
              <a:latin typeface="Cambria" pitchFamily="18" charset="0"/>
            </a:endParaRPr>
          </a:p>
          <a:p>
            <a:pPr marL="741363" lvl="0" indent="-449263">
              <a:buClr>
                <a:schemeClr val="accent6">
                  <a:lumMod val="75000"/>
                </a:schemeClr>
              </a:buClr>
              <a:buFontTx/>
              <a:buChar char="♦"/>
            </a:pPr>
            <a:endParaRPr lang="en-US" sz="3200" dirty="0">
              <a:latin typeface="Cambria" pitchFamily="18" charset="0"/>
            </a:endParaRPr>
          </a:p>
          <a:p>
            <a:pPr marL="1046162" lvl="1" indent="-514350">
              <a:buClr>
                <a:schemeClr val="accent6">
                  <a:lumMod val="75000"/>
                </a:schemeClr>
              </a:buClr>
            </a:pPr>
            <a:endParaRPr lang="en-US" sz="2800" dirty="0" smtClean="0">
              <a:latin typeface="Cambria" pitchFamily="18" charset="0"/>
            </a:endParaRPr>
          </a:p>
        </p:txBody>
      </p:sp>
      <p:sp>
        <p:nvSpPr>
          <p:cNvPr id="13" name="Title 12"/>
          <p:cNvSpPr>
            <a:spLocks noGrp="1"/>
          </p:cNvSpPr>
          <p:nvPr>
            <p:ph type="title"/>
          </p:nvPr>
        </p:nvSpPr>
        <p:spPr>
          <a:xfrm>
            <a:off x="1" y="0"/>
            <a:ext cx="12188824" cy="1143000"/>
          </a:xfrm>
        </p:spPr>
        <p:txBody>
          <a:bodyPr>
            <a:normAutofit/>
          </a:bodyPr>
          <a:lstStyle/>
          <a:p>
            <a:pPr algn="ctr"/>
            <a:r>
              <a:rPr lang="en-US" sz="5400" dirty="0">
                <a:effectLst>
                  <a:outerShdw blurRad="63500" sx="102000" sy="102000" algn="ctr" rotWithShape="0">
                    <a:prstClr val="black"/>
                  </a:outerShdw>
                </a:effectLst>
                <a:latin typeface="Garamond" pitchFamily="18" charset="0"/>
              </a:rPr>
              <a:t>Using Tableau Public</a:t>
            </a:r>
            <a:endParaRPr lang="en-US" sz="5400" dirty="0" smtClean="0">
              <a:effectLst>
                <a:outerShdw blurRad="63500" sx="102000" sy="102000" algn="ctr" rotWithShape="0">
                  <a:prstClr val="black"/>
                </a:outerShdw>
              </a:effectLst>
              <a:latin typeface="Garamond" pitchFamily="18" charset="0"/>
            </a:endParaRPr>
          </a:p>
        </p:txBody>
      </p:sp>
      <p:pic>
        <p:nvPicPr>
          <p:cNvPr id="2" name="Picture 2"/>
          <p:cNvPicPr>
            <a:picLocks noChangeAspect="1" noChangeArrowheads="1"/>
          </p:cNvPicPr>
          <p:nvPr/>
        </p:nvPicPr>
        <p:blipFill>
          <a:blip r:embed="rId3" cstate="print"/>
          <a:srcRect r="9512"/>
          <a:stretch>
            <a:fillRect/>
          </a:stretch>
        </p:blipFill>
        <p:spPr bwMode="auto">
          <a:xfrm>
            <a:off x="608012" y="1524000"/>
            <a:ext cx="6705600" cy="4838700"/>
          </a:xfrm>
          <a:prstGeom prst="rect">
            <a:avLst/>
          </a:prstGeom>
          <a:noFill/>
          <a:ln w="9525">
            <a:noFill/>
            <a:miter lim="800000"/>
            <a:headEnd/>
            <a:tailEnd/>
          </a:ln>
        </p:spPr>
      </p:pic>
    </p:spTree>
    <p:extLst>
      <p:ext uri="{BB962C8B-B14F-4D97-AF65-F5344CB8AC3E}">
        <p14:creationId xmlns:p14="http://schemas.microsoft.com/office/powerpoint/2010/main" xmlns="" val="2991203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 y="0"/>
            <a:ext cx="12188824" cy="1143000"/>
          </a:xfrm>
        </p:spPr>
        <p:txBody>
          <a:bodyPr>
            <a:normAutofit/>
          </a:bodyPr>
          <a:lstStyle/>
          <a:p>
            <a:pPr algn="ctr"/>
            <a:r>
              <a:rPr lang="en-US" sz="5400" dirty="0">
                <a:effectLst>
                  <a:outerShdw blurRad="63500" sx="102000" sy="102000" algn="ctr" rotWithShape="0">
                    <a:prstClr val="black"/>
                  </a:outerShdw>
                </a:effectLst>
                <a:latin typeface="Garamond" pitchFamily="18" charset="0"/>
              </a:rPr>
              <a:t>Using Tableau Public</a:t>
            </a:r>
            <a:endParaRPr lang="en-US" sz="5400" dirty="0" smtClean="0">
              <a:effectLst>
                <a:outerShdw blurRad="63500" sx="102000" sy="102000" algn="ctr" rotWithShape="0">
                  <a:prstClr val="black"/>
                </a:outerShdw>
              </a:effectLst>
              <a:latin typeface="Garamond"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4951412" y="1600200"/>
            <a:ext cx="6676926" cy="362076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366300" y="1447800"/>
            <a:ext cx="4127912" cy="4985871"/>
          </a:xfrm>
          <a:prstGeom prst="rect">
            <a:avLst/>
          </a:prstGeom>
          <a:noFill/>
          <a:ln w="9525">
            <a:noFill/>
            <a:miter lim="800000"/>
            <a:headEnd/>
            <a:tailEnd/>
          </a:ln>
        </p:spPr>
      </p:pic>
    </p:spTree>
    <p:extLst>
      <p:ext uri="{BB962C8B-B14F-4D97-AF65-F5344CB8AC3E}">
        <p14:creationId xmlns:p14="http://schemas.microsoft.com/office/powerpoint/2010/main" xmlns="" val="2991203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12188825" cy="18288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 y="2590800"/>
            <a:ext cx="12188825" cy="1828800"/>
          </a:xfrm>
        </p:spPr>
        <p:txBody>
          <a:bodyPr anchor="ctr">
            <a:normAutofit/>
          </a:bodyPr>
          <a:lstStyle/>
          <a:p>
            <a:pPr algn="ctr"/>
            <a:r>
              <a:rPr lang="en-US" sz="4400" dirty="0" smtClean="0">
                <a:effectLst>
                  <a:outerShdw blurRad="63500" sx="102000" sy="102000" algn="ctr" rotWithShape="0">
                    <a:prstClr val="black"/>
                  </a:outerShdw>
                </a:effectLst>
              </a:rPr>
              <a:t>Example Time! </a:t>
            </a:r>
          </a:p>
        </p:txBody>
      </p:sp>
    </p:spTree>
    <p:extLst>
      <p:ext uri="{BB962C8B-B14F-4D97-AF65-F5344CB8AC3E}">
        <p14:creationId xmlns:p14="http://schemas.microsoft.com/office/powerpoint/2010/main" xmlns="" val="4214489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12188825" cy="18288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 y="2590800"/>
            <a:ext cx="12188825" cy="1828800"/>
          </a:xfrm>
        </p:spPr>
        <p:txBody>
          <a:bodyPr anchor="ctr">
            <a:normAutofit/>
          </a:bodyPr>
          <a:lstStyle/>
          <a:p>
            <a:pPr algn="ctr"/>
            <a:r>
              <a:rPr lang="en-US" sz="4400" dirty="0" smtClean="0">
                <a:effectLst>
                  <a:outerShdw blurRad="63500" sx="102000" sy="102000" algn="ctr" rotWithShape="0">
                    <a:prstClr val="black"/>
                  </a:outerShdw>
                </a:effectLst>
                <a:latin typeface="Garamond" pitchFamily="18" charset="0"/>
              </a:rPr>
              <a:t>Redesigning a </a:t>
            </a:r>
            <a:r>
              <a:rPr lang="en-US" sz="4400" dirty="0" smtClean="0">
                <a:effectLst>
                  <a:outerShdw blurRad="63500" sx="102000" sy="102000" algn="ctr" rotWithShape="0">
                    <a:prstClr val="black"/>
                  </a:outerShdw>
                </a:effectLst>
                <a:latin typeface="Garamond" pitchFamily="18" charset="0"/>
              </a:rPr>
              <a:t>PDF</a:t>
            </a:r>
            <a:endParaRPr lang="en-US" sz="4400" dirty="0" smtClean="0">
              <a:effectLst>
                <a:outerShdw blurRad="63500" sx="102000" sy="102000" algn="ctr" rotWithShape="0">
                  <a:prstClr val="black"/>
                </a:outerShdw>
              </a:effectLst>
            </a:endParaRPr>
          </a:p>
        </p:txBody>
      </p:sp>
    </p:spTree>
    <p:extLst>
      <p:ext uri="{BB962C8B-B14F-4D97-AF65-F5344CB8AC3E}">
        <p14:creationId xmlns:p14="http://schemas.microsoft.com/office/powerpoint/2010/main" xmlns="" val="4214489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effectLst>
                  <a:outerShdw blurRad="63500" sx="102000" sy="102000" algn="ctr" rotWithShape="0">
                    <a:prstClr val="black"/>
                  </a:outerShdw>
                </a:effectLst>
                <a:latin typeface="Garamond" pitchFamily="18" charset="0"/>
              </a:rPr>
              <a:t>Redesigning a PDF</a:t>
            </a:r>
          </a:p>
        </p:txBody>
      </p:sp>
      <p:pic>
        <p:nvPicPr>
          <p:cNvPr id="3074" name="Picture 2"/>
          <p:cNvPicPr>
            <a:picLocks noChangeAspect="1" noChangeArrowheads="1"/>
          </p:cNvPicPr>
          <p:nvPr/>
        </p:nvPicPr>
        <p:blipFill>
          <a:blip r:embed="rId3" cstate="print"/>
          <a:srcRect/>
          <a:stretch>
            <a:fillRect/>
          </a:stretch>
        </p:blipFill>
        <p:spPr bwMode="auto">
          <a:xfrm>
            <a:off x="455612" y="1447800"/>
            <a:ext cx="11255358" cy="4781266"/>
          </a:xfrm>
          <a:prstGeom prst="rect">
            <a:avLst/>
          </a:prstGeom>
          <a:noFill/>
          <a:ln w="9525">
            <a:noFill/>
            <a:miter lim="800000"/>
            <a:headEnd/>
            <a:tailEnd/>
          </a:ln>
        </p:spPr>
      </p:pic>
    </p:spTree>
    <p:extLst>
      <p:ext uri="{BB962C8B-B14F-4D97-AF65-F5344CB8AC3E}">
        <p14:creationId xmlns:p14="http://schemas.microsoft.com/office/powerpoint/2010/main" xmlns="" val="2991203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effectLst>
                  <a:outerShdw blurRad="63500" sx="102000" sy="102000" algn="ctr" rotWithShape="0">
                    <a:prstClr val="black"/>
                  </a:outerShdw>
                </a:effectLst>
                <a:latin typeface="Garamond" pitchFamily="18" charset="0"/>
              </a:rPr>
              <a:t>Redesigning a PDF</a:t>
            </a:r>
          </a:p>
        </p:txBody>
      </p:sp>
      <p:pic>
        <p:nvPicPr>
          <p:cNvPr id="4099" name="Picture 3"/>
          <p:cNvPicPr>
            <a:picLocks noChangeAspect="1" noChangeArrowheads="1"/>
          </p:cNvPicPr>
          <p:nvPr/>
        </p:nvPicPr>
        <p:blipFill>
          <a:blip r:embed="rId3" cstate="print"/>
          <a:srcRect/>
          <a:stretch>
            <a:fillRect/>
          </a:stretch>
        </p:blipFill>
        <p:spPr bwMode="auto">
          <a:xfrm>
            <a:off x="455612" y="1524000"/>
            <a:ext cx="2977154" cy="396240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3656012" y="1905000"/>
            <a:ext cx="8281737" cy="4191000"/>
          </a:xfrm>
          <a:prstGeom prst="rect">
            <a:avLst/>
          </a:prstGeom>
          <a:noFill/>
          <a:ln w="9525">
            <a:noFill/>
            <a:miter lim="800000"/>
            <a:headEnd/>
            <a:tailEnd/>
          </a:ln>
        </p:spPr>
      </p:pic>
    </p:spTree>
    <p:extLst>
      <p:ext uri="{BB962C8B-B14F-4D97-AF65-F5344CB8AC3E}">
        <p14:creationId xmlns:p14="http://schemas.microsoft.com/office/powerpoint/2010/main" xmlns="" val="2991203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12188825" cy="18288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 y="2590800"/>
            <a:ext cx="12188825" cy="1828800"/>
          </a:xfrm>
        </p:spPr>
        <p:txBody>
          <a:bodyPr anchor="ctr">
            <a:normAutofit/>
          </a:bodyPr>
          <a:lstStyle/>
          <a:p>
            <a:pPr algn="ctr"/>
            <a:r>
              <a:rPr lang="en-US" sz="4400" dirty="0" smtClean="0">
                <a:effectLst>
                  <a:outerShdw blurRad="63500" sx="102000" sy="102000" algn="ctr" rotWithShape="0">
                    <a:prstClr val="black"/>
                  </a:outerShdw>
                </a:effectLst>
                <a:latin typeface="Garamond" pitchFamily="18" charset="0"/>
              </a:rPr>
              <a:t>Answering a question for a Dean</a:t>
            </a:r>
            <a:endParaRPr lang="en-US" sz="4400" dirty="0" smtClean="0">
              <a:effectLst>
                <a:outerShdw blurRad="63500" sx="102000" sy="102000" algn="ctr" rotWithShape="0">
                  <a:prstClr val="black"/>
                </a:outerShdw>
              </a:effectLst>
            </a:endParaRPr>
          </a:p>
        </p:txBody>
      </p:sp>
    </p:spTree>
    <p:extLst>
      <p:ext uri="{BB962C8B-B14F-4D97-AF65-F5344CB8AC3E}">
        <p14:creationId xmlns:p14="http://schemas.microsoft.com/office/powerpoint/2010/main" xmlns="" val="4214489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92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effectLst>
                  <a:outerShdw blurRad="63500" sx="102000" sy="102000" algn="ctr" rotWithShape="0">
                    <a:prstClr val="black"/>
                  </a:outerShdw>
                </a:effectLst>
                <a:latin typeface="Garamond" pitchFamily="18" charset="0"/>
              </a:rPr>
              <a:t>A Question</a:t>
            </a:r>
          </a:p>
        </p:txBody>
      </p:sp>
      <p:sp>
        <p:nvSpPr>
          <p:cNvPr id="6" name="Content Placeholder 13"/>
          <p:cNvSpPr>
            <a:spLocks noGrp="1"/>
          </p:cNvSpPr>
          <p:nvPr>
            <p:ph idx="1"/>
          </p:nvPr>
        </p:nvSpPr>
        <p:spPr>
          <a:xfrm>
            <a:off x="1751012" y="2590800"/>
            <a:ext cx="9144000" cy="3733800"/>
          </a:xfrm>
        </p:spPr>
        <p:txBody>
          <a:bodyPr>
            <a:normAutofit/>
          </a:bodyPr>
          <a:lstStyle/>
          <a:p>
            <a:pPr marL="457200" lvl="0" indent="-457200" algn="ctr">
              <a:buClr>
                <a:schemeClr val="accent6">
                  <a:lumMod val="75000"/>
                </a:schemeClr>
              </a:buClr>
              <a:buNone/>
            </a:pPr>
            <a:r>
              <a:rPr lang="en-US" sz="4000" b="1" dirty="0" smtClean="0">
                <a:latin typeface="Cambria" pitchFamily="18" charset="0"/>
              </a:rPr>
              <a:t>How do students in online classes do compared to </a:t>
            </a:r>
            <a:r>
              <a:rPr lang="en-US" sz="4000" b="1" dirty="0" smtClean="0">
                <a:latin typeface="Cambria" pitchFamily="18" charset="0"/>
              </a:rPr>
              <a:t>face-to-face </a:t>
            </a:r>
            <a:r>
              <a:rPr lang="en-US" sz="4000" b="1" dirty="0" smtClean="0">
                <a:latin typeface="Cambria" pitchFamily="18" charset="0"/>
              </a:rPr>
              <a:t>classes?</a:t>
            </a:r>
            <a:endParaRPr lang="en-US" sz="3200" dirty="0" smtClean="0">
              <a:latin typeface="Cambria" pitchFamily="18" charset="0"/>
            </a:endParaRPr>
          </a:p>
          <a:p>
            <a:pPr marL="981075" lvl="1" indent="-449263">
              <a:buClr>
                <a:schemeClr val="accent6">
                  <a:lumMod val="75000"/>
                </a:schemeClr>
              </a:buClr>
              <a:buFontTx/>
              <a:buChar char="♦"/>
            </a:pPr>
            <a:endParaRPr lang="en-US" sz="2800" dirty="0">
              <a:latin typeface="Cambria" pitchFamily="18" charset="0"/>
            </a:endParaRPr>
          </a:p>
          <a:p>
            <a:pPr marL="1046162" lvl="1" indent="-514350">
              <a:buClr>
                <a:schemeClr val="accent6">
                  <a:lumMod val="75000"/>
                </a:schemeClr>
              </a:buClr>
            </a:pPr>
            <a:endParaRPr lang="en-US" sz="2800" dirty="0" smtClean="0">
              <a:latin typeface="Cambria" pitchFamily="18" charset="0"/>
            </a:endParaRPr>
          </a:p>
        </p:txBody>
      </p:sp>
    </p:spTree>
    <p:extLst>
      <p:ext uri="{BB962C8B-B14F-4D97-AF65-F5344CB8AC3E}">
        <p14:creationId xmlns:p14="http://schemas.microsoft.com/office/powerpoint/2010/main" xmlns="" val="2991203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effectLst>
                  <a:outerShdw blurRad="63500" sx="102000" sy="102000" algn="ctr" rotWithShape="0">
                    <a:prstClr val="black"/>
                  </a:outerShdw>
                </a:effectLst>
                <a:latin typeface="Garamond" pitchFamily="18" charset="0"/>
              </a:rPr>
              <a:t>A Question</a:t>
            </a:r>
          </a:p>
        </p:txBody>
      </p:sp>
      <p:pic>
        <p:nvPicPr>
          <p:cNvPr id="1026" name="Picture 2"/>
          <p:cNvPicPr>
            <a:picLocks noChangeAspect="1" noChangeArrowheads="1"/>
          </p:cNvPicPr>
          <p:nvPr/>
        </p:nvPicPr>
        <p:blipFill>
          <a:blip r:embed="rId3" cstate="print"/>
          <a:srcRect/>
          <a:stretch>
            <a:fillRect/>
          </a:stretch>
        </p:blipFill>
        <p:spPr bwMode="auto">
          <a:xfrm>
            <a:off x="3732212" y="1600200"/>
            <a:ext cx="3505200" cy="4639360"/>
          </a:xfrm>
          <a:prstGeom prst="rect">
            <a:avLst/>
          </a:prstGeom>
          <a:noFill/>
          <a:ln w="9525">
            <a:noFill/>
            <a:miter lim="800000"/>
            <a:headEnd/>
            <a:tailEnd/>
          </a:ln>
        </p:spPr>
      </p:pic>
    </p:spTree>
    <p:extLst>
      <p:ext uri="{BB962C8B-B14F-4D97-AF65-F5344CB8AC3E}">
        <p14:creationId xmlns:p14="http://schemas.microsoft.com/office/powerpoint/2010/main" xmlns="" val="2991203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522412" y="4114800"/>
            <a:ext cx="10666413" cy="2209800"/>
          </a:xfrm>
        </p:spPr>
        <p:txBody>
          <a:bodyPr>
            <a:normAutofit/>
          </a:bodyPr>
          <a:lstStyle/>
          <a:p>
            <a:pPr marL="914400" lvl="0" indent="-622300">
              <a:buClr>
                <a:schemeClr val="accent6">
                  <a:lumMod val="75000"/>
                </a:schemeClr>
              </a:buClr>
              <a:buFont typeface="Wingdings" pitchFamily="2" charset="2"/>
              <a:buChar char="q"/>
            </a:pPr>
            <a:endParaRPr lang="en-US" sz="3200" dirty="0" smtClean="0"/>
          </a:p>
          <a:p>
            <a:pPr marL="914400" lvl="0" indent="-622300">
              <a:buClr>
                <a:schemeClr val="accent6">
                  <a:lumMod val="75000"/>
                </a:schemeClr>
              </a:buClr>
              <a:buFont typeface="Wingdings" pitchFamily="2" charset="2"/>
              <a:buChar char="q"/>
            </a:pPr>
            <a:endParaRPr lang="en-US" sz="3200" dirty="0" smtClean="0"/>
          </a:p>
          <a:p>
            <a:pPr marL="1154112" lvl="1" indent="-457200">
              <a:buClr>
                <a:schemeClr val="accent6">
                  <a:lumMod val="75000"/>
                </a:schemeClr>
              </a:buClr>
            </a:pPr>
            <a:endParaRPr lang="en-US" sz="2800" dirty="0" smtClean="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solidFill>
                  <a:schemeClr val="accent6">
                    <a:lumMod val="40000"/>
                    <a:lumOff val="60000"/>
                  </a:schemeClr>
                </a:solidFill>
                <a:latin typeface="Garamond" pitchFamily="18" charset="0"/>
              </a:rPr>
              <a:t>Problem</a:t>
            </a:r>
            <a:endParaRPr lang="en-US" sz="5400" dirty="0">
              <a:solidFill>
                <a:schemeClr val="accent6">
                  <a:lumMod val="40000"/>
                  <a:lumOff val="60000"/>
                </a:schemeClr>
              </a:solidFill>
              <a:latin typeface="Garamond" pitchFamily="18" charset="0"/>
            </a:endParaRPr>
          </a:p>
        </p:txBody>
      </p:sp>
      <p:pic>
        <p:nvPicPr>
          <p:cNvPr id="2058" name="Picture 10" descr="http://www.priv.gc.ca/information/ar/images/cartoon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7812" y="1348677"/>
            <a:ext cx="7086600" cy="52045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46944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effectLst>
                  <a:outerShdw blurRad="63500" sx="102000" sy="102000" algn="ctr" rotWithShape="0">
                    <a:prstClr val="black"/>
                  </a:outerShdw>
                </a:effectLst>
                <a:latin typeface="Garamond" pitchFamily="18" charset="0"/>
              </a:rPr>
              <a:t>A Question</a:t>
            </a:r>
          </a:p>
        </p:txBody>
      </p:sp>
      <p:pic>
        <p:nvPicPr>
          <p:cNvPr id="6146" name="Picture 2"/>
          <p:cNvPicPr>
            <a:picLocks noChangeAspect="1" noChangeArrowheads="1"/>
          </p:cNvPicPr>
          <p:nvPr/>
        </p:nvPicPr>
        <p:blipFill>
          <a:blip r:embed="rId3" cstate="print"/>
          <a:srcRect/>
          <a:stretch>
            <a:fillRect/>
          </a:stretch>
        </p:blipFill>
        <p:spPr bwMode="auto">
          <a:xfrm>
            <a:off x="989012" y="1524000"/>
            <a:ext cx="10188644" cy="4953000"/>
          </a:xfrm>
          <a:prstGeom prst="rect">
            <a:avLst/>
          </a:prstGeom>
          <a:noFill/>
          <a:ln w="9525">
            <a:noFill/>
            <a:miter lim="800000"/>
            <a:headEnd/>
            <a:tailEnd/>
          </a:ln>
        </p:spPr>
      </p:pic>
    </p:spTree>
    <p:extLst>
      <p:ext uri="{BB962C8B-B14F-4D97-AF65-F5344CB8AC3E}">
        <p14:creationId xmlns:p14="http://schemas.microsoft.com/office/powerpoint/2010/main" xmlns="" val="2991203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4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effectLst>
                  <a:outerShdw blurRad="63500" sx="102000" sy="102000" algn="ctr" rotWithShape="0">
                    <a:prstClr val="black"/>
                  </a:outerShdw>
                </a:effectLst>
                <a:latin typeface="Garamond" pitchFamily="18" charset="0"/>
              </a:rPr>
              <a:t>A Question</a:t>
            </a:r>
          </a:p>
        </p:txBody>
      </p:sp>
      <p:pic>
        <p:nvPicPr>
          <p:cNvPr id="7171" name="Picture 3"/>
          <p:cNvPicPr>
            <a:picLocks noChangeAspect="1" noChangeArrowheads="1"/>
          </p:cNvPicPr>
          <p:nvPr/>
        </p:nvPicPr>
        <p:blipFill>
          <a:blip r:embed="rId3" cstate="print"/>
          <a:srcRect/>
          <a:stretch>
            <a:fillRect/>
          </a:stretch>
        </p:blipFill>
        <p:spPr bwMode="auto">
          <a:xfrm>
            <a:off x="1141412" y="2286000"/>
            <a:ext cx="9974794" cy="2024063"/>
          </a:xfrm>
          <a:prstGeom prst="rect">
            <a:avLst/>
          </a:prstGeom>
          <a:noFill/>
          <a:ln w="9525">
            <a:noFill/>
            <a:miter lim="800000"/>
            <a:headEnd/>
            <a:tailEnd/>
          </a:ln>
        </p:spPr>
      </p:pic>
    </p:spTree>
    <p:extLst>
      <p:ext uri="{BB962C8B-B14F-4D97-AF65-F5344CB8AC3E}">
        <p14:creationId xmlns:p14="http://schemas.microsoft.com/office/powerpoint/2010/main" xmlns="" val="2991203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4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effectLst>
                  <a:outerShdw blurRad="63500" sx="102000" sy="102000" algn="ctr" rotWithShape="0">
                    <a:prstClr val="black"/>
                  </a:outerShdw>
                </a:effectLst>
                <a:latin typeface="Garamond" pitchFamily="18" charset="0"/>
              </a:rPr>
              <a:t>A Question</a:t>
            </a:r>
          </a:p>
        </p:txBody>
      </p:sp>
      <p:pic>
        <p:nvPicPr>
          <p:cNvPr id="8194" name="Picture 2"/>
          <p:cNvPicPr>
            <a:picLocks noChangeAspect="1" noChangeArrowheads="1"/>
          </p:cNvPicPr>
          <p:nvPr/>
        </p:nvPicPr>
        <p:blipFill>
          <a:blip r:embed="rId3" cstate="print"/>
          <a:srcRect/>
          <a:stretch>
            <a:fillRect/>
          </a:stretch>
        </p:blipFill>
        <p:spPr bwMode="auto">
          <a:xfrm>
            <a:off x="1751012" y="1447800"/>
            <a:ext cx="8534400" cy="4966089"/>
          </a:xfrm>
          <a:prstGeom prst="rect">
            <a:avLst/>
          </a:prstGeom>
          <a:noFill/>
          <a:ln w="9525">
            <a:noFill/>
            <a:miter lim="800000"/>
            <a:headEnd/>
            <a:tailEnd/>
          </a:ln>
        </p:spPr>
      </p:pic>
    </p:spTree>
    <p:extLst>
      <p:ext uri="{BB962C8B-B14F-4D97-AF65-F5344CB8AC3E}">
        <p14:creationId xmlns:p14="http://schemas.microsoft.com/office/powerpoint/2010/main" xmlns="" val="2991203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12188825" cy="18288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 y="2590800"/>
            <a:ext cx="12188825" cy="1828800"/>
          </a:xfrm>
        </p:spPr>
        <p:txBody>
          <a:bodyPr anchor="ctr">
            <a:normAutofit/>
          </a:bodyPr>
          <a:lstStyle/>
          <a:p>
            <a:pPr algn="ctr"/>
            <a:r>
              <a:rPr lang="en-US" sz="4400" dirty="0" smtClean="0">
                <a:effectLst>
                  <a:outerShdw blurRad="63500" sx="102000" sy="102000" algn="ctr" rotWithShape="0">
                    <a:prstClr val="black"/>
                  </a:outerShdw>
                </a:effectLst>
                <a:latin typeface="Garamond" pitchFamily="18" charset="0"/>
              </a:rPr>
              <a:t>Humoring a Curiosity for the Budget Office</a:t>
            </a:r>
            <a:endParaRPr lang="en-US" sz="4400" dirty="0" smtClean="0">
              <a:effectLst>
                <a:outerShdw blurRad="63500" sx="102000" sy="102000" algn="ctr" rotWithShape="0">
                  <a:prstClr val="black"/>
                </a:outerShdw>
              </a:effectLst>
            </a:endParaRPr>
          </a:p>
        </p:txBody>
      </p:sp>
    </p:spTree>
    <p:extLst>
      <p:ext uri="{BB962C8B-B14F-4D97-AF65-F5344CB8AC3E}">
        <p14:creationId xmlns:p14="http://schemas.microsoft.com/office/powerpoint/2010/main" xmlns="" val="4214489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effectLst>
                  <a:outerShdw blurRad="63500" sx="102000" sy="102000" algn="ctr" rotWithShape="0">
                    <a:prstClr val="black"/>
                  </a:outerShdw>
                </a:effectLst>
                <a:latin typeface="Garamond" pitchFamily="18" charset="0"/>
              </a:rPr>
              <a:t>A Curiosity for Improvement</a:t>
            </a:r>
          </a:p>
        </p:txBody>
      </p:sp>
      <p:sp>
        <p:nvSpPr>
          <p:cNvPr id="6" name="Content Placeholder 13"/>
          <p:cNvSpPr>
            <a:spLocks noGrp="1"/>
          </p:cNvSpPr>
          <p:nvPr>
            <p:ph idx="1"/>
          </p:nvPr>
        </p:nvSpPr>
        <p:spPr>
          <a:xfrm>
            <a:off x="2132012" y="2590800"/>
            <a:ext cx="9372600" cy="3733800"/>
          </a:xfrm>
        </p:spPr>
        <p:txBody>
          <a:bodyPr>
            <a:normAutofit/>
          </a:bodyPr>
          <a:lstStyle/>
          <a:p>
            <a:pPr marL="457200" lvl="0" indent="-457200">
              <a:buClr>
                <a:schemeClr val="accent6">
                  <a:lumMod val="75000"/>
                </a:schemeClr>
              </a:buClr>
              <a:buNone/>
            </a:pPr>
            <a:r>
              <a:rPr lang="en-US" sz="4000" b="1" dirty="0" smtClean="0">
                <a:latin typeface="Cambria" pitchFamily="18" charset="0"/>
              </a:rPr>
              <a:t>Mike, </a:t>
            </a:r>
            <a:r>
              <a:rPr lang="en-US" sz="4000" b="1" dirty="0" smtClean="0">
                <a:latin typeface="Cambria" pitchFamily="18" charset="0"/>
              </a:rPr>
              <a:t>I </a:t>
            </a:r>
            <a:r>
              <a:rPr lang="en-US" sz="4000" b="1" dirty="0" smtClean="0">
                <a:latin typeface="Cambria" pitchFamily="18" charset="0"/>
              </a:rPr>
              <a:t>have a data set and I’m wondering if you </a:t>
            </a:r>
            <a:r>
              <a:rPr lang="en-US" sz="4000" b="1" dirty="0" smtClean="0">
                <a:latin typeface="Cambria" pitchFamily="18" charset="0"/>
              </a:rPr>
              <a:t>can </a:t>
            </a:r>
            <a:r>
              <a:rPr lang="en-US" sz="4000" b="1" dirty="0" err="1" smtClean="0">
                <a:latin typeface="Cambria" pitchFamily="18" charset="0"/>
              </a:rPr>
              <a:t>Tableau’ify</a:t>
            </a:r>
            <a:r>
              <a:rPr lang="en-US" sz="4000" b="1" dirty="0" smtClean="0">
                <a:latin typeface="Cambria" pitchFamily="18" charset="0"/>
              </a:rPr>
              <a:t> </a:t>
            </a:r>
            <a:r>
              <a:rPr lang="en-US" sz="4000" b="1" dirty="0" smtClean="0">
                <a:latin typeface="Cambria" pitchFamily="18" charset="0"/>
              </a:rPr>
              <a:t>it? </a:t>
            </a:r>
            <a:endParaRPr lang="en-US" sz="3200" dirty="0" smtClean="0">
              <a:latin typeface="Cambria" pitchFamily="18" charset="0"/>
            </a:endParaRPr>
          </a:p>
          <a:p>
            <a:pPr marL="981075" lvl="1" indent="-449263">
              <a:buClr>
                <a:schemeClr val="accent6">
                  <a:lumMod val="75000"/>
                </a:schemeClr>
              </a:buClr>
              <a:buFontTx/>
              <a:buChar char="♦"/>
            </a:pPr>
            <a:endParaRPr lang="en-US" sz="2800" dirty="0">
              <a:latin typeface="Cambria" pitchFamily="18" charset="0"/>
            </a:endParaRPr>
          </a:p>
          <a:p>
            <a:pPr marL="1046162" lvl="1" indent="-514350">
              <a:buClr>
                <a:schemeClr val="accent6">
                  <a:lumMod val="75000"/>
                </a:schemeClr>
              </a:buClr>
            </a:pPr>
            <a:endParaRPr lang="en-US" sz="2800" dirty="0" smtClean="0">
              <a:latin typeface="Cambria" pitchFamily="18" charset="0"/>
            </a:endParaRPr>
          </a:p>
        </p:txBody>
      </p:sp>
    </p:spTree>
    <p:extLst>
      <p:ext uri="{BB962C8B-B14F-4D97-AF65-F5344CB8AC3E}">
        <p14:creationId xmlns:p14="http://schemas.microsoft.com/office/powerpoint/2010/main" xmlns="" val="2991203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effectLst>
                  <a:outerShdw blurRad="63500" sx="102000" sy="102000" algn="ctr" rotWithShape="0">
                    <a:prstClr val="black"/>
                  </a:outerShdw>
                </a:effectLst>
                <a:latin typeface="Garamond" pitchFamily="18" charset="0"/>
              </a:rPr>
              <a:t>A Curiosity for Improvement</a:t>
            </a:r>
          </a:p>
        </p:txBody>
      </p:sp>
      <p:pic>
        <p:nvPicPr>
          <p:cNvPr id="9218" name="Picture 2"/>
          <p:cNvPicPr>
            <a:picLocks noChangeAspect="1" noChangeArrowheads="1"/>
          </p:cNvPicPr>
          <p:nvPr/>
        </p:nvPicPr>
        <p:blipFill>
          <a:blip r:embed="rId3" cstate="print"/>
          <a:srcRect r="11842"/>
          <a:stretch>
            <a:fillRect/>
          </a:stretch>
        </p:blipFill>
        <p:spPr bwMode="auto">
          <a:xfrm>
            <a:off x="836612" y="1447800"/>
            <a:ext cx="5105400" cy="488339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6018212" y="1447800"/>
            <a:ext cx="5105400" cy="4896483"/>
          </a:xfrm>
          <a:prstGeom prst="rect">
            <a:avLst/>
          </a:prstGeom>
          <a:noFill/>
          <a:ln w="9525">
            <a:noFill/>
            <a:miter lim="800000"/>
            <a:headEnd/>
            <a:tailEnd/>
          </a:ln>
        </p:spPr>
      </p:pic>
    </p:spTree>
    <p:extLst>
      <p:ext uri="{BB962C8B-B14F-4D97-AF65-F5344CB8AC3E}">
        <p14:creationId xmlns:p14="http://schemas.microsoft.com/office/powerpoint/2010/main" xmlns="" val="2991203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effectLst>
                  <a:outerShdw blurRad="63500" sx="102000" sy="102000" algn="ctr" rotWithShape="0">
                    <a:prstClr val="black"/>
                  </a:outerShdw>
                </a:effectLst>
                <a:latin typeface="Garamond" pitchFamily="18" charset="0"/>
              </a:rPr>
              <a:t>A Curiosity for Improvement</a:t>
            </a:r>
          </a:p>
        </p:txBody>
      </p:sp>
      <p:pic>
        <p:nvPicPr>
          <p:cNvPr id="10242" name="Picture 2"/>
          <p:cNvPicPr>
            <a:picLocks noChangeAspect="1" noChangeArrowheads="1"/>
          </p:cNvPicPr>
          <p:nvPr/>
        </p:nvPicPr>
        <p:blipFill>
          <a:blip r:embed="rId3" cstate="print"/>
          <a:srcRect/>
          <a:stretch>
            <a:fillRect/>
          </a:stretch>
        </p:blipFill>
        <p:spPr bwMode="auto">
          <a:xfrm>
            <a:off x="989012" y="1371600"/>
            <a:ext cx="9906000" cy="4953001"/>
          </a:xfrm>
          <a:prstGeom prst="rect">
            <a:avLst/>
          </a:prstGeom>
          <a:noFill/>
          <a:ln w="9525">
            <a:noFill/>
            <a:miter lim="800000"/>
            <a:headEnd/>
            <a:tailEnd/>
          </a:ln>
        </p:spPr>
      </p:pic>
    </p:spTree>
    <p:extLst>
      <p:ext uri="{BB962C8B-B14F-4D97-AF65-F5344CB8AC3E}">
        <p14:creationId xmlns:p14="http://schemas.microsoft.com/office/powerpoint/2010/main" xmlns="" val="2991203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12188825" cy="18288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 y="2590800"/>
            <a:ext cx="12188825" cy="1828800"/>
          </a:xfrm>
        </p:spPr>
        <p:txBody>
          <a:bodyPr anchor="ctr">
            <a:normAutofit/>
          </a:bodyPr>
          <a:lstStyle/>
          <a:p>
            <a:pPr algn="ctr"/>
            <a:r>
              <a:rPr lang="en-US" sz="4400" dirty="0" smtClean="0">
                <a:effectLst>
                  <a:outerShdw blurRad="63500" sx="102000" sy="102000" algn="ctr" rotWithShape="0">
                    <a:prstClr val="black"/>
                  </a:outerShdw>
                </a:effectLst>
              </a:rPr>
              <a:t>To the </a:t>
            </a:r>
            <a:r>
              <a:rPr lang="en-US" sz="4400" dirty="0" smtClean="0">
                <a:effectLst>
                  <a:outerShdw blurRad="63500" sx="102000" sy="102000" algn="ctr" rotWithShape="0">
                    <a:prstClr val="black"/>
                  </a:outerShdw>
                </a:effectLst>
              </a:rPr>
              <a:t>WEB</a:t>
            </a:r>
            <a:r>
              <a:rPr lang="en-US" sz="4400" dirty="0" smtClean="0">
                <a:effectLst>
                  <a:outerShdw blurRad="63500" sx="102000" sy="102000" algn="ctr" rotWithShape="0">
                    <a:prstClr val="black"/>
                  </a:outerShdw>
                </a:effectLst>
              </a:rPr>
              <a:t>!</a:t>
            </a:r>
            <a:br>
              <a:rPr lang="en-US" sz="4400" dirty="0" smtClean="0">
                <a:effectLst>
                  <a:outerShdw blurRad="63500" sx="102000" sy="102000" algn="ctr" rotWithShape="0">
                    <a:prstClr val="black"/>
                  </a:outerShdw>
                </a:effectLst>
              </a:rPr>
            </a:br>
            <a:r>
              <a:rPr lang="en-US" sz="4400" dirty="0" smtClean="0">
                <a:effectLst>
                  <a:outerShdw blurRad="63500" sx="102000" sy="102000" algn="ctr" rotWithShape="0">
                    <a:prstClr val="black"/>
                  </a:outerShdw>
                </a:effectLst>
              </a:rPr>
              <a:t/>
            </a:r>
            <a:br>
              <a:rPr lang="en-US" sz="4400" dirty="0" smtClean="0">
                <a:effectLst>
                  <a:outerShdw blurRad="63500" sx="102000" sy="102000" algn="ctr" rotWithShape="0">
                    <a:prstClr val="black"/>
                  </a:outerShdw>
                </a:effectLst>
              </a:rPr>
            </a:br>
            <a:r>
              <a:rPr lang="en-US" sz="1400" dirty="0" smtClean="0">
                <a:effectLst>
                  <a:outerShdw blurRad="63500" sx="102000" sy="102000" algn="ctr" rotWithShape="0">
                    <a:prstClr val="black"/>
                  </a:outerShdw>
                </a:effectLst>
                <a:hlinkClick r:id="rId3"/>
              </a:rPr>
              <a:t>http://</a:t>
            </a:r>
            <a:r>
              <a:rPr lang="en-US" sz="1400" dirty="0" smtClean="0">
                <a:effectLst>
                  <a:outerShdw blurRad="63500" sx="102000" sy="102000" algn="ctr" rotWithShape="0">
                    <a:prstClr val="black"/>
                  </a:outerShdw>
                </a:effectLst>
                <a:hlinkClick r:id="rId3"/>
              </a:rPr>
              <a:t>www.humboldt.edu/irp/Dashboards/Budget-Actuals-FTES.html</a:t>
            </a:r>
            <a:endParaRPr lang="en-US" sz="1400" dirty="0" smtClean="0">
              <a:effectLst>
                <a:outerShdw blurRad="63500" sx="102000" sy="102000" algn="ctr" rotWithShape="0">
                  <a:prstClr val="black"/>
                </a:outerShdw>
              </a:effectLst>
            </a:endParaRPr>
          </a:p>
        </p:txBody>
      </p:sp>
    </p:spTree>
    <p:extLst>
      <p:ext uri="{BB962C8B-B14F-4D97-AF65-F5344CB8AC3E}">
        <p14:creationId xmlns:p14="http://schemas.microsoft.com/office/powerpoint/2010/main" xmlns="" val="4214489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12188825" cy="18288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 y="2590800"/>
            <a:ext cx="12188825" cy="1828800"/>
          </a:xfrm>
        </p:spPr>
        <p:txBody>
          <a:bodyPr anchor="ctr">
            <a:normAutofit/>
          </a:bodyPr>
          <a:lstStyle/>
          <a:p>
            <a:pPr algn="ctr"/>
            <a:r>
              <a:rPr lang="en-US" sz="4400" dirty="0" smtClean="0">
                <a:effectLst>
                  <a:outerShdw blurRad="63500" sx="102000" sy="102000" algn="ctr" rotWithShape="0">
                    <a:prstClr val="black"/>
                  </a:outerShdw>
                </a:effectLst>
              </a:rPr>
              <a:t>Private Dashboard Best Practice</a:t>
            </a:r>
          </a:p>
        </p:txBody>
      </p:sp>
    </p:spTree>
    <p:extLst>
      <p:ext uri="{BB962C8B-B14F-4D97-AF65-F5344CB8AC3E}">
        <p14:creationId xmlns:p14="http://schemas.microsoft.com/office/powerpoint/2010/main" xmlns="" val="4214489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2360612" y="1524000"/>
            <a:ext cx="9828213" cy="4800600"/>
          </a:xfrm>
        </p:spPr>
        <p:txBody>
          <a:bodyPr>
            <a:normAutofit/>
          </a:bodyPr>
          <a:lstStyle/>
          <a:p>
            <a:pPr marL="457200" lvl="0" indent="-457200">
              <a:buClr>
                <a:schemeClr val="accent6">
                  <a:lumMod val="75000"/>
                </a:schemeClr>
              </a:buClr>
              <a:buNone/>
            </a:pPr>
            <a:r>
              <a:rPr lang="en-US" sz="3200" b="1" dirty="0" smtClean="0">
                <a:latin typeface="Cambria" pitchFamily="18" charset="0"/>
              </a:rPr>
              <a:t>Steps for creating Dashboards</a:t>
            </a:r>
            <a:endParaRPr lang="en-US" sz="3200" dirty="0" smtClean="0">
              <a:latin typeface="Cambria" pitchFamily="18" charset="0"/>
            </a:endParaRPr>
          </a:p>
          <a:p>
            <a:pPr marL="806450" lvl="0" indent="-514350">
              <a:buClr>
                <a:schemeClr val="accent6">
                  <a:lumMod val="75000"/>
                </a:schemeClr>
              </a:buClr>
              <a:buFont typeface="+mj-lt"/>
              <a:buAutoNum type="arabicPeriod"/>
            </a:pPr>
            <a:r>
              <a:rPr lang="en-US" sz="3200" dirty="0" smtClean="0">
                <a:latin typeface="Cambria" pitchFamily="18" charset="0"/>
              </a:rPr>
              <a:t>Know your audience</a:t>
            </a:r>
          </a:p>
          <a:p>
            <a:pPr marL="806450" lvl="0" indent="-514350">
              <a:buClr>
                <a:schemeClr val="accent6">
                  <a:lumMod val="75000"/>
                </a:schemeClr>
              </a:buClr>
              <a:buFont typeface="+mj-lt"/>
              <a:buAutoNum type="arabicPeriod"/>
            </a:pPr>
            <a:r>
              <a:rPr lang="en-US" sz="3200" dirty="0" smtClean="0">
                <a:latin typeface="Cambria" pitchFamily="18" charset="0"/>
              </a:rPr>
              <a:t>Make it simple</a:t>
            </a:r>
          </a:p>
          <a:p>
            <a:pPr marL="806450" lvl="0" indent="-514350">
              <a:buClr>
                <a:schemeClr val="accent6">
                  <a:lumMod val="75000"/>
                </a:schemeClr>
              </a:buClr>
              <a:buFont typeface="+mj-lt"/>
              <a:buAutoNum type="arabicPeriod"/>
            </a:pPr>
            <a:r>
              <a:rPr lang="en-US" sz="3200" dirty="0" smtClean="0">
                <a:latin typeface="Cambria" pitchFamily="18" charset="0"/>
              </a:rPr>
              <a:t>Make it actionable</a:t>
            </a:r>
            <a:endParaRPr lang="en-US" sz="2800" dirty="0" smtClean="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effectLst>
                  <a:outerShdw blurRad="63500" sx="102000" sy="102000" algn="ctr" rotWithShape="0">
                    <a:prstClr val="black"/>
                  </a:outerShdw>
                </a:effectLst>
                <a:latin typeface="Garamond" pitchFamily="18" charset="0"/>
              </a:rPr>
              <a:t>Private Dashboard Best Practice</a:t>
            </a:r>
          </a:p>
        </p:txBody>
      </p:sp>
    </p:spTree>
    <p:extLst>
      <p:ext uri="{BB962C8B-B14F-4D97-AF65-F5344CB8AC3E}">
        <p14:creationId xmlns:p14="http://schemas.microsoft.com/office/powerpoint/2010/main" xmlns="" val="19946944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522412" y="4114800"/>
            <a:ext cx="10666413" cy="2209800"/>
          </a:xfrm>
        </p:spPr>
        <p:txBody>
          <a:bodyPr>
            <a:normAutofit/>
          </a:bodyPr>
          <a:lstStyle/>
          <a:p>
            <a:pPr marL="914400" lvl="0" indent="-622300">
              <a:buClr>
                <a:schemeClr val="accent6">
                  <a:lumMod val="75000"/>
                </a:schemeClr>
              </a:buClr>
              <a:buFont typeface="Wingdings" pitchFamily="2" charset="2"/>
              <a:buChar char="q"/>
            </a:pPr>
            <a:endParaRPr lang="en-US" sz="3200" dirty="0" smtClean="0"/>
          </a:p>
          <a:p>
            <a:pPr marL="914400" lvl="0" indent="-622300">
              <a:buClr>
                <a:schemeClr val="accent6">
                  <a:lumMod val="75000"/>
                </a:schemeClr>
              </a:buClr>
              <a:buFont typeface="Wingdings" pitchFamily="2" charset="2"/>
              <a:buChar char="q"/>
            </a:pPr>
            <a:endParaRPr lang="en-US" sz="3200" dirty="0" smtClean="0"/>
          </a:p>
          <a:p>
            <a:pPr marL="1154112" lvl="1" indent="-457200">
              <a:buClr>
                <a:schemeClr val="accent6">
                  <a:lumMod val="75000"/>
                </a:schemeClr>
              </a:buClr>
            </a:pPr>
            <a:endParaRPr lang="en-US" sz="2800" dirty="0" smtClean="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solidFill>
                  <a:schemeClr val="accent6">
                    <a:lumMod val="40000"/>
                    <a:lumOff val="60000"/>
                  </a:schemeClr>
                </a:solidFill>
                <a:latin typeface="Garamond" pitchFamily="18" charset="0"/>
              </a:rPr>
              <a:t>Goals</a:t>
            </a:r>
            <a:endParaRPr lang="en-US" sz="5400" dirty="0">
              <a:solidFill>
                <a:schemeClr val="accent6">
                  <a:lumMod val="40000"/>
                  <a:lumOff val="60000"/>
                </a:schemeClr>
              </a:solidFill>
              <a:latin typeface="Garamond" pitchFamily="18" charset="0"/>
            </a:endParaRPr>
          </a:p>
        </p:txBody>
      </p:sp>
      <p:pic>
        <p:nvPicPr>
          <p:cNvPr id="2052" name="Picture 4" descr="http://www.special-education-degree.net/wp-content/uploads/2013/11/privpu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0012" y="1371600"/>
            <a:ext cx="9326880" cy="518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71818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4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989012" y="1524000"/>
            <a:ext cx="4800599" cy="2286000"/>
          </a:xfrm>
        </p:spPr>
        <p:txBody>
          <a:bodyPr>
            <a:normAutofit/>
          </a:bodyPr>
          <a:lstStyle/>
          <a:p>
            <a:pPr marL="457200" lvl="0" indent="-457200">
              <a:buClr>
                <a:schemeClr val="accent6">
                  <a:lumMod val="75000"/>
                </a:schemeClr>
              </a:buClr>
              <a:buNone/>
            </a:pPr>
            <a:r>
              <a:rPr lang="en-US" sz="3200" b="1" dirty="0" smtClean="0">
                <a:latin typeface="Cambria" pitchFamily="18" charset="0"/>
              </a:rPr>
              <a:t>Michael Le</a:t>
            </a:r>
          </a:p>
          <a:p>
            <a:pPr marL="741363" lvl="0" indent="-449263">
              <a:buClr>
                <a:srgbClr val="51C3F9">
                  <a:lumMod val="75000"/>
                </a:srgbClr>
              </a:buClr>
              <a:buNone/>
            </a:pPr>
            <a:r>
              <a:rPr lang="en-US" b="1" dirty="0" smtClean="0">
                <a:solidFill>
                  <a:schemeClr val="accent6">
                    <a:lumMod val="20000"/>
                    <a:lumOff val="80000"/>
                  </a:schemeClr>
                </a:solidFill>
                <a:latin typeface="Cambria" pitchFamily="18" charset="0"/>
              </a:rPr>
              <a:t>Humboldt State University </a:t>
            </a:r>
          </a:p>
          <a:p>
            <a:pPr marL="741363" lvl="0" indent="-449263">
              <a:buClr>
                <a:srgbClr val="51C3F9">
                  <a:lumMod val="75000"/>
                </a:srgbClr>
              </a:buClr>
              <a:buNone/>
            </a:pPr>
            <a:r>
              <a:rPr lang="en-US" b="1" dirty="0" smtClean="0">
                <a:solidFill>
                  <a:schemeClr val="accent6">
                    <a:lumMod val="20000"/>
                    <a:lumOff val="80000"/>
                  </a:schemeClr>
                </a:solidFill>
                <a:latin typeface="Cambria" pitchFamily="18" charset="0"/>
              </a:rPr>
              <a:t>Michael.Le@humboldt.edu</a:t>
            </a:r>
            <a:endParaRPr lang="en-US" sz="3200" b="1" dirty="0" smtClean="0">
              <a:latin typeface="Cambria" pitchFamily="18" charset="0"/>
            </a:endParaRPr>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effectLst>
                  <a:outerShdw blurRad="63500" sx="102000" sy="102000" algn="ctr" rotWithShape="0">
                    <a:prstClr val="black"/>
                  </a:outerShdw>
                </a:effectLst>
              </a:rPr>
              <a:t>Question and Answer</a:t>
            </a:r>
            <a:endParaRPr lang="en-US" sz="5400" dirty="0">
              <a:solidFill>
                <a:schemeClr val="accent6">
                  <a:lumMod val="40000"/>
                  <a:lumOff val="60000"/>
                </a:schemeClr>
              </a:solidFill>
              <a:latin typeface="Garamond" pitchFamily="18" charset="0"/>
            </a:endParaRPr>
          </a:p>
        </p:txBody>
      </p:sp>
      <p:sp>
        <p:nvSpPr>
          <p:cNvPr id="5" name="Content Placeholder 13"/>
          <p:cNvSpPr txBox="1">
            <a:spLocks/>
          </p:cNvSpPr>
          <p:nvPr/>
        </p:nvSpPr>
        <p:spPr>
          <a:xfrm>
            <a:off x="-1" y="4876800"/>
            <a:ext cx="12188825" cy="142306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marL="457200" indent="-457200" algn="ctr">
              <a:buClr>
                <a:schemeClr val="accent6">
                  <a:lumMod val="75000"/>
                </a:schemeClr>
              </a:buClr>
              <a:buFont typeface="Arial" pitchFamily="34" charset="0"/>
              <a:buNone/>
            </a:pPr>
            <a:r>
              <a:rPr lang="en-US" sz="3200" b="1" dirty="0" smtClean="0">
                <a:latin typeface="Cambria" pitchFamily="18" charset="0"/>
              </a:rPr>
              <a:t>Presentation Will be Posted at:</a:t>
            </a:r>
          </a:p>
          <a:p>
            <a:pPr marL="741363" indent="-449263" algn="ctr">
              <a:buClr>
                <a:srgbClr val="51C3F9">
                  <a:lumMod val="75000"/>
                </a:srgbClr>
              </a:buClr>
              <a:buNone/>
            </a:pPr>
            <a:r>
              <a:rPr lang="en-US" sz="4000" b="1" dirty="0" smtClean="0">
                <a:solidFill>
                  <a:schemeClr val="accent6">
                    <a:lumMod val="20000"/>
                    <a:lumOff val="80000"/>
                  </a:schemeClr>
                </a:solidFill>
                <a:latin typeface="Cambria" pitchFamily="18" charset="0"/>
              </a:rPr>
              <a:t>www.humboldt.edu/irp/presentations.html</a:t>
            </a:r>
            <a:endParaRPr lang="en-US" sz="4000" dirty="0" smtClean="0"/>
          </a:p>
          <a:p>
            <a:pPr marL="1154112" lvl="1" indent="-457200">
              <a:buClr>
                <a:schemeClr val="accent6">
                  <a:lumMod val="75000"/>
                </a:schemeClr>
              </a:buClr>
            </a:pPr>
            <a:endParaRPr lang="en-US" sz="2800" dirty="0" smtClean="0"/>
          </a:p>
        </p:txBody>
      </p:sp>
      <p:sp>
        <p:nvSpPr>
          <p:cNvPr id="6" name="Content Placeholder 13"/>
          <p:cNvSpPr txBox="1">
            <a:spLocks/>
          </p:cNvSpPr>
          <p:nvPr/>
        </p:nvSpPr>
        <p:spPr>
          <a:xfrm>
            <a:off x="6078969" y="1527958"/>
            <a:ext cx="5105400" cy="19050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marL="457200" indent="-457200">
              <a:buClr>
                <a:schemeClr val="accent6">
                  <a:lumMod val="75000"/>
                </a:schemeClr>
              </a:buClr>
              <a:buFont typeface="Arial" pitchFamily="34" charset="0"/>
              <a:buNone/>
            </a:pPr>
            <a:r>
              <a:rPr lang="en-US" sz="3200" b="1" dirty="0" smtClean="0">
                <a:latin typeface="Cambria" pitchFamily="18" charset="0"/>
              </a:rPr>
              <a:t>Dmitri </a:t>
            </a:r>
            <a:r>
              <a:rPr lang="en-US" sz="3200" b="1" dirty="0" err="1" smtClean="0">
                <a:latin typeface="Cambria" pitchFamily="18" charset="0"/>
              </a:rPr>
              <a:t>Rogulkin</a:t>
            </a:r>
            <a:endParaRPr lang="en-US" sz="4000" b="1" dirty="0" smtClean="0">
              <a:latin typeface="Cambria" pitchFamily="18" charset="0"/>
            </a:endParaRPr>
          </a:p>
          <a:p>
            <a:pPr marL="741363" indent="-449263">
              <a:buClr>
                <a:srgbClr val="51C3F9">
                  <a:lumMod val="75000"/>
                </a:srgbClr>
              </a:buClr>
              <a:buFont typeface="Arial" pitchFamily="34" charset="0"/>
              <a:buNone/>
            </a:pPr>
            <a:r>
              <a:rPr lang="en-US" b="1" dirty="0" smtClean="0">
                <a:solidFill>
                  <a:schemeClr val="accent6">
                    <a:lumMod val="20000"/>
                    <a:lumOff val="80000"/>
                  </a:schemeClr>
                </a:solidFill>
                <a:latin typeface="Cambria" pitchFamily="18" charset="0"/>
              </a:rPr>
              <a:t>Fresno State University</a:t>
            </a:r>
          </a:p>
          <a:p>
            <a:pPr marL="741363" indent="-449263">
              <a:buClr>
                <a:srgbClr val="51C3F9">
                  <a:lumMod val="75000"/>
                </a:srgbClr>
              </a:buClr>
              <a:buNone/>
            </a:pPr>
            <a:r>
              <a:rPr lang="en-US" b="1" dirty="0" smtClean="0">
                <a:solidFill>
                  <a:schemeClr val="accent6">
                    <a:lumMod val="20000"/>
                    <a:lumOff val="80000"/>
                  </a:schemeClr>
                </a:solidFill>
                <a:latin typeface="Cambria" pitchFamily="18" charset="0"/>
              </a:rPr>
              <a:t>drogulkin@csufresno.edu</a:t>
            </a:r>
            <a:endParaRPr lang="en-US" sz="3200" dirty="0" smtClean="0"/>
          </a:p>
          <a:p>
            <a:pPr marL="1154112" lvl="1" indent="-457200">
              <a:buClr>
                <a:schemeClr val="accent6">
                  <a:lumMod val="75000"/>
                </a:schemeClr>
              </a:buClr>
            </a:pPr>
            <a:endParaRPr lang="en-US" sz="2800" dirty="0" smtClean="0"/>
          </a:p>
        </p:txBody>
      </p:sp>
    </p:spTree>
    <p:extLst>
      <p:ext uri="{BB962C8B-B14F-4D97-AF65-F5344CB8AC3E}">
        <p14:creationId xmlns:p14="http://schemas.microsoft.com/office/powerpoint/2010/main" xmlns="" val="19946944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446212" y="2133600"/>
            <a:ext cx="9220200" cy="4114800"/>
          </a:xfrm>
        </p:spPr>
        <p:txBody>
          <a:bodyPr>
            <a:normAutofit/>
          </a:bodyPr>
          <a:lstStyle/>
          <a:p>
            <a:pPr marL="914400" lvl="0" indent="-622300">
              <a:buClr>
                <a:schemeClr val="accent6">
                  <a:lumMod val="75000"/>
                </a:schemeClr>
              </a:buClr>
              <a:buFont typeface="Wingdings" pitchFamily="2" charset="2"/>
              <a:buChar char="q"/>
            </a:pPr>
            <a:r>
              <a:rPr lang="en-US" sz="3200" dirty="0" smtClean="0">
                <a:latin typeface="Cambria" pitchFamily="18" charset="0"/>
              </a:rPr>
              <a:t>Public Dashboard Best Practice</a:t>
            </a:r>
          </a:p>
          <a:p>
            <a:pPr marL="1539875" lvl="1" indent="-622300">
              <a:buClr>
                <a:schemeClr val="accent6">
                  <a:lumMod val="75000"/>
                </a:schemeClr>
              </a:buClr>
              <a:buFont typeface="Wingdings" panose="05000000000000000000" pitchFamily="2" charset="2"/>
              <a:buChar char="ü"/>
            </a:pPr>
            <a:r>
              <a:rPr lang="en-US" sz="2800" dirty="0" smtClean="0">
                <a:latin typeface="Cambria" pitchFamily="18" charset="0"/>
              </a:rPr>
              <a:t>Tableau Public</a:t>
            </a:r>
            <a:br>
              <a:rPr lang="en-US" sz="2800" dirty="0" smtClean="0">
                <a:latin typeface="Cambria" pitchFamily="18" charset="0"/>
              </a:rPr>
            </a:br>
            <a:endParaRPr lang="en-US" sz="2800" dirty="0" smtClean="0">
              <a:latin typeface="Cambria" pitchFamily="18" charset="0"/>
            </a:endParaRPr>
          </a:p>
          <a:p>
            <a:pPr marL="914400" indent="-622300">
              <a:buClr>
                <a:schemeClr val="accent6">
                  <a:lumMod val="75000"/>
                </a:schemeClr>
              </a:buClr>
              <a:buFont typeface="Wingdings" pitchFamily="2" charset="2"/>
              <a:buChar char="q"/>
            </a:pPr>
            <a:r>
              <a:rPr lang="en-US" sz="3200" dirty="0" smtClean="0">
                <a:latin typeface="Cambria" pitchFamily="18" charset="0"/>
              </a:rPr>
              <a:t>Private </a:t>
            </a:r>
            <a:r>
              <a:rPr lang="en-US" sz="3200" dirty="0">
                <a:latin typeface="Cambria" pitchFamily="18" charset="0"/>
              </a:rPr>
              <a:t>Dashboard Best </a:t>
            </a:r>
            <a:r>
              <a:rPr lang="en-US" sz="3200" dirty="0" smtClean="0">
                <a:latin typeface="Cambria" pitchFamily="18" charset="0"/>
              </a:rPr>
              <a:t>Practice</a:t>
            </a:r>
          </a:p>
          <a:p>
            <a:pPr marL="1539875" lvl="1" indent="-622300">
              <a:buClr>
                <a:schemeClr val="accent6">
                  <a:lumMod val="75000"/>
                </a:schemeClr>
              </a:buClr>
              <a:buFont typeface="Wingdings" panose="05000000000000000000" pitchFamily="2" charset="2"/>
              <a:buChar char="ü"/>
            </a:pPr>
            <a:r>
              <a:rPr lang="en-US" sz="2800" dirty="0" smtClean="0">
                <a:latin typeface="Cambria" pitchFamily="18" charset="0"/>
              </a:rPr>
              <a:t>Tableau Server</a:t>
            </a:r>
            <a:br>
              <a:rPr lang="en-US" sz="2800" dirty="0" smtClean="0">
                <a:latin typeface="Cambria" pitchFamily="18" charset="0"/>
              </a:rPr>
            </a:br>
            <a:endParaRPr lang="en-US" sz="2800" dirty="0" smtClean="0">
              <a:latin typeface="Cambria" pitchFamily="18" charset="0"/>
            </a:endParaRPr>
          </a:p>
          <a:p>
            <a:pPr marL="914400" lvl="0" indent="-622300">
              <a:buClr>
                <a:schemeClr val="accent6">
                  <a:lumMod val="75000"/>
                </a:schemeClr>
              </a:buClr>
              <a:buFont typeface="Wingdings" pitchFamily="2" charset="2"/>
              <a:buChar char="q"/>
            </a:pPr>
            <a:r>
              <a:rPr lang="en-US" sz="3200" dirty="0" smtClean="0">
                <a:latin typeface="Cambria" pitchFamily="18" charset="0"/>
              </a:rPr>
              <a:t>Questions and Hopefully the Correct Answers</a:t>
            </a:r>
          </a:p>
          <a:p>
            <a:pPr marL="914400" lvl="0" indent="-622300">
              <a:buClr>
                <a:schemeClr val="accent6">
                  <a:lumMod val="75000"/>
                </a:schemeClr>
              </a:buClr>
              <a:buFont typeface="Wingdings" pitchFamily="2" charset="2"/>
              <a:buChar char="q"/>
            </a:pPr>
            <a:endParaRPr lang="en-US" sz="3200" dirty="0" smtClean="0"/>
          </a:p>
          <a:p>
            <a:pPr marL="914400" lvl="0" indent="-622300">
              <a:buClr>
                <a:schemeClr val="accent6">
                  <a:lumMod val="75000"/>
                </a:schemeClr>
              </a:buClr>
              <a:buFont typeface="Wingdings" pitchFamily="2" charset="2"/>
              <a:buChar char="q"/>
            </a:pPr>
            <a:endParaRPr lang="en-US" sz="3200" dirty="0" smtClean="0"/>
          </a:p>
          <a:p>
            <a:pPr marL="1154112" lvl="1" indent="-457200">
              <a:buClr>
                <a:schemeClr val="accent6">
                  <a:lumMod val="75000"/>
                </a:schemeClr>
              </a:buClr>
            </a:pPr>
            <a:endParaRPr lang="en-US" sz="2800" dirty="0" smtClean="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solidFill>
                  <a:schemeClr val="accent6">
                    <a:lumMod val="40000"/>
                    <a:lumOff val="60000"/>
                  </a:schemeClr>
                </a:solidFill>
                <a:latin typeface="Garamond" pitchFamily="18" charset="0"/>
              </a:rPr>
              <a:t>Overview</a:t>
            </a:r>
            <a:endParaRPr lang="en-US" sz="5400" dirty="0">
              <a:solidFill>
                <a:schemeClr val="accent6">
                  <a:lumMod val="40000"/>
                  <a:lumOff val="60000"/>
                </a:schemeClr>
              </a:solidFill>
              <a:latin typeface="Garamond" pitchFamily="18" charset="0"/>
            </a:endParaRPr>
          </a:p>
        </p:txBody>
      </p:sp>
    </p:spTree>
    <p:extLst>
      <p:ext uri="{BB962C8B-B14F-4D97-AF65-F5344CB8AC3E}">
        <p14:creationId xmlns:p14="http://schemas.microsoft.com/office/powerpoint/2010/main" xmlns="" val="2864903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12188825" cy="18288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 y="2590800"/>
            <a:ext cx="12188825" cy="1828800"/>
          </a:xfrm>
        </p:spPr>
        <p:txBody>
          <a:bodyPr anchor="ctr">
            <a:normAutofit/>
          </a:bodyPr>
          <a:lstStyle/>
          <a:p>
            <a:pPr algn="ctr"/>
            <a:r>
              <a:rPr lang="en-US" sz="4400" dirty="0" smtClean="0">
                <a:effectLst>
                  <a:outerShdw blurRad="63500" sx="102000" sy="102000" algn="ctr" rotWithShape="0">
                    <a:prstClr val="black"/>
                  </a:outerShdw>
                </a:effectLst>
              </a:rPr>
              <a:t>Public Dashboard Best Practice</a:t>
            </a:r>
          </a:p>
        </p:txBody>
      </p:sp>
    </p:spTree>
    <p:extLst>
      <p:ext uri="{BB962C8B-B14F-4D97-AF65-F5344CB8AC3E}">
        <p14:creationId xmlns:p14="http://schemas.microsoft.com/office/powerpoint/2010/main" xmlns="" val="4214489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1065212" y="1600200"/>
            <a:ext cx="7620000" cy="4800600"/>
          </a:xfrm>
        </p:spPr>
        <p:txBody>
          <a:bodyPr>
            <a:normAutofit/>
          </a:bodyPr>
          <a:lstStyle/>
          <a:p>
            <a:pPr marL="457200" lvl="0" indent="-457200">
              <a:buClr>
                <a:schemeClr val="accent6">
                  <a:lumMod val="75000"/>
                </a:schemeClr>
              </a:buClr>
              <a:buNone/>
            </a:pPr>
            <a:r>
              <a:rPr lang="en-US" sz="3200" b="1" dirty="0" smtClean="0">
                <a:latin typeface="Cambria" pitchFamily="18" charset="0"/>
              </a:rPr>
              <a:t>Steps for creating Dashboards</a:t>
            </a:r>
            <a:endParaRPr lang="en-US" sz="3200" dirty="0" smtClean="0">
              <a:latin typeface="Cambria" pitchFamily="18" charset="0"/>
            </a:endParaRPr>
          </a:p>
          <a:p>
            <a:pPr marL="806450" lvl="0" indent="-514350">
              <a:buClr>
                <a:schemeClr val="accent6">
                  <a:lumMod val="75000"/>
                </a:schemeClr>
              </a:buClr>
              <a:buFont typeface="+mj-lt"/>
              <a:buAutoNum type="arabicPeriod"/>
            </a:pPr>
            <a:r>
              <a:rPr lang="en-US" sz="3200" dirty="0" smtClean="0">
                <a:latin typeface="Cambria" pitchFamily="18" charset="0"/>
              </a:rPr>
              <a:t>Choose metrics that matter</a:t>
            </a:r>
          </a:p>
          <a:p>
            <a:pPr marL="806450" lvl="0" indent="-514350">
              <a:buClr>
                <a:schemeClr val="accent6">
                  <a:lumMod val="75000"/>
                </a:schemeClr>
              </a:buClr>
              <a:buFont typeface="+mj-lt"/>
              <a:buAutoNum type="arabicPeriod"/>
            </a:pPr>
            <a:r>
              <a:rPr lang="en-US" sz="3200" dirty="0" smtClean="0">
                <a:latin typeface="Cambria" pitchFamily="18" charset="0"/>
              </a:rPr>
              <a:t>Keep it visual</a:t>
            </a:r>
          </a:p>
          <a:p>
            <a:pPr marL="806450" lvl="0" indent="-514350">
              <a:buClr>
                <a:schemeClr val="accent6">
                  <a:lumMod val="75000"/>
                </a:schemeClr>
              </a:buClr>
              <a:buFont typeface="+mj-lt"/>
              <a:buAutoNum type="arabicPeriod"/>
            </a:pPr>
            <a:r>
              <a:rPr lang="en-US" sz="3200" dirty="0" smtClean="0">
                <a:latin typeface="Cambria" pitchFamily="18" charset="0"/>
              </a:rPr>
              <a:t>Make it interactive</a:t>
            </a:r>
          </a:p>
          <a:p>
            <a:pPr marL="806450" lvl="0" indent="-514350">
              <a:buClr>
                <a:schemeClr val="accent6">
                  <a:lumMod val="75000"/>
                </a:schemeClr>
              </a:buClr>
              <a:buFont typeface="+mj-lt"/>
              <a:buAutoNum type="arabicPeriod"/>
            </a:pPr>
            <a:r>
              <a:rPr lang="en-US" sz="3200" dirty="0" smtClean="0">
                <a:latin typeface="Cambria" pitchFamily="18" charset="0"/>
              </a:rPr>
              <a:t>Keep it current or don’t bother</a:t>
            </a:r>
          </a:p>
          <a:p>
            <a:pPr marL="806450" lvl="0" indent="-514350">
              <a:buClr>
                <a:schemeClr val="accent6">
                  <a:lumMod val="75000"/>
                </a:schemeClr>
              </a:buClr>
              <a:buFont typeface="+mj-lt"/>
              <a:buAutoNum type="arabicPeriod"/>
            </a:pPr>
            <a:r>
              <a:rPr lang="en-US" sz="3200" dirty="0" smtClean="0">
                <a:latin typeface="Cambria" pitchFamily="18" charset="0"/>
              </a:rPr>
              <a:t>Make it simple to access and use</a:t>
            </a:r>
            <a:endParaRPr lang="en-US" sz="2800" dirty="0" smtClean="0"/>
          </a:p>
        </p:txBody>
      </p:sp>
      <p:sp>
        <p:nvSpPr>
          <p:cNvPr id="13" name="Title 12"/>
          <p:cNvSpPr>
            <a:spLocks noGrp="1"/>
          </p:cNvSpPr>
          <p:nvPr>
            <p:ph type="title"/>
          </p:nvPr>
        </p:nvSpPr>
        <p:spPr>
          <a:xfrm>
            <a:off x="1" y="0"/>
            <a:ext cx="12188824" cy="1143000"/>
          </a:xfrm>
        </p:spPr>
        <p:txBody>
          <a:bodyPr>
            <a:normAutofit/>
          </a:bodyPr>
          <a:lstStyle/>
          <a:p>
            <a:pPr algn="ctr"/>
            <a:r>
              <a:rPr lang="en-US" sz="5400" dirty="0" smtClean="0">
                <a:effectLst>
                  <a:outerShdw blurRad="63500" sx="102000" sy="102000" algn="ctr" rotWithShape="0">
                    <a:prstClr val="black"/>
                  </a:outerShdw>
                </a:effectLst>
                <a:latin typeface="Garamond" pitchFamily="18" charset="0"/>
              </a:rPr>
              <a:t>Public Dashboard Best Practice</a:t>
            </a:r>
          </a:p>
        </p:txBody>
      </p:sp>
      <p:pic>
        <p:nvPicPr>
          <p:cNvPr id="4098" name="Picture 2" descr="C:\Users\msl24\Desktop\2013-11-18_091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47012" y="1447800"/>
            <a:ext cx="3838575" cy="4932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46944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5484812" y="2133600"/>
            <a:ext cx="5715000" cy="3352800"/>
          </a:xfrm>
        </p:spPr>
        <p:txBody>
          <a:bodyPr>
            <a:normAutofit/>
          </a:bodyPr>
          <a:lstStyle/>
          <a:p>
            <a:pPr marL="457200" lvl="0" indent="-457200">
              <a:buClr>
                <a:schemeClr val="accent6">
                  <a:lumMod val="75000"/>
                </a:schemeClr>
              </a:buClr>
              <a:buNone/>
            </a:pPr>
            <a:r>
              <a:rPr lang="en-US" sz="2800" b="1" dirty="0" smtClean="0">
                <a:latin typeface="Cambria" pitchFamily="18" charset="0"/>
              </a:rPr>
              <a:t>Institutional Dashboards: Navigational Tool </a:t>
            </a:r>
            <a:r>
              <a:rPr lang="en-US" sz="2800" b="1" dirty="0">
                <a:latin typeface="Cambria" pitchFamily="18" charset="0"/>
              </a:rPr>
              <a:t>for Colleges and Universities </a:t>
            </a:r>
          </a:p>
          <a:p>
            <a:pPr marL="457200" lvl="0" indent="-457200" algn="r">
              <a:buClr>
                <a:schemeClr val="accent6">
                  <a:lumMod val="75000"/>
                </a:schemeClr>
              </a:buClr>
              <a:buNone/>
            </a:pPr>
            <a:r>
              <a:rPr lang="en-US" sz="2000" dirty="0" smtClean="0"/>
              <a:t>Number </a:t>
            </a:r>
            <a:r>
              <a:rPr lang="en-US" sz="2000" dirty="0"/>
              <a:t>123, Winter 2012</a:t>
            </a:r>
            <a:endParaRPr lang="en-US" sz="2000" dirty="0" smtClean="0"/>
          </a:p>
        </p:txBody>
      </p:sp>
      <p:sp>
        <p:nvSpPr>
          <p:cNvPr id="13" name="Title 12"/>
          <p:cNvSpPr>
            <a:spLocks noGrp="1"/>
          </p:cNvSpPr>
          <p:nvPr>
            <p:ph type="title"/>
          </p:nvPr>
        </p:nvSpPr>
        <p:spPr>
          <a:xfrm>
            <a:off x="1" y="0"/>
            <a:ext cx="12188824" cy="1143000"/>
          </a:xfrm>
        </p:spPr>
        <p:txBody>
          <a:bodyPr>
            <a:normAutofit/>
          </a:bodyPr>
          <a:lstStyle/>
          <a:p>
            <a:pPr algn="ctr"/>
            <a:r>
              <a:rPr lang="en-US" sz="5400" dirty="0">
                <a:effectLst>
                  <a:outerShdw blurRad="63500" sx="102000" sy="102000" algn="ctr" rotWithShape="0">
                    <a:prstClr val="black"/>
                  </a:outerShdw>
                </a:effectLst>
                <a:latin typeface="Garamond" pitchFamily="18" charset="0"/>
              </a:rPr>
              <a:t>Dashboard Best Practice</a:t>
            </a:r>
            <a:endParaRPr lang="en-US" sz="5400" dirty="0" smtClean="0">
              <a:effectLst>
                <a:outerShdw blurRad="63500" sx="102000" sy="102000" algn="ctr" rotWithShape="0">
                  <a:prstClr val="black"/>
                </a:outerShdw>
              </a:effectLst>
              <a:latin typeface="Garamond" pitchFamily="18" charset="0"/>
            </a:endParaRPr>
          </a:p>
        </p:txBody>
      </p:sp>
      <p:pic>
        <p:nvPicPr>
          <p:cNvPr id="1026" name="Picture 2" descr="C:\Users\msl24\Desktop\2013-11-18_090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0412" y="1600200"/>
            <a:ext cx="4419600"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46944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371600"/>
            <a:ext cx="12188825" cy="51816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4" name="Content Placeholder 13"/>
          <p:cNvSpPr>
            <a:spLocks noGrp="1"/>
          </p:cNvSpPr>
          <p:nvPr>
            <p:ph idx="1"/>
          </p:nvPr>
        </p:nvSpPr>
        <p:spPr>
          <a:xfrm>
            <a:off x="379412" y="1524000"/>
            <a:ext cx="11809413" cy="685800"/>
          </a:xfrm>
        </p:spPr>
        <p:txBody>
          <a:bodyPr>
            <a:normAutofit/>
          </a:bodyPr>
          <a:lstStyle/>
          <a:p>
            <a:pPr marL="457200" lvl="0" indent="-457200">
              <a:buClr>
                <a:schemeClr val="accent6">
                  <a:lumMod val="75000"/>
                </a:schemeClr>
              </a:buClr>
              <a:buNone/>
            </a:pPr>
            <a:r>
              <a:rPr lang="en-US" sz="3200" b="1" dirty="0" smtClean="0">
                <a:latin typeface="Cambria" pitchFamily="18" charset="0"/>
              </a:rPr>
              <a:t>Indicator Group Usage Ranking by Category </a:t>
            </a:r>
            <a:endParaRPr lang="en-US" sz="2800" dirty="0" smtClean="0"/>
          </a:p>
        </p:txBody>
      </p:sp>
      <p:sp>
        <p:nvSpPr>
          <p:cNvPr id="13" name="Title 12"/>
          <p:cNvSpPr>
            <a:spLocks noGrp="1"/>
          </p:cNvSpPr>
          <p:nvPr>
            <p:ph type="title"/>
          </p:nvPr>
        </p:nvSpPr>
        <p:spPr>
          <a:xfrm>
            <a:off x="1" y="0"/>
            <a:ext cx="12188824" cy="1143000"/>
          </a:xfrm>
        </p:spPr>
        <p:txBody>
          <a:bodyPr>
            <a:normAutofit/>
          </a:bodyPr>
          <a:lstStyle/>
          <a:p>
            <a:pPr algn="ctr"/>
            <a:r>
              <a:rPr lang="en-US" sz="5400" dirty="0">
                <a:effectLst>
                  <a:outerShdw blurRad="63500" sx="102000" sy="102000" algn="ctr" rotWithShape="0">
                    <a:prstClr val="black"/>
                  </a:outerShdw>
                </a:effectLst>
                <a:latin typeface="Garamond" pitchFamily="18" charset="0"/>
              </a:rPr>
              <a:t>Dashboard Best Practice</a:t>
            </a:r>
            <a:endParaRPr lang="en-US" sz="5400" dirty="0" smtClean="0">
              <a:effectLst>
                <a:outerShdw blurRad="63500" sx="102000" sy="102000" algn="ctr" rotWithShape="0">
                  <a:prstClr val="black"/>
                </a:outerShdw>
              </a:effectLst>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646687146"/>
              </p:ext>
            </p:extLst>
          </p:nvPr>
        </p:nvGraphicFramePr>
        <p:xfrm>
          <a:off x="760412" y="2133600"/>
          <a:ext cx="10896600" cy="4038602"/>
        </p:xfrm>
        <a:graphic>
          <a:graphicData uri="http://schemas.openxmlformats.org/drawingml/2006/table">
            <a:tbl>
              <a:tblPr>
                <a:tableStyleId>{5C22544A-7EE6-4342-B048-85BDC9FD1C3A}</a:tableStyleId>
              </a:tblPr>
              <a:tblGrid>
                <a:gridCol w="3276600"/>
                <a:gridCol w="4953000"/>
                <a:gridCol w="2667000"/>
              </a:tblGrid>
              <a:tr h="668971">
                <a:tc>
                  <a:txBody>
                    <a:bodyPr/>
                    <a:lstStyle/>
                    <a:p>
                      <a:pPr algn="l" fontAlgn="b"/>
                      <a:r>
                        <a:rPr lang="en-US" sz="2400" b="1" u="none" strike="noStrike" dirty="0">
                          <a:effectLst/>
                        </a:rPr>
                        <a:t>Category</a:t>
                      </a:r>
                      <a:endParaRPr lang="en-US" sz="2400" b="1" i="0" u="none" strike="noStrike" dirty="0">
                        <a:solidFill>
                          <a:srgbClr val="231F20"/>
                        </a:solidFill>
                        <a:effectLst/>
                        <a:latin typeface="Myriad Pro"/>
                      </a:endParaRPr>
                    </a:p>
                  </a:txBody>
                  <a:tcPr marL="72114" marR="8013" marT="8013" marB="0" anchor="b"/>
                </a:tc>
                <a:tc>
                  <a:txBody>
                    <a:bodyPr/>
                    <a:lstStyle/>
                    <a:p>
                      <a:pPr algn="l" fontAlgn="b"/>
                      <a:r>
                        <a:rPr lang="en-US" sz="2400" b="1" u="none" strike="noStrike" dirty="0">
                          <a:effectLst/>
                        </a:rPr>
                        <a:t>Indicator Group</a:t>
                      </a:r>
                      <a:endParaRPr lang="en-US" sz="2400" b="1" i="0" u="none" strike="noStrike" dirty="0">
                        <a:solidFill>
                          <a:srgbClr val="231F20"/>
                        </a:solidFill>
                        <a:effectLst/>
                        <a:latin typeface="Myriad Pro"/>
                      </a:endParaRPr>
                    </a:p>
                  </a:txBody>
                  <a:tcPr marL="144229" marR="8013" marT="8013" marB="0" anchor="b"/>
                </a:tc>
                <a:tc>
                  <a:txBody>
                    <a:bodyPr/>
                    <a:lstStyle/>
                    <a:p>
                      <a:pPr algn="l" fontAlgn="b"/>
                      <a:r>
                        <a:rPr lang="en-US" sz="2400" b="1" u="none" strike="noStrike" dirty="0" smtClean="0">
                          <a:effectLst/>
                        </a:rPr>
                        <a:t>Percent</a:t>
                      </a:r>
                      <a:endParaRPr lang="en-US" sz="2400" b="1" i="0" u="none" strike="noStrike" dirty="0">
                        <a:solidFill>
                          <a:srgbClr val="231F20"/>
                        </a:solidFill>
                        <a:effectLst/>
                        <a:latin typeface="Myriad Pro"/>
                      </a:endParaRPr>
                    </a:p>
                  </a:txBody>
                  <a:tcPr marL="8013" marR="8013" marT="8013" marB="0" anchor="b"/>
                </a:tc>
              </a:tr>
              <a:tr h="668971">
                <a:tc>
                  <a:txBody>
                    <a:bodyPr/>
                    <a:lstStyle/>
                    <a:p>
                      <a:pPr algn="l" fontAlgn="b"/>
                      <a:r>
                        <a:rPr lang="en-US" sz="2400" u="none" strike="noStrike">
                          <a:effectLst/>
                        </a:rPr>
                        <a:t>Financial Indicators</a:t>
                      </a:r>
                      <a:endParaRPr lang="en-US" sz="2400" b="1" i="0" u="none" strike="noStrike">
                        <a:solidFill>
                          <a:srgbClr val="231F20"/>
                        </a:solidFill>
                        <a:effectLst/>
                        <a:latin typeface="Myriad Pro"/>
                      </a:endParaRPr>
                    </a:p>
                  </a:txBody>
                  <a:tcPr marL="72114" marR="8013" marT="8013" marB="0" anchor="b"/>
                </a:tc>
                <a:tc>
                  <a:txBody>
                    <a:bodyPr/>
                    <a:lstStyle/>
                    <a:p>
                      <a:pPr algn="l" fontAlgn="b"/>
                      <a:r>
                        <a:rPr lang="en-US" sz="2400" u="none" strike="noStrike" dirty="0">
                          <a:effectLst/>
                        </a:rPr>
                        <a:t>Endowment &amp; Expenses Data</a:t>
                      </a:r>
                      <a:endParaRPr lang="en-US" sz="2400" b="0" i="0" u="none" strike="noStrike" dirty="0">
                        <a:solidFill>
                          <a:srgbClr val="231F20"/>
                        </a:solidFill>
                        <a:effectLst/>
                        <a:latin typeface="Myriad Pro"/>
                      </a:endParaRPr>
                    </a:p>
                  </a:txBody>
                  <a:tcPr marL="144229" marR="8013" marT="8013" marB="0" anchor="b"/>
                </a:tc>
                <a:tc>
                  <a:txBody>
                    <a:bodyPr/>
                    <a:lstStyle/>
                    <a:p>
                      <a:pPr marL="0" indent="0" algn="l" fontAlgn="b"/>
                      <a:r>
                        <a:rPr lang="en-US" sz="2400" u="none" strike="noStrike" dirty="0" smtClean="0">
                          <a:effectLst/>
                        </a:rPr>
                        <a:t>80%</a:t>
                      </a:r>
                      <a:endParaRPr lang="en-US" sz="2400" b="1" i="0" u="none" strike="noStrike" dirty="0">
                        <a:solidFill>
                          <a:srgbClr val="231F20"/>
                        </a:solidFill>
                        <a:effectLst/>
                        <a:latin typeface="Myriad Pro"/>
                      </a:endParaRPr>
                    </a:p>
                  </a:txBody>
                  <a:tcPr marL="288457" marR="8013" marT="8013" marB="0" anchor="b"/>
                </a:tc>
              </a:tr>
              <a:tr h="668971">
                <a:tc>
                  <a:txBody>
                    <a:bodyPr/>
                    <a:lstStyle/>
                    <a:p>
                      <a:pPr algn="l" fontAlgn="b"/>
                      <a:r>
                        <a:rPr lang="en-US" sz="2400" u="none" strike="noStrike" dirty="0">
                          <a:effectLst/>
                        </a:rPr>
                        <a:t>Admissions</a:t>
                      </a:r>
                      <a:endParaRPr lang="en-US" sz="2400" b="1" i="0" u="none" strike="noStrike" dirty="0">
                        <a:solidFill>
                          <a:srgbClr val="231F20"/>
                        </a:solidFill>
                        <a:effectLst/>
                        <a:latin typeface="Myriad Pro"/>
                      </a:endParaRPr>
                    </a:p>
                  </a:txBody>
                  <a:tcPr marL="72114" marR="8013" marT="8013" marB="0" anchor="b"/>
                </a:tc>
                <a:tc>
                  <a:txBody>
                    <a:bodyPr/>
                    <a:lstStyle/>
                    <a:p>
                      <a:pPr algn="l" fontAlgn="b"/>
                      <a:r>
                        <a:rPr lang="en-US" sz="2400" u="none" strike="noStrike">
                          <a:effectLst/>
                        </a:rPr>
                        <a:t>Admissions Scores</a:t>
                      </a:r>
                      <a:endParaRPr lang="en-US" sz="2400" b="0" i="0" u="none" strike="noStrike">
                        <a:solidFill>
                          <a:srgbClr val="231F20"/>
                        </a:solidFill>
                        <a:effectLst/>
                        <a:latin typeface="Myriad Pro"/>
                      </a:endParaRPr>
                    </a:p>
                  </a:txBody>
                  <a:tcPr marL="144229" marR="8013" marT="8013" marB="0" anchor="b"/>
                </a:tc>
                <a:tc>
                  <a:txBody>
                    <a:bodyPr/>
                    <a:lstStyle/>
                    <a:p>
                      <a:pPr algn="l" fontAlgn="b"/>
                      <a:r>
                        <a:rPr lang="en-US" sz="2400" u="none" strike="noStrike" dirty="0" smtClean="0">
                          <a:effectLst/>
                        </a:rPr>
                        <a:t>79%</a:t>
                      </a:r>
                      <a:endParaRPr lang="en-US" sz="2400" b="1" i="0" u="none" strike="noStrike" dirty="0">
                        <a:solidFill>
                          <a:srgbClr val="231F20"/>
                        </a:solidFill>
                        <a:effectLst/>
                        <a:latin typeface="Myriad Pro"/>
                      </a:endParaRPr>
                    </a:p>
                  </a:txBody>
                  <a:tcPr marL="288457" marR="8013" marT="8013" marB="0" anchor="b"/>
                </a:tc>
              </a:tr>
              <a:tr h="668971">
                <a:tc>
                  <a:txBody>
                    <a:bodyPr/>
                    <a:lstStyle/>
                    <a:p>
                      <a:pPr algn="l" fontAlgn="b"/>
                      <a:r>
                        <a:rPr lang="en-US" sz="2400" u="none" strike="noStrike">
                          <a:effectLst/>
                        </a:rPr>
                        <a:t>Enrollment</a:t>
                      </a:r>
                      <a:endParaRPr lang="en-US" sz="2400" b="1" i="0" u="none" strike="noStrike">
                        <a:solidFill>
                          <a:srgbClr val="231F20"/>
                        </a:solidFill>
                        <a:effectLst/>
                        <a:latin typeface="Myriad Pro"/>
                      </a:endParaRPr>
                    </a:p>
                  </a:txBody>
                  <a:tcPr marL="72114" marR="8013" marT="8013" marB="0" anchor="b"/>
                </a:tc>
                <a:tc>
                  <a:txBody>
                    <a:bodyPr/>
                    <a:lstStyle/>
                    <a:p>
                      <a:pPr algn="l" fontAlgn="b"/>
                      <a:r>
                        <a:rPr lang="en-US" sz="2400" u="none" strike="noStrike" dirty="0">
                          <a:effectLst/>
                        </a:rPr>
                        <a:t>Enrollment Figures</a:t>
                      </a:r>
                      <a:endParaRPr lang="en-US" sz="2400" b="0" i="0" u="none" strike="noStrike" dirty="0">
                        <a:solidFill>
                          <a:srgbClr val="231F20"/>
                        </a:solidFill>
                        <a:effectLst/>
                        <a:latin typeface="Myriad Pro"/>
                      </a:endParaRPr>
                    </a:p>
                  </a:txBody>
                  <a:tcPr marL="144229" marR="8013" marT="8013" marB="0" anchor="b"/>
                </a:tc>
                <a:tc>
                  <a:txBody>
                    <a:bodyPr/>
                    <a:lstStyle/>
                    <a:p>
                      <a:pPr algn="l" fontAlgn="b"/>
                      <a:r>
                        <a:rPr lang="en-US" sz="2400" u="none" strike="noStrike" dirty="0" smtClean="0">
                          <a:effectLst/>
                        </a:rPr>
                        <a:t>77%</a:t>
                      </a:r>
                      <a:endParaRPr lang="en-US" sz="2400" b="1" i="0" u="none" strike="noStrike" dirty="0">
                        <a:solidFill>
                          <a:srgbClr val="231F20"/>
                        </a:solidFill>
                        <a:effectLst/>
                        <a:latin typeface="Myriad Pro"/>
                      </a:endParaRPr>
                    </a:p>
                  </a:txBody>
                  <a:tcPr marL="288457" marR="8013" marT="8013" marB="0" anchor="b"/>
                </a:tc>
              </a:tr>
              <a:tr h="668971">
                <a:tc>
                  <a:txBody>
                    <a:bodyPr/>
                    <a:lstStyle/>
                    <a:p>
                      <a:pPr algn="l" fontAlgn="b"/>
                      <a:r>
                        <a:rPr lang="en-US" sz="2400" u="none" strike="noStrike">
                          <a:effectLst/>
                        </a:rPr>
                        <a:t>Faculty</a:t>
                      </a:r>
                      <a:endParaRPr lang="en-US" sz="2400" b="1" i="0" u="none" strike="noStrike">
                        <a:solidFill>
                          <a:srgbClr val="231F20"/>
                        </a:solidFill>
                        <a:effectLst/>
                        <a:latin typeface="Myriad Pro"/>
                      </a:endParaRPr>
                    </a:p>
                  </a:txBody>
                  <a:tcPr marL="72114" marR="8013" marT="8013" marB="0" anchor="b"/>
                </a:tc>
                <a:tc>
                  <a:txBody>
                    <a:bodyPr/>
                    <a:lstStyle/>
                    <a:p>
                      <a:pPr algn="l" fontAlgn="b"/>
                      <a:r>
                        <a:rPr lang="en-US" sz="2400" u="none" strike="noStrike" dirty="0">
                          <a:effectLst/>
                        </a:rPr>
                        <a:t>Faculty – General</a:t>
                      </a:r>
                      <a:endParaRPr lang="en-US" sz="2400" b="0" i="0" u="none" strike="noStrike" dirty="0">
                        <a:solidFill>
                          <a:srgbClr val="231F20"/>
                        </a:solidFill>
                        <a:effectLst/>
                        <a:latin typeface="Myriad Pro"/>
                      </a:endParaRPr>
                    </a:p>
                  </a:txBody>
                  <a:tcPr marL="144229" marR="8013" marT="8013" marB="0" anchor="b"/>
                </a:tc>
                <a:tc>
                  <a:txBody>
                    <a:bodyPr/>
                    <a:lstStyle/>
                    <a:p>
                      <a:pPr algn="l" fontAlgn="b"/>
                      <a:r>
                        <a:rPr lang="en-US" sz="2400" u="none" strike="noStrike" dirty="0" smtClean="0">
                          <a:effectLst/>
                        </a:rPr>
                        <a:t>77%</a:t>
                      </a:r>
                      <a:endParaRPr lang="en-US" sz="2400" b="1" i="0" u="none" strike="noStrike" dirty="0">
                        <a:solidFill>
                          <a:srgbClr val="231F20"/>
                        </a:solidFill>
                        <a:effectLst/>
                        <a:latin typeface="Myriad Pro"/>
                      </a:endParaRPr>
                    </a:p>
                  </a:txBody>
                  <a:tcPr marL="288457" marR="8013" marT="8013" marB="0" anchor="b"/>
                </a:tc>
              </a:tr>
              <a:tr h="693747">
                <a:tc>
                  <a:txBody>
                    <a:bodyPr/>
                    <a:lstStyle/>
                    <a:p>
                      <a:pPr algn="l" fontAlgn="b"/>
                      <a:r>
                        <a:rPr lang="en-US" sz="2400" u="none" strike="noStrike">
                          <a:effectLst/>
                        </a:rPr>
                        <a:t>Student Outcomes</a:t>
                      </a:r>
                      <a:endParaRPr lang="en-US" sz="2400" b="1" i="0" u="none" strike="noStrike">
                        <a:solidFill>
                          <a:srgbClr val="231F20"/>
                        </a:solidFill>
                        <a:effectLst/>
                        <a:latin typeface="Myriad Pro"/>
                      </a:endParaRPr>
                    </a:p>
                  </a:txBody>
                  <a:tcPr marL="72114" marR="8013" marT="8013" marB="0" anchor="b"/>
                </a:tc>
                <a:tc>
                  <a:txBody>
                    <a:bodyPr/>
                    <a:lstStyle/>
                    <a:p>
                      <a:pPr algn="l" fontAlgn="b"/>
                      <a:r>
                        <a:rPr lang="en-US" sz="2400" u="none" strike="noStrike">
                          <a:effectLst/>
                        </a:rPr>
                        <a:t>Graduation Rates</a:t>
                      </a:r>
                      <a:endParaRPr lang="en-US" sz="2400" b="0" i="0" u="none" strike="noStrike">
                        <a:solidFill>
                          <a:srgbClr val="231F20"/>
                        </a:solidFill>
                        <a:effectLst/>
                        <a:latin typeface="Myriad Pro"/>
                      </a:endParaRPr>
                    </a:p>
                  </a:txBody>
                  <a:tcPr marL="144229" marR="8013" marT="8013" marB="0" anchor="b"/>
                </a:tc>
                <a:tc>
                  <a:txBody>
                    <a:bodyPr/>
                    <a:lstStyle/>
                    <a:p>
                      <a:pPr algn="l" fontAlgn="b"/>
                      <a:r>
                        <a:rPr lang="en-US" sz="2400" u="none" strike="noStrike" dirty="0" smtClean="0">
                          <a:effectLst/>
                        </a:rPr>
                        <a:t>73%</a:t>
                      </a:r>
                      <a:endParaRPr lang="en-US" sz="2400" b="1" i="0" u="none" strike="noStrike" dirty="0">
                        <a:solidFill>
                          <a:srgbClr val="231F20"/>
                        </a:solidFill>
                        <a:effectLst/>
                        <a:latin typeface="Myriad Pro"/>
                      </a:endParaRPr>
                    </a:p>
                  </a:txBody>
                  <a:tcPr marL="288457" marR="8013" marT="8013" marB="0" anchor="b"/>
                </a:tc>
              </a:tr>
            </a:tbl>
          </a:graphicData>
        </a:graphic>
      </p:graphicFrame>
    </p:spTree>
    <p:extLst>
      <p:ext uri="{BB962C8B-B14F-4D97-AF65-F5344CB8AC3E}">
        <p14:creationId xmlns:p14="http://schemas.microsoft.com/office/powerpoint/2010/main" xmlns="" val="13119074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12188825" cy="1828800"/>
          </a:xfrm>
          <a:prstGeom prst="rect">
            <a:avLst/>
          </a:prstGeom>
          <a:solidFill>
            <a:schemeClr val="bg1">
              <a:alpha val="81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 y="2590800"/>
            <a:ext cx="12188825" cy="1828800"/>
          </a:xfrm>
        </p:spPr>
        <p:txBody>
          <a:bodyPr anchor="ctr">
            <a:normAutofit/>
          </a:bodyPr>
          <a:lstStyle/>
          <a:p>
            <a:pPr algn="ctr"/>
            <a:r>
              <a:rPr lang="en-US" sz="4400" dirty="0">
                <a:effectLst>
                  <a:outerShdw blurRad="63500" sx="102000" sy="102000" algn="ctr" rotWithShape="0">
                    <a:prstClr val="black"/>
                  </a:outerShdw>
                </a:effectLst>
              </a:rPr>
              <a:t>Using Tableau Public</a:t>
            </a:r>
            <a:endParaRPr lang="en-US" sz="4400" dirty="0" smtClean="0">
              <a:effectLst>
                <a:outerShdw blurRad="63500" sx="102000" sy="102000" algn="ctr" rotWithShape="0">
                  <a:prstClr val="black"/>
                </a:outerShdw>
              </a:effectLst>
            </a:endParaRPr>
          </a:p>
        </p:txBody>
      </p:sp>
    </p:spTree>
    <p:extLst>
      <p:ext uri="{BB962C8B-B14F-4D97-AF65-F5344CB8AC3E}">
        <p14:creationId xmlns:p14="http://schemas.microsoft.com/office/powerpoint/2010/main" xmlns="" val="4214489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Plasm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Blue atom design template" id="{88D99BA8-EA61-49B7-A82C-02C934D1545A}" vid="{E9C00F38-7B18-4192-A9FF-2047DACB0129}"/>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CB4D22-CC71-4301-BDD0-992E9D528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Plasma</Template>
  <TotalTime>0</TotalTime>
  <Words>968</Words>
  <Application>Microsoft Office PowerPoint</Application>
  <PresentationFormat>Custom</PresentationFormat>
  <Paragraphs>148</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Blue Plasma</vt:lpstr>
      <vt:lpstr>Designing Public And Private Dashboards In Tableau: Best Practices</vt:lpstr>
      <vt:lpstr>Problem</vt:lpstr>
      <vt:lpstr>Goals</vt:lpstr>
      <vt:lpstr>Overview</vt:lpstr>
      <vt:lpstr>Public Dashboard Best Practice</vt:lpstr>
      <vt:lpstr>Public Dashboard Best Practice</vt:lpstr>
      <vt:lpstr>Dashboard Best Practice</vt:lpstr>
      <vt:lpstr>Dashboard Best Practice</vt:lpstr>
      <vt:lpstr>Using Tableau Public</vt:lpstr>
      <vt:lpstr>Using Tableau Public</vt:lpstr>
      <vt:lpstr>Using Tableau Public</vt:lpstr>
      <vt:lpstr>Using Tableau Public</vt:lpstr>
      <vt:lpstr>Example Time! </vt:lpstr>
      <vt:lpstr>Redesigning a PDF</vt:lpstr>
      <vt:lpstr>Redesigning a PDF</vt:lpstr>
      <vt:lpstr>Redesigning a PDF</vt:lpstr>
      <vt:lpstr>Answering a question for a Dean</vt:lpstr>
      <vt:lpstr>A Question</vt:lpstr>
      <vt:lpstr>A Question</vt:lpstr>
      <vt:lpstr>A Question</vt:lpstr>
      <vt:lpstr>A Question</vt:lpstr>
      <vt:lpstr>A Question</vt:lpstr>
      <vt:lpstr>Humoring a Curiosity for the Budget Office</vt:lpstr>
      <vt:lpstr>A Curiosity for Improvement</vt:lpstr>
      <vt:lpstr>A Curiosity for Improvement</vt:lpstr>
      <vt:lpstr>A Curiosity for Improvement</vt:lpstr>
      <vt:lpstr>To the WEB!  http://www.humboldt.edu/irp/Dashboards/Budget-Actuals-FTES.html</vt:lpstr>
      <vt:lpstr>Private Dashboard Best Practice</vt:lpstr>
      <vt:lpstr>Private Dashboard Best Practice</vt:lpstr>
      <vt:lpstr>Question and Answer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2013-11-18T06:26:52Z</dcterms:created>
  <dcterms:modified xsi:type="dcterms:W3CDTF">2014-11-20T22:35:50Z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TC034606369991</vt:lpwstr>
  </property>
</Properties>
</file>