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256" r:id="rId2"/>
    <p:sldId id="257" r:id="rId3"/>
    <p:sldId id="259" r:id="rId4"/>
    <p:sldId id="265" r:id="rId5"/>
    <p:sldId id="258" r:id="rId6"/>
    <p:sldId id="260" r:id="rId7"/>
    <p:sldId id="267" r:id="rId8"/>
    <p:sldId id="270" r:id="rId9"/>
    <p:sldId id="266" r:id="rId10"/>
    <p:sldId id="303" r:id="rId11"/>
    <p:sldId id="284" r:id="rId12"/>
    <p:sldId id="268" r:id="rId13"/>
    <p:sldId id="283" r:id="rId14"/>
    <p:sldId id="269" r:id="rId15"/>
    <p:sldId id="273" r:id="rId16"/>
    <p:sldId id="297" r:id="rId17"/>
    <p:sldId id="263" r:id="rId18"/>
    <p:sldId id="285" r:id="rId19"/>
    <p:sldId id="286" r:id="rId20"/>
    <p:sldId id="290" r:id="rId21"/>
    <p:sldId id="287" r:id="rId22"/>
    <p:sldId id="288" r:id="rId23"/>
    <p:sldId id="289" r:id="rId24"/>
    <p:sldId id="291" r:id="rId25"/>
    <p:sldId id="292" r:id="rId26"/>
    <p:sldId id="294" r:id="rId27"/>
    <p:sldId id="295" r:id="rId28"/>
    <p:sldId id="30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69605" autoAdjust="0"/>
  </p:normalViewPr>
  <p:slideViewPr>
    <p:cSldViewPr snapToGrid="0">
      <p:cViewPr varScale="1">
        <p:scale>
          <a:sx n="67" d="100"/>
          <a:sy n="67" d="100"/>
        </p:scale>
        <p:origin x="948" y="27"/>
      </p:cViewPr>
      <p:guideLst>
        <p:guide orient="horz" pos="2160"/>
        <p:guide pos="3840"/>
      </p:guideLst>
    </p:cSldViewPr>
  </p:slideViewPr>
  <p:notesTextViewPr>
    <p:cViewPr>
      <p:scale>
        <a:sx n="1" d="1"/>
        <a:sy n="1" d="1"/>
      </p:scale>
      <p:origin x="0" y="0"/>
    </p:cViewPr>
  </p:notesTextViewPr>
  <p:sorterViewPr>
    <p:cViewPr>
      <p:scale>
        <a:sx n="128" d="100"/>
        <a:sy n="128" d="100"/>
      </p:scale>
      <p:origin x="0" y="31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Time</c:v>
                </c:pt>
              </c:strCache>
            </c:strRef>
          </c:tx>
          <c:dPt>
            <c:idx val="0"/>
            <c:bubble3D val="0"/>
            <c:spPr>
              <a:solidFill>
                <a:schemeClr val="accent2"/>
              </a:solidFill>
              <a:ln w="19050">
                <a:solidFill>
                  <a:schemeClr val="lt1"/>
                </a:solidFill>
              </a:ln>
              <a:effectLst/>
            </c:spPr>
          </c:dPt>
          <c:dPt>
            <c:idx val="1"/>
            <c:bubble3D val="0"/>
            <c:spPr>
              <a:solidFill>
                <a:schemeClr val="accent4"/>
              </a:solidFill>
              <a:ln w="19050">
                <a:solidFill>
                  <a:schemeClr val="lt1"/>
                </a:solidFill>
              </a:ln>
              <a:effectLst/>
            </c:spPr>
          </c:dPt>
          <c:dPt>
            <c:idx val="2"/>
            <c:bubble3D val="0"/>
            <c:spPr>
              <a:solidFill>
                <a:schemeClr val="accent6"/>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Staff</c:v>
                </c:pt>
                <c:pt idx="1">
                  <c:v>Faculty</c:v>
                </c:pt>
                <c:pt idx="2">
                  <c:v>VPs</c:v>
                </c:pt>
              </c:strCache>
            </c:strRef>
          </c:cat>
          <c:val>
            <c:numRef>
              <c:f>Sheet1!$B$2:$B$4</c:f>
              <c:numCache>
                <c:formatCode>0%</c:formatCode>
                <c:ptCount val="3"/>
                <c:pt idx="0">
                  <c:v>0.35</c:v>
                </c:pt>
                <c:pt idx="1">
                  <c:v>0.5</c:v>
                </c:pt>
                <c:pt idx="2">
                  <c:v>0.15</c:v>
                </c:pt>
              </c:numCache>
            </c:numRef>
          </c:val>
        </c:ser>
        <c:dLbls>
          <c:showLegendKey val="0"/>
          <c:showVal val="1"/>
          <c:showCatName val="1"/>
          <c:showSerName val="0"/>
          <c:showPercent val="0"/>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CDCDCC-AC7E-44D9-B8DF-7550D639054A}" type="datetimeFigureOut">
              <a:rPr lang="en-US" smtClean="0"/>
              <a:t>11/19/2014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C340C3-74E4-49F2-8A78-A3E798DEF2FA}" type="slidenum">
              <a:rPr lang="en-US" smtClean="0"/>
              <a:t>‹#›</a:t>
            </a:fld>
            <a:endParaRPr lang="en-US"/>
          </a:p>
        </p:txBody>
      </p:sp>
    </p:spTree>
    <p:extLst>
      <p:ext uri="{BB962C8B-B14F-4D97-AF65-F5344CB8AC3E}">
        <p14:creationId xmlns:p14="http://schemas.microsoft.com/office/powerpoint/2010/main" val="3628337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 Who has </a:t>
            </a:r>
          </a:p>
          <a:p>
            <a:pPr marL="171450" indent="-171450">
              <a:buFontTx/>
              <a:buChar char="•"/>
            </a:pPr>
            <a:r>
              <a:rPr lang="en-US" dirty="0" smtClean="0"/>
              <a:t>Participated in a focus group?</a:t>
            </a:r>
          </a:p>
          <a:p>
            <a:pPr marL="171450" indent="-171450">
              <a:buFontTx/>
              <a:buChar char="•"/>
            </a:pPr>
            <a:r>
              <a:rPr lang="en-US" dirty="0" smtClean="0"/>
              <a:t>Used</a:t>
            </a:r>
            <a:r>
              <a:rPr lang="en-US" baseline="0" dirty="0" smtClean="0"/>
              <a:t> a focus group</a:t>
            </a:r>
          </a:p>
          <a:p>
            <a:pPr marL="171450" indent="-171450">
              <a:buFontTx/>
              <a:buChar char="•"/>
            </a:pPr>
            <a:r>
              <a:rPr lang="en-US" baseline="0" dirty="0" smtClean="0"/>
              <a:t>Led a focus group?</a:t>
            </a:r>
            <a:endParaRPr lang="en-US" dirty="0"/>
          </a:p>
        </p:txBody>
      </p:sp>
      <p:sp>
        <p:nvSpPr>
          <p:cNvPr id="4" name="Slide Number Placeholder 3"/>
          <p:cNvSpPr>
            <a:spLocks noGrp="1"/>
          </p:cNvSpPr>
          <p:nvPr>
            <p:ph type="sldNum" sz="quarter" idx="10"/>
          </p:nvPr>
        </p:nvSpPr>
        <p:spPr/>
        <p:txBody>
          <a:bodyPr/>
          <a:lstStyle/>
          <a:p>
            <a:fld id="{9DC340C3-74E4-49F2-8A78-A3E798DEF2FA}" type="slidenum">
              <a:rPr lang="en-US" smtClean="0"/>
              <a:t>1</a:t>
            </a:fld>
            <a:endParaRPr lang="en-US"/>
          </a:p>
        </p:txBody>
      </p:sp>
    </p:spTree>
    <p:extLst>
      <p:ext uri="{BB962C8B-B14F-4D97-AF65-F5344CB8AC3E}">
        <p14:creationId xmlns:p14="http://schemas.microsoft.com/office/powerpoint/2010/main" val="793605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340C3-74E4-49F2-8A78-A3E798DEF2FA}" type="slidenum">
              <a:rPr lang="en-US" smtClean="0"/>
              <a:t>10</a:t>
            </a:fld>
            <a:endParaRPr lang="en-US"/>
          </a:p>
        </p:txBody>
      </p:sp>
    </p:spTree>
    <p:extLst>
      <p:ext uri="{BB962C8B-B14F-4D97-AF65-F5344CB8AC3E}">
        <p14:creationId xmlns:p14="http://schemas.microsoft.com/office/powerpoint/2010/main" val="7141466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340C3-74E4-49F2-8A78-A3E798DEF2FA}" type="slidenum">
              <a:rPr lang="en-US" smtClean="0"/>
              <a:t>11</a:t>
            </a:fld>
            <a:endParaRPr lang="en-US"/>
          </a:p>
        </p:txBody>
      </p:sp>
    </p:spTree>
    <p:extLst>
      <p:ext uri="{BB962C8B-B14F-4D97-AF65-F5344CB8AC3E}">
        <p14:creationId xmlns:p14="http://schemas.microsoft.com/office/powerpoint/2010/main" val="27415703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340C3-74E4-49F2-8A78-A3E798DEF2FA}" type="slidenum">
              <a:rPr lang="en-US" smtClean="0"/>
              <a:t>12</a:t>
            </a:fld>
            <a:endParaRPr lang="en-US"/>
          </a:p>
        </p:txBody>
      </p:sp>
    </p:spTree>
    <p:extLst>
      <p:ext uri="{BB962C8B-B14F-4D97-AF65-F5344CB8AC3E}">
        <p14:creationId xmlns:p14="http://schemas.microsoft.com/office/powerpoint/2010/main" val="3853976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340C3-74E4-49F2-8A78-A3E798DEF2FA}" type="slidenum">
              <a:rPr lang="en-US" smtClean="0"/>
              <a:t>13</a:t>
            </a:fld>
            <a:endParaRPr lang="en-US"/>
          </a:p>
        </p:txBody>
      </p:sp>
    </p:spTree>
    <p:extLst>
      <p:ext uri="{BB962C8B-B14F-4D97-AF65-F5344CB8AC3E}">
        <p14:creationId xmlns:p14="http://schemas.microsoft.com/office/powerpoint/2010/main" val="23110632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340C3-74E4-49F2-8A78-A3E798DEF2FA}" type="slidenum">
              <a:rPr lang="en-US" smtClean="0"/>
              <a:t>14</a:t>
            </a:fld>
            <a:endParaRPr lang="en-US"/>
          </a:p>
        </p:txBody>
      </p:sp>
    </p:spTree>
    <p:extLst>
      <p:ext uri="{BB962C8B-B14F-4D97-AF65-F5344CB8AC3E}">
        <p14:creationId xmlns:p14="http://schemas.microsoft.com/office/powerpoint/2010/main" val="22174488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340C3-74E4-49F2-8A78-A3E798DEF2FA}" type="slidenum">
              <a:rPr lang="en-US" smtClean="0"/>
              <a:t>15</a:t>
            </a:fld>
            <a:endParaRPr lang="en-US"/>
          </a:p>
        </p:txBody>
      </p:sp>
    </p:spTree>
    <p:extLst>
      <p:ext uri="{BB962C8B-B14F-4D97-AF65-F5344CB8AC3E}">
        <p14:creationId xmlns:p14="http://schemas.microsoft.com/office/powerpoint/2010/main" val="7035557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340C3-74E4-49F2-8A78-A3E798DEF2FA}" type="slidenum">
              <a:rPr lang="en-US" smtClean="0"/>
              <a:t>16</a:t>
            </a:fld>
            <a:endParaRPr lang="en-US"/>
          </a:p>
        </p:txBody>
      </p:sp>
    </p:spTree>
    <p:extLst>
      <p:ext uri="{BB962C8B-B14F-4D97-AF65-F5344CB8AC3E}">
        <p14:creationId xmlns:p14="http://schemas.microsoft.com/office/powerpoint/2010/main" val="29783123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340C3-74E4-49F2-8A78-A3E798DEF2FA}" type="slidenum">
              <a:rPr lang="en-US" smtClean="0"/>
              <a:t>17</a:t>
            </a:fld>
            <a:endParaRPr lang="en-US"/>
          </a:p>
        </p:txBody>
      </p:sp>
    </p:spTree>
    <p:extLst>
      <p:ext uri="{BB962C8B-B14F-4D97-AF65-F5344CB8AC3E}">
        <p14:creationId xmlns:p14="http://schemas.microsoft.com/office/powerpoint/2010/main" val="295854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340C3-74E4-49F2-8A78-A3E798DEF2FA}" type="slidenum">
              <a:rPr lang="en-US" smtClean="0"/>
              <a:t>18</a:t>
            </a:fld>
            <a:endParaRPr lang="en-US"/>
          </a:p>
        </p:txBody>
      </p:sp>
    </p:spTree>
    <p:extLst>
      <p:ext uri="{BB962C8B-B14F-4D97-AF65-F5344CB8AC3E}">
        <p14:creationId xmlns:p14="http://schemas.microsoft.com/office/powerpoint/2010/main" val="26192817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340C3-74E4-49F2-8A78-A3E798DEF2FA}" type="slidenum">
              <a:rPr lang="en-US" smtClean="0"/>
              <a:t>19</a:t>
            </a:fld>
            <a:endParaRPr lang="en-US"/>
          </a:p>
        </p:txBody>
      </p:sp>
    </p:spTree>
    <p:extLst>
      <p:ext uri="{BB962C8B-B14F-4D97-AF65-F5344CB8AC3E}">
        <p14:creationId xmlns:p14="http://schemas.microsoft.com/office/powerpoint/2010/main" val="348776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340C3-74E4-49F2-8A78-A3E798DEF2FA}" type="slidenum">
              <a:rPr lang="en-US" smtClean="0"/>
              <a:t>2</a:t>
            </a:fld>
            <a:endParaRPr lang="en-US"/>
          </a:p>
        </p:txBody>
      </p:sp>
    </p:spTree>
    <p:extLst>
      <p:ext uri="{BB962C8B-B14F-4D97-AF65-F5344CB8AC3E}">
        <p14:creationId xmlns:p14="http://schemas.microsoft.com/office/powerpoint/2010/main" val="24550273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340C3-74E4-49F2-8A78-A3E798DEF2FA}" type="slidenum">
              <a:rPr lang="en-US" smtClean="0"/>
              <a:t>20</a:t>
            </a:fld>
            <a:endParaRPr lang="en-US"/>
          </a:p>
        </p:txBody>
      </p:sp>
    </p:spTree>
    <p:extLst>
      <p:ext uri="{BB962C8B-B14F-4D97-AF65-F5344CB8AC3E}">
        <p14:creationId xmlns:p14="http://schemas.microsoft.com/office/powerpoint/2010/main" val="10559797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340C3-74E4-49F2-8A78-A3E798DEF2FA}" type="slidenum">
              <a:rPr lang="en-US" smtClean="0"/>
              <a:t>21</a:t>
            </a:fld>
            <a:endParaRPr lang="en-US"/>
          </a:p>
        </p:txBody>
      </p:sp>
    </p:spTree>
    <p:extLst>
      <p:ext uri="{BB962C8B-B14F-4D97-AF65-F5344CB8AC3E}">
        <p14:creationId xmlns:p14="http://schemas.microsoft.com/office/powerpoint/2010/main" val="8460524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340C3-74E4-49F2-8A78-A3E798DEF2FA}" type="slidenum">
              <a:rPr lang="en-US" smtClean="0"/>
              <a:t>22</a:t>
            </a:fld>
            <a:endParaRPr lang="en-US"/>
          </a:p>
        </p:txBody>
      </p:sp>
    </p:spTree>
    <p:extLst>
      <p:ext uri="{BB962C8B-B14F-4D97-AF65-F5344CB8AC3E}">
        <p14:creationId xmlns:p14="http://schemas.microsoft.com/office/powerpoint/2010/main" val="34709228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340C3-74E4-49F2-8A78-A3E798DEF2FA}" type="slidenum">
              <a:rPr lang="en-US" smtClean="0"/>
              <a:t>23</a:t>
            </a:fld>
            <a:endParaRPr lang="en-US"/>
          </a:p>
        </p:txBody>
      </p:sp>
    </p:spTree>
    <p:extLst>
      <p:ext uri="{BB962C8B-B14F-4D97-AF65-F5344CB8AC3E}">
        <p14:creationId xmlns:p14="http://schemas.microsoft.com/office/powerpoint/2010/main" val="41736748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340C3-74E4-49F2-8A78-A3E798DEF2FA}" type="slidenum">
              <a:rPr lang="en-US" smtClean="0"/>
              <a:t>24</a:t>
            </a:fld>
            <a:endParaRPr lang="en-US"/>
          </a:p>
        </p:txBody>
      </p:sp>
    </p:spTree>
    <p:extLst>
      <p:ext uri="{BB962C8B-B14F-4D97-AF65-F5344CB8AC3E}">
        <p14:creationId xmlns:p14="http://schemas.microsoft.com/office/powerpoint/2010/main" val="26879928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340C3-74E4-49F2-8A78-A3E798DEF2FA}" type="slidenum">
              <a:rPr lang="en-US" smtClean="0"/>
              <a:t>25</a:t>
            </a:fld>
            <a:endParaRPr lang="en-US"/>
          </a:p>
        </p:txBody>
      </p:sp>
    </p:spTree>
    <p:extLst>
      <p:ext uri="{BB962C8B-B14F-4D97-AF65-F5344CB8AC3E}">
        <p14:creationId xmlns:p14="http://schemas.microsoft.com/office/powerpoint/2010/main" val="39531826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340C3-74E4-49F2-8A78-A3E798DEF2FA}" type="slidenum">
              <a:rPr lang="en-US" smtClean="0"/>
              <a:t>26</a:t>
            </a:fld>
            <a:endParaRPr lang="en-US"/>
          </a:p>
        </p:txBody>
      </p:sp>
    </p:spTree>
    <p:extLst>
      <p:ext uri="{BB962C8B-B14F-4D97-AF65-F5344CB8AC3E}">
        <p14:creationId xmlns:p14="http://schemas.microsoft.com/office/powerpoint/2010/main" val="13801663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340C3-74E4-49F2-8A78-A3E798DEF2FA}" type="slidenum">
              <a:rPr lang="en-US" smtClean="0"/>
              <a:t>27</a:t>
            </a:fld>
            <a:endParaRPr lang="en-US"/>
          </a:p>
        </p:txBody>
      </p:sp>
    </p:spTree>
    <p:extLst>
      <p:ext uri="{BB962C8B-B14F-4D97-AF65-F5344CB8AC3E}">
        <p14:creationId xmlns:p14="http://schemas.microsoft.com/office/powerpoint/2010/main" val="26895784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C340C3-74E4-49F2-8A78-A3E798DEF2FA}" type="slidenum">
              <a:rPr lang="en-US" smtClean="0"/>
              <a:t>28</a:t>
            </a:fld>
            <a:endParaRPr lang="en-US"/>
          </a:p>
        </p:txBody>
      </p:sp>
    </p:spTree>
    <p:extLst>
      <p:ext uri="{BB962C8B-B14F-4D97-AF65-F5344CB8AC3E}">
        <p14:creationId xmlns:p14="http://schemas.microsoft.com/office/powerpoint/2010/main" val="211052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340C3-74E4-49F2-8A78-A3E798DEF2FA}" type="slidenum">
              <a:rPr lang="en-US" smtClean="0"/>
              <a:t>3</a:t>
            </a:fld>
            <a:endParaRPr lang="en-US"/>
          </a:p>
        </p:txBody>
      </p:sp>
    </p:spTree>
    <p:extLst>
      <p:ext uri="{BB962C8B-B14F-4D97-AF65-F5344CB8AC3E}">
        <p14:creationId xmlns:p14="http://schemas.microsoft.com/office/powerpoint/2010/main" val="1810086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C340C3-74E4-49F2-8A78-A3E798DEF2FA}" type="slidenum">
              <a:rPr lang="en-US" smtClean="0"/>
              <a:t>4</a:t>
            </a:fld>
            <a:endParaRPr lang="en-US"/>
          </a:p>
        </p:txBody>
      </p:sp>
    </p:spTree>
    <p:extLst>
      <p:ext uri="{BB962C8B-B14F-4D97-AF65-F5344CB8AC3E}">
        <p14:creationId xmlns:p14="http://schemas.microsoft.com/office/powerpoint/2010/main" val="1722554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340C3-74E4-49F2-8A78-A3E798DEF2FA}" type="slidenum">
              <a:rPr lang="en-US" smtClean="0"/>
              <a:t>5</a:t>
            </a:fld>
            <a:endParaRPr lang="en-US"/>
          </a:p>
        </p:txBody>
      </p:sp>
    </p:spTree>
    <p:extLst>
      <p:ext uri="{BB962C8B-B14F-4D97-AF65-F5344CB8AC3E}">
        <p14:creationId xmlns:p14="http://schemas.microsoft.com/office/powerpoint/2010/main" val="2805030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340C3-74E4-49F2-8A78-A3E798DEF2FA}" type="slidenum">
              <a:rPr lang="en-US" smtClean="0"/>
              <a:t>6</a:t>
            </a:fld>
            <a:endParaRPr lang="en-US"/>
          </a:p>
        </p:txBody>
      </p:sp>
    </p:spTree>
    <p:extLst>
      <p:ext uri="{BB962C8B-B14F-4D97-AF65-F5344CB8AC3E}">
        <p14:creationId xmlns:p14="http://schemas.microsoft.com/office/powerpoint/2010/main" val="4151181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a:t>
            </a:r>
          </a:p>
          <a:p>
            <a:r>
              <a:rPr lang="en-US" dirty="0" smtClean="0"/>
              <a:t>	Who had led it, found it useful?</a:t>
            </a:r>
            <a:endParaRPr lang="en-US" dirty="0"/>
          </a:p>
        </p:txBody>
      </p:sp>
      <p:sp>
        <p:nvSpPr>
          <p:cNvPr id="4" name="Slide Number Placeholder 3"/>
          <p:cNvSpPr>
            <a:spLocks noGrp="1"/>
          </p:cNvSpPr>
          <p:nvPr>
            <p:ph type="sldNum" sz="quarter" idx="10"/>
          </p:nvPr>
        </p:nvSpPr>
        <p:spPr/>
        <p:txBody>
          <a:bodyPr/>
          <a:lstStyle/>
          <a:p>
            <a:fld id="{9DC340C3-74E4-49F2-8A78-A3E798DEF2FA}" type="slidenum">
              <a:rPr lang="en-US" smtClean="0"/>
              <a:t>7</a:t>
            </a:fld>
            <a:endParaRPr lang="en-US"/>
          </a:p>
        </p:txBody>
      </p:sp>
    </p:spTree>
    <p:extLst>
      <p:ext uri="{BB962C8B-B14F-4D97-AF65-F5344CB8AC3E}">
        <p14:creationId xmlns:p14="http://schemas.microsoft.com/office/powerpoint/2010/main" val="913879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340C3-74E4-49F2-8A78-A3E798DEF2FA}" type="slidenum">
              <a:rPr lang="en-US" smtClean="0"/>
              <a:t>8</a:t>
            </a:fld>
            <a:endParaRPr lang="en-US"/>
          </a:p>
        </p:txBody>
      </p:sp>
    </p:spTree>
    <p:extLst>
      <p:ext uri="{BB962C8B-B14F-4D97-AF65-F5344CB8AC3E}">
        <p14:creationId xmlns:p14="http://schemas.microsoft.com/office/powerpoint/2010/main" val="23746348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C340C3-74E4-49F2-8A78-A3E798DEF2FA}" type="slidenum">
              <a:rPr lang="en-US" smtClean="0"/>
              <a:t>9</a:t>
            </a:fld>
            <a:endParaRPr lang="en-US"/>
          </a:p>
        </p:txBody>
      </p:sp>
    </p:spTree>
    <p:extLst>
      <p:ext uri="{BB962C8B-B14F-4D97-AF65-F5344CB8AC3E}">
        <p14:creationId xmlns:p14="http://schemas.microsoft.com/office/powerpoint/2010/main" val="4288375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11/20/2014</a:t>
            </a:r>
            <a:endParaRPr lang="en-US"/>
          </a:p>
        </p:txBody>
      </p:sp>
      <p:sp>
        <p:nvSpPr>
          <p:cNvPr id="5" name="Footer Placeholder 4"/>
          <p:cNvSpPr>
            <a:spLocks noGrp="1"/>
          </p:cNvSpPr>
          <p:nvPr>
            <p:ph type="ftr" sz="quarter" idx="11"/>
          </p:nvPr>
        </p:nvSpPr>
        <p:spPr/>
        <p:txBody>
          <a:bodyPr/>
          <a:lstStyle/>
          <a:p>
            <a:r>
              <a:rPr lang="en-US" smtClean="0"/>
              <a:t>Woodbury University</a:t>
            </a:r>
            <a:endParaRPr lang="en-US"/>
          </a:p>
        </p:txBody>
      </p:sp>
      <p:sp>
        <p:nvSpPr>
          <p:cNvPr id="6" name="Slide Number Placeholder 5"/>
          <p:cNvSpPr>
            <a:spLocks noGrp="1"/>
          </p:cNvSpPr>
          <p:nvPr>
            <p:ph type="sldNum" sz="quarter" idx="12"/>
          </p:nvPr>
        </p:nvSpPr>
        <p:spPr/>
        <p:txBody>
          <a:bodyPr/>
          <a:lstStyle/>
          <a:p>
            <a:fld id="{DCF5EBCC-273C-473A-B921-51823F48E4ED}" type="slidenum">
              <a:rPr lang="en-US" smtClean="0"/>
              <a:t>‹#›</a:t>
            </a:fld>
            <a:endParaRPr lang="en-US"/>
          </a:p>
        </p:txBody>
      </p:sp>
    </p:spTree>
    <p:extLst>
      <p:ext uri="{BB962C8B-B14F-4D97-AF65-F5344CB8AC3E}">
        <p14:creationId xmlns:p14="http://schemas.microsoft.com/office/powerpoint/2010/main" val="565384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11/20/2014</a:t>
            </a:r>
            <a:endParaRPr lang="en-US"/>
          </a:p>
        </p:txBody>
      </p:sp>
      <p:sp>
        <p:nvSpPr>
          <p:cNvPr id="5" name="Footer Placeholder 4"/>
          <p:cNvSpPr>
            <a:spLocks noGrp="1"/>
          </p:cNvSpPr>
          <p:nvPr>
            <p:ph type="ftr" sz="quarter" idx="11"/>
          </p:nvPr>
        </p:nvSpPr>
        <p:spPr/>
        <p:txBody>
          <a:bodyPr/>
          <a:lstStyle/>
          <a:p>
            <a:r>
              <a:rPr lang="en-US" smtClean="0"/>
              <a:t>Woodbury University</a:t>
            </a:r>
            <a:endParaRPr lang="en-US"/>
          </a:p>
        </p:txBody>
      </p:sp>
      <p:sp>
        <p:nvSpPr>
          <p:cNvPr id="6" name="Slide Number Placeholder 5"/>
          <p:cNvSpPr>
            <a:spLocks noGrp="1"/>
          </p:cNvSpPr>
          <p:nvPr>
            <p:ph type="sldNum" sz="quarter" idx="12"/>
          </p:nvPr>
        </p:nvSpPr>
        <p:spPr/>
        <p:txBody>
          <a:bodyPr/>
          <a:lstStyle/>
          <a:p>
            <a:fld id="{DCF5EBCC-273C-473A-B921-51823F48E4ED}" type="slidenum">
              <a:rPr lang="en-US" smtClean="0"/>
              <a:t>‹#›</a:t>
            </a:fld>
            <a:endParaRPr lang="en-US"/>
          </a:p>
        </p:txBody>
      </p:sp>
    </p:spTree>
    <p:extLst>
      <p:ext uri="{BB962C8B-B14F-4D97-AF65-F5344CB8AC3E}">
        <p14:creationId xmlns:p14="http://schemas.microsoft.com/office/powerpoint/2010/main" val="2691300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11/20/2014</a:t>
            </a:r>
            <a:endParaRPr lang="en-US"/>
          </a:p>
        </p:txBody>
      </p:sp>
      <p:sp>
        <p:nvSpPr>
          <p:cNvPr id="5" name="Footer Placeholder 4"/>
          <p:cNvSpPr>
            <a:spLocks noGrp="1"/>
          </p:cNvSpPr>
          <p:nvPr>
            <p:ph type="ftr" sz="quarter" idx="11"/>
          </p:nvPr>
        </p:nvSpPr>
        <p:spPr/>
        <p:txBody>
          <a:bodyPr/>
          <a:lstStyle/>
          <a:p>
            <a:r>
              <a:rPr lang="en-US" smtClean="0"/>
              <a:t>Woodbury University</a:t>
            </a:r>
            <a:endParaRPr lang="en-US"/>
          </a:p>
        </p:txBody>
      </p:sp>
      <p:sp>
        <p:nvSpPr>
          <p:cNvPr id="6" name="Slide Number Placeholder 5"/>
          <p:cNvSpPr>
            <a:spLocks noGrp="1"/>
          </p:cNvSpPr>
          <p:nvPr>
            <p:ph type="sldNum" sz="quarter" idx="12"/>
          </p:nvPr>
        </p:nvSpPr>
        <p:spPr/>
        <p:txBody>
          <a:bodyPr/>
          <a:lstStyle/>
          <a:p>
            <a:fld id="{DCF5EBCC-273C-473A-B921-51823F48E4ED}" type="slidenum">
              <a:rPr lang="en-US" smtClean="0"/>
              <a:t>‹#›</a:t>
            </a:fld>
            <a:endParaRPr lang="en-US"/>
          </a:p>
        </p:txBody>
      </p:sp>
    </p:spTree>
    <p:extLst>
      <p:ext uri="{BB962C8B-B14F-4D97-AF65-F5344CB8AC3E}">
        <p14:creationId xmlns:p14="http://schemas.microsoft.com/office/powerpoint/2010/main" val="3274572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11/20/2014</a:t>
            </a:r>
            <a:endParaRPr lang="en-US"/>
          </a:p>
        </p:txBody>
      </p:sp>
      <p:sp>
        <p:nvSpPr>
          <p:cNvPr id="5" name="Footer Placeholder 4"/>
          <p:cNvSpPr>
            <a:spLocks noGrp="1"/>
          </p:cNvSpPr>
          <p:nvPr>
            <p:ph type="ftr" sz="quarter" idx="11"/>
          </p:nvPr>
        </p:nvSpPr>
        <p:spPr/>
        <p:txBody>
          <a:bodyPr/>
          <a:lstStyle/>
          <a:p>
            <a:r>
              <a:rPr lang="en-US" smtClean="0"/>
              <a:t>Woodbury University</a:t>
            </a:r>
            <a:endParaRPr lang="en-US"/>
          </a:p>
        </p:txBody>
      </p:sp>
      <p:sp>
        <p:nvSpPr>
          <p:cNvPr id="6" name="Slide Number Placeholder 5"/>
          <p:cNvSpPr>
            <a:spLocks noGrp="1"/>
          </p:cNvSpPr>
          <p:nvPr>
            <p:ph type="sldNum" sz="quarter" idx="12"/>
          </p:nvPr>
        </p:nvSpPr>
        <p:spPr/>
        <p:txBody>
          <a:bodyPr/>
          <a:lstStyle/>
          <a:p>
            <a:fld id="{DCF5EBCC-273C-473A-B921-51823F48E4ED}" type="slidenum">
              <a:rPr lang="en-US" smtClean="0"/>
              <a:t>‹#›</a:t>
            </a:fld>
            <a:endParaRPr lang="en-US"/>
          </a:p>
        </p:txBody>
      </p:sp>
    </p:spTree>
    <p:extLst>
      <p:ext uri="{BB962C8B-B14F-4D97-AF65-F5344CB8AC3E}">
        <p14:creationId xmlns:p14="http://schemas.microsoft.com/office/powerpoint/2010/main" val="385327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11/20/2014</a:t>
            </a:r>
            <a:endParaRPr lang="en-US"/>
          </a:p>
        </p:txBody>
      </p:sp>
      <p:sp>
        <p:nvSpPr>
          <p:cNvPr id="5" name="Footer Placeholder 4"/>
          <p:cNvSpPr>
            <a:spLocks noGrp="1"/>
          </p:cNvSpPr>
          <p:nvPr>
            <p:ph type="ftr" sz="quarter" idx="11"/>
          </p:nvPr>
        </p:nvSpPr>
        <p:spPr/>
        <p:txBody>
          <a:bodyPr/>
          <a:lstStyle/>
          <a:p>
            <a:r>
              <a:rPr lang="en-US" smtClean="0"/>
              <a:t>Woodbury University</a:t>
            </a:r>
            <a:endParaRPr lang="en-US"/>
          </a:p>
        </p:txBody>
      </p:sp>
      <p:sp>
        <p:nvSpPr>
          <p:cNvPr id="6" name="Slide Number Placeholder 5"/>
          <p:cNvSpPr>
            <a:spLocks noGrp="1"/>
          </p:cNvSpPr>
          <p:nvPr>
            <p:ph type="sldNum" sz="quarter" idx="12"/>
          </p:nvPr>
        </p:nvSpPr>
        <p:spPr/>
        <p:txBody>
          <a:bodyPr/>
          <a:lstStyle/>
          <a:p>
            <a:fld id="{DCF5EBCC-273C-473A-B921-51823F48E4ED}" type="slidenum">
              <a:rPr lang="en-US" smtClean="0"/>
              <a:t>‹#›</a:t>
            </a:fld>
            <a:endParaRPr lang="en-US"/>
          </a:p>
        </p:txBody>
      </p:sp>
    </p:spTree>
    <p:extLst>
      <p:ext uri="{BB962C8B-B14F-4D97-AF65-F5344CB8AC3E}">
        <p14:creationId xmlns:p14="http://schemas.microsoft.com/office/powerpoint/2010/main" val="2345168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11/20/2014</a:t>
            </a:r>
            <a:endParaRPr lang="en-US"/>
          </a:p>
        </p:txBody>
      </p:sp>
      <p:sp>
        <p:nvSpPr>
          <p:cNvPr id="6" name="Footer Placeholder 5"/>
          <p:cNvSpPr>
            <a:spLocks noGrp="1"/>
          </p:cNvSpPr>
          <p:nvPr>
            <p:ph type="ftr" sz="quarter" idx="11"/>
          </p:nvPr>
        </p:nvSpPr>
        <p:spPr/>
        <p:txBody>
          <a:bodyPr/>
          <a:lstStyle/>
          <a:p>
            <a:r>
              <a:rPr lang="en-US" smtClean="0"/>
              <a:t>Woodbury University</a:t>
            </a:r>
            <a:endParaRPr lang="en-US"/>
          </a:p>
        </p:txBody>
      </p:sp>
      <p:sp>
        <p:nvSpPr>
          <p:cNvPr id="7" name="Slide Number Placeholder 6"/>
          <p:cNvSpPr>
            <a:spLocks noGrp="1"/>
          </p:cNvSpPr>
          <p:nvPr>
            <p:ph type="sldNum" sz="quarter" idx="12"/>
          </p:nvPr>
        </p:nvSpPr>
        <p:spPr/>
        <p:txBody>
          <a:bodyPr/>
          <a:lstStyle/>
          <a:p>
            <a:fld id="{DCF5EBCC-273C-473A-B921-51823F48E4ED}" type="slidenum">
              <a:rPr lang="en-US" smtClean="0"/>
              <a:t>‹#›</a:t>
            </a:fld>
            <a:endParaRPr lang="en-US"/>
          </a:p>
        </p:txBody>
      </p:sp>
    </p:spTree>
    <p:extLst>
      <p:ext uri="{BB962C8B-B14F-4D97-AF65-F5344CB8AC3E}">
        <p14:creationId xmlns:p14="http://schemas.microsoft.com/office/powerpoint/2010/main" val="1150977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11/20/2014</a:t>
            </a:r>
            <a:endParaRPr lang="en-US"/>
          </a:p>
        </p:txBody>
      </p:sp>
      <p:sp>
        <p:nvSpPr>
          <p:cNvPr id="8" name="Footer Placeholder 7"/>
          <p:cNvSpPr>
            <a:spLocks noGrp="1"/>
          </p:cNvSpPr>
          <p:nvPr>
            <p:ph type="ftr" sz="quarter" idx="11"/>
          </p:nvPr>
        </p:nvSpPr>
        <p:spPr/>
        <p:txBody>
          <a:bodyPr/>
          <a:lstStyle/>
          <a:p>
            <a:r>
              <a:rPr lang="en-US" smtClean="0"/>
              <a:t>Woodbury University</a:t>
            </a:r>
            <a:endParaRPr lang="en-US"/>
          </a:p>
        </p:txBody>
      </p:sp>
      <p:sp>
        <p:nvSpPr>
          <p:cNvPr id="9" name="Slide Number Placeholder 8"/>
          <p:cNvSpPr>
            <a:spLocks noGrp="1"/>
          </p:cNvSpPr>
          <p:nvPr>
            <p:ph type="sldNum" sz="quarter" idx="12"/>
          </p:nvPr>
        </p:nvSpPr>
        <p:spPr/>
        <p:txBody>
          <a:bodyPr/>
          <a:lstStyle/>
          <a:p>
            <a:fld id="{DCF5EBCC-273C-473A-B921-51823F48E4ED}" type="slidenum">
              <a:rPr lang="en-US" smtClean="0"/>
              <a:t>‹#›</a:t>
            </a:fld>
            <a:endParaRPr lang="en-US"/>
          </a:p>
        </p:txBody>
      </p:sp>
    </p:spTree>
    <p:extLst>
      <p:ext uri="{BB962C8B-B14F-4D97-AF65-F5344CB8AC3E}">
        <p14:creationId xmlns:p14="http://schemas.microsoft.com/office/powerpoint/2010/main" val="2630821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11/20/2014</a:t>
            </a:r>
            <a:endParaRPr lang="en-US"/>
          </a:p>
        </p:txBody>
      </p:sp>
      <p:sp>
        <p:nvSpPr>
          <p:cNvPr id="4" name="Footer Placeholder 3"/>
          <p:cNvSpPr>
            <a:spLocks noGrp="1"/>
          </p:cNvSpPr>
          <p:nvPr>
            <p:ph type="ftr" sz="quarter" idx="11"/>
          </p:nvPr>
        </p:nvSpPr>
        <p:spPr/>
        <p:txBody>
          <a:bodyPr/>
          <a:lstStyle/>
          <a:p>
            <a:r>
              <a:rPr lang="en-US" smtClean="0"/>
              <a:t>Woodbury University</a:t>
            </a:r>
            <a:endParaRPr lang="en-US"/>
          </a:p>
        </p:txBody>
      </p:sp>
      <p:sp>
        <p:nvSpPr>
          <p:cNvPr id="5" name="Slide Number Placeholder 4"/>
          <p:cNvSpPr>
            <a:spLocks noGrp="1"/>
          </p:cNvSpPr>
          <p:nvPr>
            <p:ph type="sldNum" sz="quarter" idx="12"/>
          </p:nvPr>
        </p:nvSpPr>
        <p:spPr/>
        <p:txBody>
          <a:bodyPr/>
          <a:lstStyle/>
          <a:p>
            <a:fld id="{DCF5EBCC-273C-473A-B921-51823F48E4ED}" type="slidenum">
              <a:rPr lang="en-US" smtClean="0"/>
              <a:t>‹#›</a:t>
            </a:fld>
            <a:endParaRPr lang="en-US"/>
          </a:p>
        </p:txBody>
      </p:sp>
    </p:spTree>
    <p:extLst>
      <p:ext uri="{BB962C8B-B14F-4D97-AF65-F5344CB8AC3E}">
        <p14:creationId xmlns:p14="http://schemas.microsoft.com/office/powerpoint/2010/main" val="840086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11/20/2014</a:t>
            </a:r>
            <a:endParaRPr lang="en-US"/>
          </a:p>
        </p:txBody>
      </p:sp>
      <p:sp>
        <p:nvSpPr>
          <p:cNvPr id="3" name="Footer Placeholder 2"/>
          <p:cNvSpPr>
            <a:spLocks noGrp="1"/>
          </p:cNvSpPr>
          <p:nvPr>
            <p:ph type="ftr" sz="quarter" idx="11"/>
          </p:nvPr>
        </p:nvSpPr>
        <p:spPr/>
        <p:txBody>
          <a:bodyPr/>
          <a:lstStyle/>
          <a:p>
            <a:r>
              <a:rPr lang="en-US" smtClean="0"/>
              <a:t>Woodbury University</a:t>
            </a:r>
            <a:endParaRPr lang="en-US"/>
          </a:p>
        </p:txBody>
      </p:sp>
      <p:sp>
        <p:nvSpPr>
          <p:cNvPr id="4" name="Slide Number Placeholder 3"/>
          <p:cNvSpPr>
            <a:spLocks noGrp="1"/>
          </p:cNvSpPr>
          <p:nvPr>
            <p:ph type="sldNum" sz="quarter" idx="12"/>
          </p:nvPr>
        </p:nvSpPr>
        <p:spPr/>
        <p:txBody>
          <a:bodyPr/>
          <a:lstStyle/>
          <a:p>
            <a:fld id="{DCF5EBCC-273C-473A-B921-51823F48E4ED}" type="slidenum">
              <a:rPr lang="en-US" smtClean="0"/>
              <a:t>‹#›</a:t>
            </a:fld>
            <a:endParaRPr lang="en-US"/>
          </a:p>
        </p:txBody>
      </p:sp>
    </p:spTree>
    <p:extLst>
      <p:ext uri="{BB962C8B-B14F-4D97-AF65-F5344CB8AC3E}">
        <p14:creationId xmlns:p14="http://schemas.microsoft.com/office/powerpoint/2010/main" val="4042931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11/20/2014</a:t>
            </a:r>
            <a:endParaRPr lang="en-US"/>
          </a:p>
        </p:txBody>
      </p:sp>
      <p:sp>
        <p:nvSpPr>
          <p:cNvPr id="6" name="Footer Placeholder 5"/>
          <p:cNvSpPr>
            <a:spLocks noGrp="1"/>
          </p:cNvSpPr>
          <p:nvPr>
            <p:ph type="ftr" sz="quarter" idx="11"/>
          </p:nvPr>
        </p:nvSpPr>
        <p:spPr/>
        <p:txBody>
          <a:bodyPr/>
          <a:lstStyle/>
          <a:p>
            <a:r>
              <a:rPr lang="en-US" smtClean="0"/>
              <a:t>Woodbury University</a:t>
            </a:r>
            <a:endParaRPr lang="en-US"/>
          </a:p>
        </p:txBody>
      </p:sp>
      <p:sp>
        <p:nvSpPr>
          <p:cNvPr id="7" name="Slide Number Placeholder 6"/>
          <p:cNvSpPr>
            <a:spLocks noGrp="1"/>
          </p:cNvSpPr>
          <p:nvPr>
            <p:ph type="sldNum" sz="quarter" idx="12"/>
          </p:nvPr>
        </p:nvSpPr>
        <p:spPr/>
        <p:txBody>
          <a:bodyPr/>
          <a:lstStyle/>
          <a:p>
            <a:fld id="{DCF5EBCC-273C-473A-B921-51823F48E4ED}" type="slidenum">
              <a:rPr lang="en-US" smtClean="0"/>
              <a:t>‹#›</a:t>
            </a:fld>
            <a:endParaRPr lang="en-US"/>
          </a:p>
        </p:txBody>
      </p:sp>
    </p:spTree>
    <p:extLst>
      <p:ext uri="{BB962C8B-B14F-4D97-AF65-F5344CB8AC3E}">
        <p14:creationId xmlns:p14="http://schemas.microsoft.com/office/powerpoint/2010/main" val="3205608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11/20/2014</a:t>
            </a:r>
            <a:endParaRPr lang="en-US"/>
          </a:p>
        </p:txBody>
      </p:sp>
      <p:sp>
        <p:nvSpPr>
          <p:cNvPr id="6" name="Footer Placeholder 5"/>
          <p:cNvSpPr>
            <a:spLocks noGrp="1"/>
          </p:cNvSpPr>
          <p:nvPr>
            <p:ph type="ftr" sz="quarter" idx="11"/>
          </p:nvPr>
        </p:nvSpPr>
        <p:spPr/>
        <p:txBody>
          <a:bodyPr/>
          <a:lstStyle/>
          <a:p>
            <a:r>
              <a:rPr lang="en-US" smtClean="0"/>
              <a:t>Woodbury University</a:t>
            </a:r>
            <a:endParaRPr lang="en-US"/>
          </a:p>
        </p:txBody>
      </p:sp>
      <p:sp>
        <p:nvSpPr>
          <p:cNvPr id="7" name="Slide Number Placeholder 6"/>
          <p:cNvSpPr>
            <a:spLocks noGrp="1"/>
          </p:cNvSpPr>
          <p:nvPr>
            <p:ph type="sldNum" sz="quarter" idx="12"/>
          </p:nvPr>
        </p:nvSpPr>
        <p:spPr/>
        <p:txBody>
          <a:bodyPr/>
          <a:lstStyle/>
          <a:p>
            <a:fld id="{DCF5EBCC-273C-473A-B921-51823F48E4ED}" type="slidenum">
              <a:rPr lang="en-US" smtClean="0"/>
              <a:t>‹#›</a:t>
            </a:fld>
            <a:endParaRPr lang="en-US"/>
          </a:p>
        </p:txBody>
      </p:sp>
    </p:spTree>
    <p:extLst>
      <p:ext uri="{BB962C8B-B14F-4D97-AF65-F5344CB8AC3E}">
        <p14:creationId xmlns:p14="http://schemas.microsoft.com/office/powerpoint/2010/main" val="3874891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12192000" cy="598714"/>
          </a:xfrm>
          <a:prstGeom prst="rect">
            <a:avLst/>
          </a:prstGeom>
          <a:solidFill>
            <a:schemeClr val="tx1"/>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680356"/>
            <a:ext cx="10515600" cy="1010331"/>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11/20/2014</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Woodbury University</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F5EBCC-273C-473A-B921-51823F48E4ED}" type="slidenum">
              <a:rPr lang="en-US" smtClean="0"/>
              <a:t>‹#›</a:t>
            </a:fld>
            <a:endParaRPr lang="en-US"/>
          </a:p>
        </p:txBody>
      </p:sp>
      <p:pic>
        <p:nvPicPr>
          <p:cNvPr id="7" name="Picture 6" descr="Screen Shot 2014-11-17 at 12.32.22 PM.png"/>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10087432" y="1"/>
            <a:ext cx="2031999" cy="594394"/>
          </a:xfrm>
          <a:prstGeom prst="rect">
            <a:avLst/>
          </a:prstGeom>
        </p:spPr>
      </p:pic>
    </p:spTree>
    <p:extLst>
      <p:ext uri="{BB962C8B-B14F-4D97-AF65-F5344CB8AC3E}">
        <p14:creationId xmlns:p14="http://schemas.microsoft.com/office/powerpoint/2010/main" val="3036420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athan.Garrett@Woodbury.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Bruce.Feinstein@Woodbury.ed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www.heri.ucla.edu/PDFs/pubs/TFS/Special/Monographs/Degree%20AttainmentRatesAtAmericanCollegesAndUniversities.pdf" TargetMode="External"/><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4290" y="977462"/>
            <a:ext cx="11603421" cy="898636"/>
          </a:xfrm>
        </p:spPr>
        <p:txBody>
          <a:bodyPr>
            <a:normAutofit/>
          </a:bodyPr>
          <a:lstStyle/>
          <a:p>
            <a:r>
              <a:rPr lang="en-US" sz="3200" dirty="0">
                <a:latin typeface="+mn-lt"/>
              </a:rPr>
              <a:t>How to use Focus Groups to Win Friends and Influence </a:t>
            </a:r>
            <a:r>
              <a:rPr lang="en-US" sz="3200" dirty="0" smtClean="0">
                <a:latin typeface="+mn-lt"/>
              </a:rPr>
              <a:t>People</a:t>
            </a:r>
            <a:endParaRPr lang="en-US" sz="3200" dirty="0">
              <a:latin typeface="+mn-lt"/>
            </a:endParaRPr>
          </a:p>
        </p:txBody>
      </p:sp>
      <p:sp>
        <p:nvSpPr>
          <p:cNvPr id="3" name="Subtitle 2"/>
          <p:cNvSpPr>
            <a:spLocks noGrp="1"/>
          </p:cNvSpPr>
          <p:nvPr>
            <p:ph type="subTitle" idx="1"/>
          </p:nvPr>
        </p:nvSpPr>
        <p:spPr>
          <a:xfrm>
            <a:off x="1524000" y="1876099"/>
            <a:ext cx="9144000" cy="2356944"/>
          </a:xfrm>
        </p:spPr>
        <p:txBody>
          <a:bodyPr/>
          <a:lstStyle/>
          <a:p>
            <a:r>
              <a:rPr lang="en-US" dirty="0" smtClean="0"/>
              <a:t>CAIR, San Diego, CA.  </a:t>
            </a:r>
          </a:p>
          <a:p>
            <a:r>
              <a:rPr lang="en-US" dirty="0" smtClean="0"/>
              <a:t>November 19-21, 2014</a:t>
            </a:r>
          </a:p>
          <a:p>
            <a:endParaRPr lang="en-US" dirty="0" smtClean="0"/>
          </a:p>
          <a:p>
            <a:r>
              <a:rPr lang="en-US" i="1" dirty="0" smtClean="0"/>
              <a:t>Scheduled at 3:00-3:45 Thursday in </a:t>
            </a:r>
            <a:r>
              <a:rPr lang="en-US" i="1" dirty="0"/>
              <a:t>Salon A </a:t>
            </a:r>
          </a:p>
        </p:txBody>
      </p:sp>
      <p:graphicFrame>
        <p:nvGraphicFramePr>
          <p:cNvPr id="4" name="Table 3"/>
          <p:cNvGraphicFramePr>
            <a:graphicFrameLocks noGrp="1"/>
          </p:cNvGraphicFramePr>
          <p:nvPr>
            <p:extLst>
              <p:ext uri="{D42A27DB-BD31-4B8C-83A1-F6EECF244321}">
                <p14:modId xmlns:p14="http://schemas.microsoft.com/office/powerpoint/2010/main" val="2044339960"/>
              </p:ext>
            </p:extLst>
          </p:nvPr>
        </p:nvGraphicFramePr>
        <p:xfrm>
          <a:off x="482008" y="4117135"/>
          <a:ext cx="11185452" cy="1554480"/>
        </p:xfrm>
        <a:graphic>
          <a:graphicData uri="http://schemas.openxmlformats.org/drawingml/2006/table">
            <a:tbl>
              <a:tblPr firstRow="1" bandRow="1">
                <a:tableStyleId>{073A0DAA-6AF3-43AB-8588-CEC1D06C72B9}</a:tableStyleId>
              </a:tblPr>
              <a:tblGrid>
                <a:gridCol w="5171432"/>
                <a:gridCol w="842588"/>
                <a:gridCol w="5171432"/>
              </a:tblGrid>
              <a:tr h="370840">
                <a:tc>
                  <a:txBody>
                    <a:bodyPr/>
                    <a:lstStyle/>
                    <a:p>
                      <a:pPr algn="ctr"/>
                      <a:r>
                        <a:rPr lang="en-US" sz="2400" b="0" dirty="0" smtClean="0">
                          <a:solidFill>
                            <a:schemeClr val="tx1"/>
                          </a:solidFill>
                        </a:rPr>
                        <a:t>Nathan Garrett, PhD</a:t>
                      </a:r>
                    </a:p>
                    <a:p>
                      <a:pPr algn="ctr"/>
                      <a:r>
                        <a:rPr lang="en-US" sz="2400" b="0" dirty="0" smtClean="0">
                          <a:solidFill>
                            <a:schemeClr val="tx1"/>
                          </a:solidFill>
                        </a:rPr>
                        <a:t>Assistant Professor of IT</a:t>
                      </a:r>
                    </a:p>
                    <a:p>
                      <a:pPr algn="ctr"/>
                      <a:r>
                        <a:rPr lang="en-US" sz="2400" b="0" dirty="0" smtClean="0">
                          <a:solidFill>
                            <a:schemeClr val="tx1"/>
                          </a:solidFill>
                        </a:rPr>
                        <a:t>Assistant Dean, Schoo</a:t>
                      </a:r>
                      <a:r>
                        <a:rPr lang="en-US" sz="2400" b="0" baseline="0" dirty="0" smtClean="0">
                          <a:solidFill>
                            <a:schemeClr val="tx1"/>
                          </a:solidFill>
                        </a:rPr>
                        <a:t>l of Business</a:t>
                      </a:r>
                    </a:p>
                    <a:p>
                      <a:pPr algn="ctr"/>
                      <a:r>
                        <a:rPr lang="en-US" sz="2400" b="0" baseline="0" dirty="0" smtClean="0">
                          <a:solidFill>
                            <a:schemeClr val="tx1"/>
                          </a:solidFill>
                          <a:hlinkClick r:id="rId3"/>
                        </a:rPr>
                        <a:t>Nathan.Garrett@Woodbury.edu</a:t>
                      </a:r>
                      <a:endParaRPr lang="en-US" sz="2400" b="0" dirty="0">
                        <a:solidFill>
                          <a:schemeClr val="tx1"/>
                        </a:solidFill>
                      </a:endParaRPr>
                    </a:p>
                  </a:txBody>
                  <a:tcPr>
                    <a:solidFill>
                      <a:schemeClr val="bg1"/>
                    </a:solidFill>
                  </a:tcPr>
                </a:tc>
                <a:tc>
                  <a:txBody>
                    <a:bodyPr/>
                    <a:lstStyle/>
                    <a:p>
                      <a:pPr algn="ctr"/>
                      <a:endParaRPr lang="en-US" sz="2400" b="0" dirty="0">
                        <a:solidFill>
                          <a:schemeClr val="tx1"/>
                        </a:solidFill>
                      </a:endParaRPr>
                    </a:p>
                  </a:txBody>
                  <a:tcPr>
                    <a:solidFill>
                      <a:schemeClr val="bg1"/>
                    </a:solidFill>
                  </a:tcPr>
                </a:tc>
                <a:tc>
                  <a:txBody>
                    <a:bodyPr/>
                    <a:lstStyle/>
                    <a:p>
                      <a:pPr algn="ctr"/>
                      <a:r>
                        <a:rPr lang="en-US" sz="2400" b="0" dirty="0" smtClean="0">
                          <a:solidFill>
                            <a:schemeClr val="tx1"/>
                          </a:solidFill>
                        </a:rPr>
                        <a:t>Bruce Feinstein, MOL</a:t>
                      </a:r>
                    </a:p>
                    <a:p>
                      <a:pPr algn="ctr"/>
                      <a:r>
                        <a:rPr lang="en-US" sz="2400" b="0" dirty="0" smtClean="0">
                          <a:solidFill>
                            <a:schemeClr val="tx1"/>
                          </a:solidFill>
                        </a:rPr>
                        <a:t>Institutional Researcher</a:t>
                      </a:r>
                    </a:p>
                    <a:p>
                      <a:pPr algn="ctr"/>
                      <a:r>
                        <a:rPr lang="en-US" sz="2400" b="0" dirty="0" smtClean="0">
                          <a:solidFill>
                            <a:schemeClr val="tx1"/>
                          </a:solidFill>
                        </a:rPr>
                        <a:t>Woodbury University</a:t>
                      </a:r>
                    </a:p>
                    <a:p>
                      <a:pPr algn="ctr"/>
                      <a:r>
                        <a:rPr lang="en-US" sz="2400" b="0" dirty="0" smtClean="0">
                          <a:solidFill>
                            <a:schemeClr val="tx1"/>
                          </a:solidFill>
                          <a:hlinkClick r:id="rId4"/>
                        </a:rPr>
                        <a:t>Bruce.Feinstein@Woodbury.edu</a:t>
                      </a:r>
                      <a:r>
                        <a:rPr lang="en-US" sz="2400" b="0" dirty="0" smtClean="0">
                          <a:solidFill>
                            <a:schemeClr val="tx1"/>
                          </a:solidFill>
                        </a:rPr>
                        <a:t> </a:t>
                      </a:r>
                      <a:endParaRPr lang="en-US" sz="2400" b="0" dirty="0">
                        <a:solidFill>
                          <a:schemeClr val="tx1"/>
                        </a:solidFill>
                      </a:endParaRPr>
                    </a:p>
                  </a:txBody>
                  <a:tcPr>
                    <a:solidFill>
                      <a:schemeClr val="bg1"/>
                    </a:solidFill>
                  </a:tcPr>
                </a:tc>
              </a:tr>
            </a:tbl>
          </a:graphicData>
        </a:graphic>
      </p:graphicFrame>
    </p:spTree>
    <p:extLst>
      <p:ext uri="{BB962C8B-B14F-4D97-AF65-F5344CB8AC3E}">
        <p14:creationId xmlns:p14="http://schemas.microsoft.com/office/powerpoint/2010/main" val="957901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8137" y="822322"/>
            <a:ext cx="10754263" cy="1448850"/>
          </a:xfrm>
        </p:spPr>
        <p:txBody>
          <a:bodyPr>
            <a:normAutofit fontScale="90000"/>
          </a:bodyPr>
          <a:lstStyle/>
          <a:p>
            <a:r>
              <a:rPr lang="en-US" sz="4000" dirty="0"/>
              <a:t>Use a </a:t>
            </a:r>
            <a:r>
              <a:rPr lang="en-US" sz="4000" b="1" strike="sngStrike" dirty="0"/>
              <a:t>traditional</a:t>
            </a:r>
            <a:r>
              <a:rPr lang="en-US" sz="4000" dirty="0"/>
              <a:t> focus group to generate </a:t>
            </a:r>
            <a:r>
              <a:rPr lang="en-US" sz="4000" strike="sngStrike" dirty="0"/>
              <a:t>quick, rich, and slightly-biased</a:t>
            </a:r>
            <a:r>
              <a:rPr lang="en-US" sz="4000" dirty="0"/>
              <a:t> data </a:t>
            </a:r>
            <a:r>
              <a:rPr lang="en-US" sz="4000" b="1" dirty="0">
                <a:solidFill>
                  <a:schemeClr val="accent6">
                    <a:lumMod val="75000"/>
                  </a:schemeClr>
                </a:solidFill>
              </a:rPr>
              <a:t>and agreement</a:t>
            </a:r>
            <a:endParaRPr lang="en-US" sz="4000" dirty="0"/>
          </a:p>
        </p:txBody>
      </p:sp>
      <p:sp>
        <p:nvSpPr>
          <p:cNvPr id="8" name="Text Placeholder 7"/>
          <p:cNvSpPr>
            <a:spLocks noGrp="1"/>
          </p:cNvSpPr>
          <p:nvPr>
            <p:ph type="body" idx="1"/>
          </p:nvPr>
        </p:nvSpPr>
        <p:spPr>
          <a:xfrm>
            <a:off x="828137" y="2368564"/>
            <a:ext cx="5157787" cy="823912"/>
          </a:xfrm>
        </p:spPr>
        <p:txBody>
          <a:bodyPr/>
          <a:lstStyle/>
          <a:p>
            <a:r>
              <a:rPr lang="en-US" dirty="0" smtClean="0">
                <a:solidFill>
                  <a:schemeClr val="accent6">
                    <a:lumMod val="75000"/>
                  </a:schemeClr>
                </a:solidFill>
              </a:rPr>
              <a:t>Advantages</a:t>
            </a:r>
            <a:endParaRPr lang="en-US" dirty="0">
              <a:solidFill>
                <a:schemeClr val="accent6">
                  <a:lumMod val="75000"/>
                </a:schemeClr>
              </a:solidFill>
            </a:endParaRPr>
          </a:p>
        </p:txBody>
      </p:sp>
      <p:sp>
        <p:nvSpPr>
          <p:cNvPr id="5" name="Content Placeholder 4"/>
          <p:cNvSpPr>
            <a:spLocks noGrp="1"/>
          </p:cNvSpPr>
          <p:nvPr>
            <p:ph sz="half" idx="2"/>
          </p:nvPr>
        </p:nvSpPr>
        <p:spPr>
          <a:xfrm>
            <a:off x="828137" y="3192476"/>
            <a:ext cx="5157787" cy="3684588"/>
          </a:xfrm>
        </p:spPr>
        <p:txBody>
          <a:bodyPr/>
          <a:lstStyle/>
          <a:p>
            <a:r>
              <a:rPr lang="en-US" dirty="0" smtClean="0">
                <a:solidFill>
                  <a:schemeClr val="accent6">
                    <a:lumMod val="75000"/>
                  </a:schemeClr>
                </a:solidFill>
              </a:rPr>
              <a:t>Low cost &amp; fast</a:t>
            </a:r>
          </a:p>
          <a:p>
            <a:r>
              <a:rPr lang="en-US" dirty="0" smtClean="0">
                <a:solidFill>
                  <a:schemeClr val="accent6">
                    <a:lumMod val="75000"/>
                  </a:schemeClr>
                </a:solidFill>
              </a:rPr>
              <a:t>Messy or unstructured problems </a:t>
            </a:r>
          </a:p>
          <a:p>
            <a:r>
              <a:rPr lang="en-US" dirty="0" smtClean="0">
                <a:solidFill>
                  <a:schemeClr val="accent6">
                    <a:lumMod val="75000"/>
                  </a:schemeClr>
                </a:solidFill>
              </a:rPr>
              <a:t>Authentic participant voices</a:t>
            </a:r>
          </a:p>
          <a:p>
            <a:endParaRPr lang="en-US" dirty="0" smtClean="0">
              <a:solidFill>
                <a:schemeClr val="accent6">
                  <a:lumMod val="75000"/>
                </a:schemeClr>
              </a:solidFill>
            </a:endParaRPr>
          </a:p>
          <a:p>
            <a:pPr marL="0" indent="0">
              <a:buNone/>
            </a:pPr>
            <a:endParaRPr lang="en-US" dirty="0">
              <a:solidFill>
                <a:schemeClr val="accent6">
                  <a:lumMod val="75000"/>
                </a:schemeClr>
              </a:solidFill>
            </a:endParaRPr>
          </a:p>
        </p:txBody>
      </p:sp>
      <p:sp>
        <p:nvSpPr>
          <p:cNvPr id="9" name="Text Placeholder 8"/>
          <p:cNvSpPr>
            <a:spLocks noGrp="1"/>
          </p:cNvSpPr>
          <p:nvPr>
            <p:ph type="body" sz="quarter" idx="3"/>
          </p:nvPr>
        </p:nvSpPr>
        <p:spPr>
          <a:xfrm>
            <a:off x="6160549" y="2368564"/>
            <a:ext cx="5183188" cy="823912"/>
          </a:xfrm>
        </p:spPr>
        <p:txBody>
          <a:bodyPr/>
          <a:lstStyle/>
          <a:p>
            <a:r>
              <a:rPr lang="en-US" dirty="0" smtClean="0">
                <a:solidFill>
                  <a:srgbClr val="FF0000"/>
                </a:solidFill>
              </a:rPr>
              <a:t>Disadvantages</a:t>
            </a:r>
            <a:endParaRPr lang="en-US" dirty="0">
              <a:solidFill>
                <a:srgbClr val="FF0000"/>
              </a:solidFill>
            </a:endParaRPr>
          </a:p>
        </p:txBody>
      </p:sp>
      <p:sp>
        <p:nvSpPr>
          <p:cNvPr id="10" name="Content Placeholder 9"/>
          <p:cNvSpPr>
            <a:spLocks noGrp="1"/>
          </p:cNvSpPr>
          <p:nvPr>
            <p:ph sz="quarter" idx="4"/>
          </p:nvPr>
        </p:nvSpPr>
        <p:spPr>
          <a:xfrm>
            <a:off x="6160549" y="3192476"/>
            <a:ext cx="5183188" cy="3684588"/>
          </a:xfrm>
        </p:spPr>
        <p:txBody>
          <a:bodyPr/>
          <a:lstStyle/>
          <a:p>
            <a:r>
              <a:rPr lang="en-US" dirty="0" smtClean="0">
                <a:solidFill>
                  <a:srgbClr val="FF0000"/>
                </a:solidFill>
              </a:rPr>
              <a:t>Groupthink/dominant voices</a:t>
            </a:r>
          </a:p>
          <a:p>
            <a:r>
              <a:rPr lang="en-US" dirty="0" smtClean="0">
                <a:solidFill>
                  <a:srgbClr val="FF0000"/>
                </a:solidFill>
              </a:rPr>
              <a:t>Non-quantifiable/statistical</a:t>
            </a:r>
          </a:p>
          <a:p>
            <a:r>
              <a:rPr lang="en-US" dirty="0" smtClean="0">
                <a:solidFill>
                  <a:srgbClr val="FF0000"/>
                </a:solidFill>
              </a:rPr>
              <a:t>Biased selection</a:t>
            </a:r>
          </a:p>
          <a:p>
            <a:r>
              <a:rPr lang="en-US" dirty="0" smtClean="0">
                <a:solidFill>
                  <a:srgbClr val="FF0000"/>
                </a:solidFill>
              </a:rPr>
              <a:t>Poor for sensitive topics</a:t>
            </a:r>
          </a:p>
          <a:p>
            <a:r>
              <a:rPr lang="en-US" dirty="0" smtClean="0">
                <a:solidFill>
                  <a:srgbClr val="FF0000"/>
                </a:solidFill>
              </a:rPr>
              <a:t>Can be shallower than interviews</a:t>
            </a:r>
            <a:endParaRPr lang="en-US" dirty="0">
              <a:solidFill>
                <a:srgbClr val="FF0000"/>
              </a:solidFill>
            </a:endParaRPr>
          </a:p>
        </p:txBody>
      </p:sp>
      <p:sp>
        <p:nvSpPr>
          <p:cNvPr id="6" name="Footer Placeholder 5"/>
          <p:cNvSpPr>
            <a:spLocks noGrp="1"/>
          </p:cNvSpPr>
          <p:nvPr>
            <p:ph type="ftr" sz="quarter" idx="11"/>
          </p:nvPr>
        </p:nvSpPr>
        <p:spPr/>
        <p:txBody>
          <a:bodyPr/>
          <a:lstStyle/>
          <a:p>
            <a:r>
              <a:rPr lang="en-US" smtClean="0"/>
              <a:t>Woodbury University</a:t>
            </a:r>
            <a:endParaRPr lang="en-US"/>
          </a:p>
        </p:txBody>
      </p:sp>
      <p:sp>
        <p:nvSpPr>
          <p:cNvPr id="7" name="Slide Number Placeholder 6"/>
          <p:cNvSpPr>
            <a:spLocks noGrp="1"/>
          </p:cNvSpPr>
          <p:nvPr>
            <p:ph type="sldNum" sz="quarter" idx="12"/>
          </p:nvPr>
        </p:nvSpPr>
        <p:spPr/>
        <p:txBody>
          <a:bodyPr/>
          <a:lstStyle/>
          <a:p>
            <a:fld id="{DCF5EBCC-273C-473A-B921-51823F48E4ED}" type="slidenum">
              <a:rPr lang="en-US" smtClean="0"/>
              <a:t>10</a:t>
            </a:fld>
            <a:endParaRPr lang="en-US"/>
          </a:p>
        </p:txBody>
      </p:sp>
      <p:sp>
        <p:nvSpPr>
          <p:cNvPr id="2" name="Date Placeholder 1"/>
          <p:cNvSpPr>
            <a:spLocks noGrp="1"/>
          </p:cNvSpPr>
          <p:nvPr>
            <p:ph type="dt" sz="half" idx="10"/>
          </p:nvPr>
        </p:nvSpPr>
        <p:spPr/>
        <p:txBody>
          <a:bodyPr/>
          <a:lstStyle/>
          <a:p>
            <a:r>
              <a:rPr lang="en-US" smtClean="0"/>
              <a:t>11/20/2014</a:t>
            </a:r>
            <a:endParaRPr lang="en-US"/>
          </a:p>
        </p:txBody>
      </p:sp>
    </p:spTree>
    <p:extLst>
      <p:ext uri="{BB962C8B-B14F-4D97-AF65-F5344CB8AC3E}">
        <p14:creationId xmlns:p14="http://schemas.microsoft.com/office/powerpoint/2010/main" val="12287878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9788" y="884364"/>
            <a:ext cx="10515600" cy="1325563"/>
          </a:xfrm>
        </p:spPr>
        <p:txBody>
          <a:bodyPr>
            <a:normAutofit/>
          </a:bodyPr>
          <a:lstStyle/>
          <a:p>
            <a:r>
              <a:rPr lang="en-US" sz="3600" dirty="0" smtClean="0"/>
              <a:t>Use a </a:t>
            </a:r>
            <a:r>
              <a:rPr lang="en-US" sz="3600" b="1" strike="sngStrike" dirty="0" smtClean="0"/>
              <a:t>traditional</a:t>
            </a:r>
            <a:r>
              <a:rPr lang="en-US" sz="3600" dirty="0" smtClean="0"/>
              <a:t> focus group to generate </a:t>
            </a:r>
            <a:r>
              <a:rPr lang="en-US" sz="3600" strike="sngStrike" dirty="0" smtClean="0"/>
              <a:t>quick, rich, and slightly-biased</a:t>
            </a:r>
            <a:r>
              <a:rPr lang="en-US" sz="3600" dirty="0" smtClean="0"/>
              <a:t> data </a:t>
            </a:r>
            <a:r>
              <a:rPr lang="en-US" sz="3600" b="1" dirty="0" smtClean="0">
                <a:solidFill>
                  <a:schemeClr val="accent6">
                    <a:lumMod val="75000"/>
                  </a:schemeClr>
                </a:solidFill>
              </a:rPr>
              <a:t>and agreement</a:t>
            </a:r>
            <a:endParaRPr lang="en-US" sz="3600" b="1" dirty="0">
              <a:solidFill>
                <a:schemeClr val="accent6">
                  <a:lumMod val="75000"/>
                </a:schemeClr>
              </a:solidFill>
            </a:endParaRPr>
          </a:p>
        </p:txBody>
      </p:sp>
      <p:sp>
        <p:nvSpPr>
          <p:cNvPr id="8" name="Text Placeholder 7"/>
          <p:cNvSpPr>
            <a:spLocks noGrp="1"/>
          </p:cNvSpPr>
          <p:nvPr>
            <p:ph type="body" idx="1"/>
          </p:nvPr>
        </p:nvSpPr>
        <p:spPr>
          <a:xfrm>
            <a:off x="839788" y="2345264"/>
            <a:ext cx="5157787" cy="823912"/>
          </a:xfrm>
        </p:spPr>
        <p:txBody>
          <a:bodyPr/>
          <a:lstStyle/>
          <a:p>
            <a:r>
              <a:rPr lang="en-US" dirty="0" smtClean="0">
                <a:solidFill>
                  <a:schemeClr val="accent6">
                    <a:lumMod val="75000"/>
                  </a:schemeClr>
                </a:solidFill>
              </a:rPr>
              <a:t>Advantages</a:t>
            </a:r>
            <a:endParaRPr lang="en-US" dirty="0">
              <a:solidFill>
                <a:schemeClr val="accent6">
                  <a:lumMod val="75000"/>
                </a:schemeClr>
              </a:solidFill>
            </a:endParaRPr>
          </a:p>
        </p:txBody>
      </p:sp>
      <p:sp>
        <p:nvSpPr>
          <p:cNvPr id="5" name="Content Placeholder 4"/>
          <p:cNvSpPr>
            <a:spLocks noGrp="1"/>
          </p:cNvSpPr>
          <p:nvPr>
            <p:ph sz="half" idx="2"/>
          </p:nvPr>
        </p:nvSpPr>
        <p:spPr>
          <a:xfrm>
            <a:off x="839788" y="3169176"/>
            <a:ext cx="5157787" cy="3684588"/>
          </a:xfrm>
        </p:spPr>
        <p:txBody>
          <a:bodyPr/>
          <a:lstStyle/>
          <a:p>
            <a:r>
              <a:rPr lang="en-US" dirty="0" smtClean="0">
                <a:solidFill>
                  <a:schemeClr val="accent6">
                    <a:lumMod val="75000"/>
                  </a:schemeClr>
                </a:solidFill>
              </a:rPr>
              <a:t>Low cost &amp; fast</a:t>
            </a:r>
          </a:p>
          <a:p>
            <a:r>
              <a:rPr lang="en-US" dirty="0" smtClean="0">
                <a:solidFill>
                  <a:schemeClr val="accent6">
                    <a:lumMod val="75000"/>
                  </a:schemeClr>
                </a:solidFill>
              </a:rPr>
              <a:t>Messy or unstructured problems </a:t>
            </a:r>
          </a:p>
          <a:p>
            <a:r>
              <a:rPr lang="en-US" dirty="0" smtClean="0">
                <a:solidFill>
                  <a:schemeClr val="accent6">
                    <a:lumMod val="75000"/>
                  </a:schemeClr>
                </a:solidFill>
              </a:rPr>
              <a:t>Authentic participant voices</a:t>
            </a:r>
          </a:p>
          <a:p>
            <a:r>
              <a:rPr lang="en-US" b="1" dirty="0" smtClean="0">
                <a:solidFill>
                  <a:schemeClr val="accent6">
                    <a:lumMod val="75000"/>
                  </a:schemeClr>
                </a:solidFill>
              </a:rPr>
              <a:t>Groupthink</a:t>
            </a:r>
          </a:p>
          <a:p>
            <a:r>
              <a:rPr lang="en-US" b="1" dirty="0">
                <a:solidFill>
                  <a:schemeClr val="accent6">
                    <a:lumMod val="75000"/>
                  </a:schemeClr>
                </a:solidFill>
              </a:rPr>
              <a:t>Non-quantifiable/</a:t>
            </a:r>
            <a:r>
              <a:rPr lang="en-US" b="1" dirty="0" smtClean="0">
                <a:solidFill>
                  <a:schemeClr val="accent6">
                    <a:lumMod val="75000"/>
                  </a:schemeClr>
                </a:solidFill>
              </a:rPr>
              <a:t>statistical</a:t>
            </a:r>
          </a:p>
          <a:p>
            <a:endParaRPr lang="en-US" dirty="0" smtClean="0">
              <a:solidFill>
                <a:schemeClr val="accent6">
                  <a:lumMod val="75000"/>
                </a:schemeClr>
              </a:solidFill>
            </a:endParaRPr>
          </a:p>
          <a:p>
            <a:pPr marL="0" indent="0">
              <a:buNone/>
            </a:pPr>
            <a:endParaRPr lang="en-US" dirty="0">
              <a:solidFill>
                <a:schemeClr val="accent6">
                  <a:lumMod val="75000"/>
                </a:schemeClr>
              </a:solidFill>
            </a:endParaRPr>
          </a:p>
        </p:txBody>
      </p:sp>
      <p:sp>
        <p:nvSpPr>
          <p:cNvPr id="9" name="Text Placeholder 8"/>
          <p:cNvSpPr>
            <a:spLocks noGrp="1"/>
          </p:cNvSpPr>
          <p:nvPr>
            <p:ph type="body" sz="quarter" idx="3"/>
          </p:nvPr>
        </p:nvSpPr>
        <p:spPr>
          <a:xfrm>
            <a:off x="6172200" y="2345264"/>
            <a:ext cx="5183188" cy="823912"/>
          </a:xfrm>
        </p:spPr>
        <p:txBody>
          <a:bodyPr/>
          <a:lstStyle/>
          <a:p>
            <a:r>
              <a:rPr lang="en-US" dirty="0" smtClean="0">
                <a:solidFill>
                  <a:srgbClr val="FF0000"/>
                </a:solidFill>
              </a:rPr>
              <a:t>Disadvantages</a:t>
            </a:r>
            <a:endParaRPr lang="en-US" dirty="0">
              <a:solidFill>
                <a:srgbClr val="FF0000"/>
              </a:solidFill>
            </a:endParaRPr>
          </a:p>
        </p:txBody>
      </p:sp>
      <p:sp>
        <p:nvSpPr>
          <p:cNvPr id="10" name="Content Placeholder 9"/>
          <p:cNvSpPr>
            <a:spLocks noGrp="1"/>
          </p:cNvSpPr>
          <p:nvPr>
            <p:ph sz="quarter" idx="4"/>
          </p:nvPr>
        </p:nvSpPr>
        <p:spPr>
          <a:xfrm>
            <a:off x="6172200" y="3169176"/>
            <a:ext cx="5183188" cy="3684588"/>
          </a:xfrm>
        </p:spPr>
        <p:txBody>
          <a:bodyPr/>
          <a:lstStyle/>
          <a:p>
            <a:r>
              <a:rPr lang="en-US" strike="sngStrike" dirty="0" smtClean="0">
                <a:solidFill>
                  <a:schemeClr val="accent6">
                    <a:lumMod val="75000"/>
                  </a:schemeClr>
                </a:solidFill>
              </a:rPr>
              <a:t>Groupthink</a:t>
            </a:r>
            <a:r>
              <a:rPr lang="en-US" dirty="0" smtClean="0">
                <a:solidFill>
                  <a:srgbClr val="FF0000"/>
                </a:solidFill>
              </a:rPr>
              <a:t>/dominant voices</a:t>
            </a:r>
          </a:p>
          <a:p>
            <a:r>
              <a:rPr lang="en-US" strike="sngStrike" dirty="0" smtClean="0">
                <a:solidFill>
                  <a:schemeClr val="accent6">
                    <a:lumMod val="75000"/>
                  </a:schemeClr>
                </a:solidFill>
              </a:rPr>
              <a:t>Non-quantifiable/statistical</a:t>
            </a:r>
          </a:p>
          <a:p>
            <a:r>
              <a:rPr lang="en-US" dirty="0" smtClean="0">
                <a:solidFill>
                  <a:srgbClr val="FF0000"/>
                </a:solidFill>
              </a:rPr>
              <a:t>Biased selection</a:t>
            </a:r>
          </a:p>
          <a:p>
            <a:r>
              <a:rPr lang="en-US" dirty="0" smtClean="0">
                <a:solidFill>
                  <a:srgbClr val="FF0000"/>
                </a:solidFill>
              </a:rPr>
              <a:t>Poor for sensitive topics</a:t>
            </a:r>
          </a:p>
          <a:p>
            <a:r>
              <a:rPr lang="en-US" dirty="0" smtClean="0">
                <a:solidFill>
                  <a:srgbClr val="FF0000"/>
                </a:solidFill>
              </a:rPr>
              <a:t>Can be shallower than interviews</a:t>
            </a:r>
            <a:endParaRPr lang="en-US" dirty="0">
              <a:solidFill>
                <a:srgbClr val="FF0000"/>
              </a:solidFill>
            </a:endParaRPr>
          </a:p>
        </p:txBody>
      </p:sp>
      <p:sp>
        <p:nvSpPr>
          <p:cNvPr id="6" name="Footer Placeholder 5"/>
          <p:cNvSpPr>
            <a:spLocks noGrp="1"/>
          </p:cNvSpPr>
          <p:nvPr>
            <p:ph type="ftr" sz="quarter" idx="11"/>
          </p:nvPr>
        </p:nvSpPr>
        <p:spPr/>
        <p:txBody>
          <a:bodyPr/>
          <a:lstStyle/>
          <a:p>
            <a:r>
              <a:rPr lang="en-US" smtClean="0"/>
              <a:t>Woodbury University</a:t>
            </a:r>
            <a:endParaRPr lang="en-US"/>
          </a:p>
        </p:txBody>
      </p:sp>
      <p:sp>
        <p:nvSpPr>
          <p:cNvPr id="7" name="Slide Number Placeholder 6"/>
          <p:cNvSpPr>
            <a:spLocks noGrp="1"/>
          </p:cNvSpPr>
          <p:nvPr>
            <p:ph type="sldNum" sz="quarter" idx="12"/>
          </p:nvPr>
        </p:nvSpPr>
        <p:spPr/>
        <p:txBody>
          <a:bodyPr/>
          <a:lstStyle/>
          <a:p>
            <a:fld id="{DCF5EBCC-273C-473A-B921-51823F48E4ED}" type="slidenum">
              <a:rPr lang="en-US" smtClean="0"/>
              <a:t>11</a:t>
            </a:fld>
            <a:endParaRPr lang="en-US"/>
          </a:p>
        </p:txBody>
      </p:sp>
      <p:sp>
        <p:nvSpPr>
          <p:cNvPr id="2" name="Up Arrow Callout 1"/>
          <p:cNvSpPr/>
          <p:nvPr/>
        </p:nvSpPr>
        <p:spPr>
          <a:xfrm rot="20015050">
            <a:off x="9155485" y="3975154"/>
            <a:ext cx="1946291" cy="2463501"/>
          </a:xfrm>
          <a:prstGeom prst="upArrowCallou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Privileged data over participant voices</a:t>
            </a:r>
            <a:endParaRPr lang="en-US" dirty="0"/>
          </a:p>
        </p:txBody>
      </p:sp>
      <p:sp>
        <p:nvSpPr>
          <p:cNvPr id="3" name="Date Placeholder 2"/>
          <p:cNvSpPr>
            <a:spLocks noGrp="1"/>
          </p:cNvSpPr>
          <p:nvPr>
            <p:ph type="dt" sz="half" idx="10"/>
          </p:nvPr>
        </p:nvSpPr>
        <p:spPr/>
        <p:txBody>
          <a:bodyPr/>
          <a:lstStyle/>
          <a:p>
            <a:r>
              <a:rPr lang="en-US" smtClean="0"/>
              <a:t>11/20/2014</a:t>
            </a:r>
            <a:endParaRPr lang="en-US"/>
          </a:p>
        </p:txBody>
      </p:sp>
    </p:spTree>
    <p:extLst>
      <p:ext uri="{BB962C8B-B14F-4D97-AF65-F5344CB8AC3E}">
        <p14:creationId xmlns:p14="http://schemas.microsoft.com/office/powerpoint/2010/main" val="28571162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588335"/>
            <a:ext cx="10515600" cy="1113111"/>
          </a:xfrm>
        </p:spPr>
        <p:txBody>
          <a:bodyPr/>
          <a:lstStyle/>
          <a:p>
            <a:r>
              <a:rPr lang="en-US" dirty="0" smtClean="0"/>
              <a:t>Ideal focus group elements</a:t>
            </a:r>
            <a:endParaRPr lang="en-US" dirty="0"/>
          </a:p>
        </p:txBody>
      </p:sp>
      <p:sp>
        <p:nvSpPr>
          <p:cNvPr id="7" name="Content Placeholder 6"/>
          <p:cNvSpPr>
            <a:spLocks noGrp="1"/>
          </p:cNvSpPr>
          <p:nvPr>
            <p:ph sz="half" idx="1"/>
          </p:nvPr>
        </p:nvSpPr>
        <p:spPr/>
        <p:txBody>
          <a:bodyPr>
            <a:normAutofit/>
          </a:bodyPr>
          <a:lstStyle/>
          <a:p>
            <a:r>
              <a:rPr lang="en-US" dirty="0" smtClean="0"/>
              <a:t>Location</a:t>
            </a:r>
            <a:endParaRPr lang="en-US" dirty="0"/>
          </a:p>
          <a:p>
            <a:pPr lvl="1"/>
            <a:r>
              <a:rPr lang="en-US" dirty="0" smtClean="0"/>
              <a:t>Neutral</a:t>
            </a:r>
          </a:p>
          <a:p>
            <a:pPr lvl="1"/>
            <a:r>
              <a:rPr lang="en-US" dirty="0" smtClean="0"/>
              <a:t>Round table</a:t>
            </a:r>
          </a:p>
          <a:p>
            <a:r>
              <a:rPr lang="en-US" dirty="0" smtClean="0"/>
              <a:t>Participants</a:t>
            </a:r>
          </a:p>
          <a:p>
            <a:pPr lvl="1"/>
            <a:r>
              <a:rPr lang="en-US" dirty="0" smtClean="0"/>
              <a:t>6-10 people</a:t>
            </a:r>
          </a:p>
          <a:p>
            <a:pPr lvl="1"/>
            <a:r>
              <a:rPr lang="en-US" dirty="0" smtClean="0"/>
              <a:t>Sample</a:t>
            </a:r>
          </a:p>
          <a:p>
            <a:pPr lvl="2"/>
            <a:r>
              <a:rPr lang="en-US" dirty="0" smtClean="0"/>
              <a:t>Avoid power differentials, </a:t>
            </a:r>
          </a:p>
          <a:p>
            <a:pPr lvl="2"/>
            <a:r>
              <a:rPr lang="en-US" dirty="0" smtClean="0"/>
              <a:t>Homogeneity for comfortable discussions.</a:t>
            </a:r>
          </a:p>
          <a:p>
            <a:pPr lvl="2"/>
            <a:r>
              <a:rPr lang="en-US" b="1" dirty="0" smtClean="0">
                <a:solidFill>
                  <a:schemeClr val="accent6">
                    <a:lumMod val="75000"/>
                  </a:schemeClr>
                </a:solidFill>
              </a:rPr>
              <a:t>Diverse to avoid groupthink</a:t>
            </a:r>
          </a:p>
          <a:p>
            <a:pPr lvl="1"/>
            <a:r>
              <a:rPr lang="en-US" i="1" dirty="0" smtClean="0">
                <a:solidFill>
                  <a:srgbClr val="7030A0"/>
                </a:solidFill>
              </a:rPr>
              <a:t>Confidential</a:t>
            </a:r>
          </a:p>
          <a:p>
            <a:pPr lvl="1"/>
            <a:endParaRPr lang="en-US" dirty="0" smtClean="0"/>
          </a:p>
          <a:p>
            <a:endParaRPr lang="en-US" dirty="0"/>
          </a:p>
          <a:p>
            <a:endParaRPr lang="en-US" dirty="0"/>
          </a:p>
          <a:p>
            <a:endParaRPr lang="en-US" dirty="0"/>
          </a:p>
        </p:txBody>
      </p:sp>
      <p:sp>
        <p:nvSpPr>
          <p:cNvPr id="2" name="Content Placeholder 1"/>
          <p:cNvSpPr>
            <a:spLocks noGrp="1"/>
          </p:cNvSpPr>
          <p:nvPr>
            <p:ph sz="half" idx="2"/>
          </p:nvPr>
        </p:nvSpPr>
        <p:spPr/>
        <p:txBody>
          <a:bodyPr>
            <a:normAutofit/>
          </a:bodyPr>
          <a:lstStyle/>
          <a:p>
            <a:r>
              <a:rPr lang="en-US" dirty="0" smtClean="0"/>
              <a:t>Sessions</a:t>
            </a:r>
          </a:p>
          <a:p>
            <a:pPr lvl="1"/>
            <a:r>
              <a:rPr lang="en-US" dirty="0" smtClean="0"/>
              <a:t>Continue until saturation</a:t>
            </a:r>
          </a:p>
          <a:p>
            <a:r>
              <a:rPr lang="en-US" dirty="0" smtClean="0"/>
              <a:t>Moderator</a:t>
            </a:r>
          </a:p>
          <a:p>
            <a:pPr lvl="1"/>
            <a:r>
              <a:rPr lang="en-US" dirty="0" smtClean="0"/>
              <a:t>Starts with open-ended questions</a:t>
            </a:r>
          </a:p>
          <a:p>
            <a:pPr lvl="1"/>
            <a:r>
              <a:rPr lang="en-US" dirty="0" smtClean="0"/>
              <a:t>Probes into responses</a:t>
            </a:r>
          </a:p>
          <a:p>
            <a:pPr lvl="1"/>
            <a:r>
              <a:rPr lang="en-US" strike="sngStrike" dirty="0" smtClean="0">
                <a:solidFill>
                  <a:srgbClr val="FF0000"/>
                </a:solidFill>
              </a:rPr>
              <a:t>Neutral</a:t>
            </a:r>
          </a:p>
          <a:p>
            <a:r>
              <a:rPr lang="en-US" dirty="0" smtClean="0"/>
              <a:t>Data</a:t>
            </a:r>
          </a:p>
          <a:p>
            <a:pPr lvl="1"/>
            <a:r>
              <a:rPr lang="en-US" dirty="0" smtClean="0"/>
              <a:t>Note-taker </a:t>
            </a:r>
            <a:r>
              <a:rPr lang="en-US" strike="sngStrike" dirty="0" smtClean="0">
                <a:solidFill>
                  <a:srgbClr val="FF0000"/>
                </a:solidFill>
              </a:rPr>
              <a:t>or a/v recording</a:t>
            </a:r>
          </a:p>
          <a:p>
            <a:pPr lvl="1"/>
            <a:r>
              <a:rPr lang="en-US" strike="sngStrike" dirty="0" smtClean="0">
                <a:solidFill>
                  <a:srgbClr val="FF0000"/>
                </a:solidFill>
              </a:rPr>
              <a:t>Coded for analysis</a:t>
            </a:r>
          </a:p>
          <a:p>
            <a:endParaRPr lang="en-US" dirty="0"/>
          </a:p>
        </p:txBody>
      </p:sp>
      <p:sp>
        <p:nvSpPr>
          <p:cNvPr id="4" name="Footer Placeholder 3"/>
          <p:cNvSpPr>
            <a:spLocks noGrp="1"/>
          </p:cNvSpPr>
          <p:nvPr>
            <p:ph type="ftr" sz="quarter" idx="11"/>
          </p:nvPr>
        </p:nvSpPr>
        <p:spPr/>
        <p:txBody>
          <a:bodyPr/>
          <a:lstStyle/>
          <a:p>
            <a:r>
              <a:rPr lang="en-US" smtClean="0"/>
              <a:t>Woodbury University</a:t>
            </a:r>
            <a:endParaRPr lang="en-US"/>
          </a:p>
        </p:txBody>
      </p:sp>
      <p:sp>
        <p:nvSpPr>
          <p:cNvPr id="5" name="Slide Number Placeholder 4"/>
          <p:cNvSpPr>
            <a:spLocks noGrp="1"/>
          </p:cNvSpPr>
          <p:nvPr>
            <p:ph type="sldNum" sz="quarter" idx="12"/>
          </p:nvPr>
        </p:nvSpPr>
        <p:spPr/>
        <p:txBody>
          <a:bodyPr/>
          <a:lstStyle/>
          <a:p>
            <a:fld id="{DCF5EBCC-273C-473A-B921-51823F48E4ED}" type="slidenum">
              <a:rPr lang="en-US" smtClean="0"/>
              <a:t>12</a:t>
            </a:fld>
            <a:endParaRPr lang="en-US"/>
          </a:p>
        </p:txBody>
      </p:sp>
      <p:sp>
        <p:nvSpPr>
          <p:cNvPr id="3" name="Date Placeholder 2"/>
          <p:cNvSpPr>
            <a:spLocks noGrp="1"/>
          </p:cNvSpPr>
          <p:nvPr>
            <p:ph type="dt" sz="half" idx="10"/>
          </p:nvPr>
        </p:nvSpPr>
        <p:spPr/>
        <p:txBody>
          <a:bodyPr/>
          <a:lstStyle/>
          <a:p>
            <a:r>
              <a:rPr lang="en-US" smtClean="0"/>
              <a:t>11/20/2014</a:t>
            </a:r>
            <a:endParaRPr lang="en-US"/>
          </a:p>
        </p:txBody>
      </p:sp>
    </p:spTree>
    <p:extLst>
      <p:ext uri="{BB962C8B-B14F-4D97-AF65-F5344CB8AC3E}">
        <p14:creationId xmlns:p14="http://schemas.microsoft.com/office/powerpoint/2010/main" val="11116712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Focus Group Participants</a:t>
            </a:r>
            <a:endParaRPr lang="en-US" dirty="0"/>
          </a:p>
        </p:txBody>
      </p:sp>
      <p:sp>
        <p:nvSpPr>
          <p:cNvPr id="10" name="Content Placeholder 9"/>
          <p:cNvSpPr>
            <a:spLocks noGrp="1"/>
          </p:cNvSpPr>
          <p:nvPr>
            <p:ph idx="1"/>
          </p:nvPr>
        </p:nvSpPr>
        <p:spPr>
          <a:xfrm>
            <a:off x="838919" y="1825625"/>
            <a:ext cx="10514880" cy="4351338"/>
          </a:xfrm>
        </p:spPr>
        <p:txBody>
          <a:bodyPr>
            <a:normAutofit fontScale="62500" lnSpcReduction="20000"/>
          </a:bodyPr>
          <a:lstStyle/>
          <a:p>
            <a:r>
              <a:rPr lang="en-US" dirty="0" smtClean="0"/>
              <a:t>Build initial dataset </a:t>
            </a:r>
          </a:p>
          <a:p>
            <a:pPr lvl="1"/>
            <a:r>
              <a:rPr lang="en-US" dirty="0" smtClean="0"/>
              <a:t>Bruce/Nathan</a:t>
            </a:r>
          </a:p>
          <a:p>
            <a:r>
              <a:rPr lang="en-US" dirty="0" smtClean="0"/>
              <a:t>Admissions</a:t>
            </a:r>
          </a:p>
          <a:p>
            <a:pPr lvl="1"/>
            <a:r>
              <a:rPr lang="en-US" dirty="0" smtClean="0"/>
              <a:t>VP Enrollment, Dir. Enrollment</a:t>
            </a:r>
          </a:p>
          <a:p>
            <a:pPr lvl="1"/>
            <a:r>
              <a:rPr lang="en-US" dirty="0" smtClean="0"/>
              <a:t>All admissions staff</a:t>
            </a:r>
          </a:p>
          <a:p>
            <a:r>
              <a:rPr lang="en-US" dirty="0" smtClean="0"/>
              <a:t>Student Support </a:t>
            </a:r>
          </a:p>
          <a:p>
            <a:pPr lvl="1"/>
            <a:r>
              <a:rPr lang="en-US" dirty="0" smtClean="0"/>
              <a:t>VP, Dean, Director</a:t>
            </a:r>
          </a:p>
          <a:p>
            <a:r>
              <a:rPr lang="en-US" dirty="0" smtClean="0"/>
              <a:t>Academic Leadership</a:t>
            </a:r>
          </a:p>
          <a:p>
            <a:pPr lvl="1"/>
            <a:r>
              <a:rPr lang="en-US" dirty="0" smtClean="0"/>
              <a:t>Chairs </a:t>
            </a:r>
          </a:p>
          <a:p>
            <a:pPr lvl="1"/>
            <a:r>
              <a:rPr lang="en-US" dirty="0" smtClean="0"/>
              <a:t>Deans (one-on-one)</a:t>
            </a:r>
          </a:p>
          <a:p>
            <a:r>
              <a:rPr lang="en-US" dirty="0" smtClean="0"/>
              <a:t>Faculty/Community</a:t>
            </a:r>
          </a:p>
          <a:p>
            <a:pPr lvl="1"/>
            <a:r>
              <a:rPr lang="en-US" dirty="0" smtClean="0"/>
              <a:t>Colloquium presentation</a:t>
            </a:r>
          </a:p>
          <a:p>
            <a:pPr lvl="1"/>
            <a:r>
              <a:rPr lang="en-US" dirty="0" smtClean="0"/>
              <a:t>Educational Planning Committee</a:t>
            </a:r>
          </a:p>
          <a:p>
            <a:pPr lvl="1"/>
            <a:r>
              <a:rPr lang="en-US" dirty="0" smtClean="0"/>
              <a:t>Senate/WUFA</a:t>
            </a:r>
          </a:p>
          <a:p>
            <a:pPr lvl="1"/>
            <a:r>
              <a:rPr lang="en-US" dirty="0" smtClean="0"/>
              <a:t>Cabinet/President</a:t>
            </a:r>
          </a:p>
          <a:p>
            <a:pPr lvl="1"/>
            <a:endParaRPr lang="en-US" dirty="0" smtClean="0"/>
          </a:p>
          <a:p>
            <a:r>
              <a:rPr lang="en-US" dirty="0" smtClean="0"/>
              <a:t>Cross-disciplinary meetings</a:t>
            </a:r>
          </a:p>
        </p:txBody>
      </p:sp>
      <p:sp>
        <p:nvSpPr>
          <p:cNvPr id="7" name="Footer Placeholder 6"/>
          <p:cNvSpPr>
            <a:spLocks noGrp="1"/>
          </p:cNvSpPr>
          <p:nvPr>
            <p:ph type="ftr" sz="quarter" idx="11"/>
          </p:nvPr>
        </p:nvSpPr>
        <p:spPr/>
        <p:txBody>
          <a:bodyPr/>
          <a:lstStyle/>
          <a:p>
            <a:r>
              <a:rPr lang="en-US" dirty="0" smtClean="0"/>
              <a:t>Woodbury University</a:t>
            </a:r>
            <a:endParaRPr lang="en-US" dirty="0"/>
          </a:p>
        </p:txBody>
      </p:sp>
      <p:sp>
        <p:nvSpPr>
          <p:cNvPr id="8" name="Slide Number Placeholder 7"/>
          <p:cNvSpPr>
            <a:spLocks noGrp="1"/>
          </p:cNvSpPr>
          <p:nvPr>
            <p:ph type="sldNum" sz="quarter" idx="12"/>
          </p:nvPr>
        </p:nvSpPr>
        <p:spPr/>
        <p:txBody>
          <a:bodyPr/>
          <a:lstStyle/>
          <a:p>
            <a:fld id="{DCF5EBCC-273C-473A-B921-51823F48E4ED}" type="slidenum">
              <a:rPr lang="en-US" smtClean="0"/>
              <a:t>13</a:t>
            </a:fld>
            <a:endParaRPr lang="en-US" dirty="0"/>
          </a:p>
        </p:txBody>
      </p:sp>
      <p:graphicFrame>
        <p:nvGraphicFramePr>
          <p:cNvPr id="12" name="Chart 11"/>
          <p:cNvGraphicFramePr/>
          <p:nvPr>
            <p:extLst>
              <p:ext uri="{D42A27DB-BD31-4B8C-83A1-F6EECF244321}">
                <p14:modId xmlns:p14="http://schemas.microsoft.com/office/powerpoint/2010/main" val="2652108123"/>
              </p:ext>
            </p:extLst>
          </p:nvPr>
        </p:nvGraphicFramePr>
        <p:xfrm>
          <a:off x="6238996" y="839019"/>
          <a:ext cx="6239926" cy="5617565"/>
        </p:xfrm>
        <a:graphic>
          <a:graphicData uri="http://schemas.openxmlformats.org/drawingml/2006/chart">
            <c:chart xmlns:c="http://schemas.openxmlformats.org/drawingml/2006/chart" xmlns:r="http://schemas.openxmlformats.org/officeDocument/2006/relationships" r:id="rId3"/>
          </a:graphicData>
        </a:graphic>
      </p:graphicFrame>
      <p:sp>
        <p:nvSpPr>
          <p:cNvPr id="13" name="Right Arrow 12"/>
          <p:cNvSpPr/>
          <p:nvPr/>
        </p:nvSpPr>
        <p:spPr>
          <a:xfrm rot="755554">
            <a:off x="4479570" y="3313632"/>
            <a:ext cx="3326820" cy="133394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Design Faculty critical</a:t>
            </a:r>
            <a:endParaRPr lang="en-US" dirty="0"/>
          </a:p>
        </p:txBody>
      </p:sp>
      <p:sp>
        <p:nvSpPr>
          <p:cNvPr id="2" name="Date Placeholder 1"/>
          <p:cNvSpPr>
            <a:spLocks noGrp="1"/>
          </p:cNvSpPr>
          <p:nvPr>
            <p:ph type="dt" sz="half" idx="10"/>
          </p:nvPr>
        </p:nvSpPr>
        <p:spPr/>
        <p:txBody>
          <a:bodyPr/>
          <a:lstStyle/>
          <a:p>
            <a:r>
              <a:rPr lang="en-US" smtClean="0"/>
              <a:t>11/20/2014</a:t>
            </a:r>
            <a:endParaRPr lang="en-US"/>
          </a:p>
        </p:txBody>
      </p:sp>
    </p:spTree>
    <p:extLst>
      <p:ext uri="{BB962C8B-B14F-4D97-AF65-F5344CB8AC3E}">
        <p14:creationId xmlns:p14="http://schemas.microsoft.com/office/powerpoint/2010/main" val="14878249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What we did </a:t>
            </a:r>
            <a:r>
              <a:rPr lang="en-US" strike="sngStrike" dirty="0" smtClean="0"/>
              <a:t>wrong</a:t>
            </a:r>
            <a:endParaRPr lang="en-US" strike="sngStrike" dirty="0"/>
          </a:p>
        </p:txBody>
      </p:sp>
      <p:sp>
        <p:nvSpPr>
          <p:cNvPr id="9" name="Text Placeholder 8"/>
          <p:cNvSpPr>
            <a:spLocks noGrp="1"/>
          </p:cNvSpPr>
          <p:nvPr>
            <p:ph type="body" idx="1"/>
          </p:nvPr>
        </p:nvSpPr>
        <p:spPr/>
        <p:txBody>
          <a:bodyPr/>
          <a:lstStyle/>
          <a:p>
            <a:r>
              <a:rPr lang="en-US" dirty="0" smtClean="0">
                <a:solidFill>
                  <a:schemeClr val="accent6">
                    <a:lumMod val="50000"/>
                  </a:schemeClr>
                </a:solidFill>
              </a:rPr>
              <a:t>Ideal</a:t>
            </a:r>
            <a:endParaRPr lang="en-US" dirty="0">
              <a:solidFill>
                <a:schemeClr val="accent6">
                  <a:lumMod val="50000"/>
                </a:schemeClr>
              </a:solidFill>
            </a:endParaRPr>
          </a:p>
        </p:txBody>
      </p:sp>
      <p:sp>
        <p:nvSpPr>
          <p:cNvPr id="7" name="Content Placeholder 6"/>
          <p:cNvSpPr>
            <a:spLocks noGrp="1"/>
          </p:cNvSpPr>
          <p:nvPr>
            <p:ph sz="half" idx="2"/>
          </p:nvPr>
        </p:nvSpPr>
        <p:spPr/>
        <p:txBody>
          <a:bodyPr/>
          <a:lstStyle/>
          <a:p>
            <a:pPr marL="0" indent="0">
              <a:buNone/>
            </a:pPr>
            <a:r>
              <a:rPr lang="en-US" dirty="0" smtClean="0"/>
              <a:t>Neutral Facilitator</a:t>
            </a:r>
          </a:p>
          <a:p>
            <a:endParaRPr lang="en-US" dirty="0"/>
          </a:p>
          <a:p>
            <a:pPr marL="0" indent="0">
              <a:buNone/>
            </a:pPr>
            <a:r>
              <a:rPr lang="en-US" dirty="0" smtClean="0"/>
              <a:t>Gather participant voices</a:t>
            </a:r>
          </a:p>
          <a:p>
            <a:pPr marL="0" indent="0">
              <a:buNone/>
            </a:pPr>
            <a:endParaRPr lang="en-US" dirty="0"/>
          </a:p>
          <a:p>
            <a:pPr marL="0" indent="0">
              <a:buNone/>
            </a:pPr>
            <a:r>
              <a:rPr lang="en-US" dirty="0" smtClean="0"/>
              <a:t>Getting data</a:t>
            </a:r>
          </a:p>
          <a:p>
            <a:endParaRPr lang="en-US" dirty="0"/>
          </a:p>
          <a:p>
            <a:endParaRPr lang="en-US" dirty="0"/>
          </a:p>
        </p:txBody>
      </p:sp>
      <p:sp>
        <p:nvSpPr>
          <p:cNvPr id="10" name="Text Placeholder 9"/>
          <p:cNvSpPr>
            <a:spLocks noGrp="1"/>
          </p:cNvSpPr>
          <p:nvPr>
            <p:ph type="body" sz="quarter" idx="3"/>
          </p:nvPr>
        </p:nvSpPr>
        <p:spPr/>
        <p:txBody>
          <a:bodyPr/>
          <a:lstStyle/>
          <a:p>
            <a:r>
              <a:rPr lang="en-US" dirty="0" smtClean="0">
                <a:solidFill>
                  <a:srgbClr val="FF0000"/>
                </a:solidFill>
              </a:rPr>
              <a:t>Reality</a:t>
            </a:r>
            <a:endParaRPr lang="en-US" dirty="0">
              <a:solidFill>
                <a:srgbClr val="FF0000"/>
              </a:solidFill>
            </a:endParaRPr>
          </a:p>
        </p:txBody>
      </p:sp>
      <p:sp>
        <p:nvSpPr>
          <p:cNvPr id="8" name="Content Placeholder 7"/>
          <p:cNvSpPr>
            <a:spLocks noGrp="1"/>
          </p:cNvSpPr>
          <p:nvPr>
            <p:ph sz="quarter" idx="4"/>
          </p:nvPr>
        </p:nvSpPr>
        <p:spPr/>
        <p:txBody>
          <a:bodyPr/>
          <a:lstStyle/>
          <a:p>
            <a:pPr marL="0" indent="0">
              <a:buNone/>
            </a:pPr>
            <a:r>
              <a:rPr lang="en-US" i="1" dirty="0" smtClean="0"/>
              <a:t>Data-driven</a:t>
            </a:r>
            <a:r>
              <a:rPr lang="en-US" dirty="0" smtClean="0"/>
              <a:t> facilitator</a:t>
            </a:r>
          </a:p>
          <a:p>
            <a:pPr marL="0" indent="0">
              <a:buNone/>
            </a:pPr>
            <a:endParaRPr lang="en-US" dirty="0"/>
          </a:p>
          <a:p>
            <a:pPr marL="0" indent="0">
              <a:buNone/>
            </a:pPr>
            <a:r>
              <a:rPr lang="en-US" i="1" dirty="0" smtClean="0"/>
              <a:t>Build proposal &amp; consensus</a:t>
            </a:r>
          </a:p>
          <a:p>
            <a:pPr marL="0" indent="0">
              <a:buNone/>
            </a:pPr>
            <a:endParaRPr lang="en-US" dirty="0"/>
          </a:p>
          <a:p>
            <a:pPr marL="0" indent="0">
              <a:buNone/>
            </a:pPr>
            <a:r>
              <a:rPr lang="en-US" i="1" dirty="0" smtClean="0"/>
              <a:t>Building/displaying</a:t>
            </a:r>
            <a:r>
              <a:rPr lang="en-US" dirty="0" smtClean="0"/>
              <a:t> data</a:t>
            </a:r>
            <a:endParaRPr lang="en-US" dirty="0"/>
          </a:p>
        </p:txBody>
      </p:sp>
      <p:sp>
        <p:nvSpPr>
          <p:cNvPr id="4" name="Footer Placeholder 3"/>
          <p:cNvSpPr>
            <a:spLocks noGrp="1"/>
          </p:cNvSpPr>
          <p:nvPr>
            <p:ph type="ftr" sz="quarter" idx="11"/>
          </p:nvPr>
        </p:nvSpPr>
        <p:spPr/>
        <p:txBody>
          <a:bodyPr/>
          <a:lstStyle/>
          <a:p>
            <a:r>
              <a:rPr lang="en-US" smtClean="0"/>
              <a:t>Woodbury University</a:t>
            </a:r>
            <a:endParaRPr lang="en-US"/>
          </a:p>
        </p:txBody>
      </p:sp>
      <p:sp>
        <p:nvSpPr>
          <p:cNvPr id="5" name="Slide Number Placeholder 4"/>
          <p:cNvSpPr>
            <a:spLocks noGrp="1"/>
          </p:cNvSpPr>
          <p:nvPr>
            <p:ph type="sldNum" sz="quarter" idx="12"/>
          </p:nvPr>
        </p:nvSpPr>
        <p:spPr/>
        <p:txBody>
          <a:bodyPr/>
          <a:lstStyle/>
          <a:p>
            <a:fld id="{DCF5EBCC-273C-473A-B921-51823F48E4ED}" type="slidenum">
              <a:rPr lang="en-US" smtClean="0"/>
              <a:t>14</a:t>
            </a:fld>
            <a:endParaRPr lang="en-US"/>
          </a:p>
        </p:txBody>
      </p:sp>
      <p:sp>
        <p:nvSpPr>
          <p:cNvPr id="2" name="Date Placeholder 1"/>
          <p:cNvSpPr>
            <a:spLocks noGrp="1"/>
          </p:cNvSpPr>
          <p:nvPr>
            <p:ph type="dt" sz="half" idx="10"/>
          </p:nvPr>
        </p:nvSpPr>
        <p:spPr/>
        <p:txBody>
          <a:bodyPr/>
          <a:lstStyle/>
          <a:p>
            <a:r>
              <a:rPr lang="en-US" smtClean="0"/>
              <a:t>11/20/2014</a:t>
            </a:r>
            <a:endParaRPr lang="en-US"/>
          </a:p>
        </p:txBody>
      </p:sp>
    </p:spTree>
    <p:extLst>
      <p:ext uri="{BB962C8B-B14F-4D97-AF65-F5344CB8AC3E}">
        <p14:creationId xmlns:p14="http://schemas.microsoft.com/office/powerpoint/2010/main" val="33251877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1214" y="365125"/>
            <a:ext cx="11052586" cy="1325563"/>
          </a:xfrm>
        </p:spPr>
        <p:txBody>
          <a:bodyPr/>
          <a:lstStyle/>
          <a:p>
            <a:r>
              <a:rPr lang="en-US" dirty="0" smtClean="0"/>
              <a:t>The Result</a:t>
            </a:r>
            <a:endParaRPr lang="en-US" dirty="0"/>
          </a:p>
        </p:txBody>
      </p:sp>
      <p:sp>
        <p:nvSpPr>
          <p:cNvPr id="3" name="Content Placeholder 2"/>
          <p:cNvSpPr>
            <a:spLocks noGrp="1"/>
          </p:cNvSpPr>
          <p:nvPr>
            <p:ph idx="1"/>
          </p:nvPr>
        </p:nvSpPr>
        <p:spPr>
          <a:xfrm>
            <a:off x="301214" y="1825625"/>
            <a:ext cx="11052586" cy="4351338"/>
          </a:xfrm>
        </p:spPr>
        <p:txBody>
          <a:bodyPr/>
          <a:lstStyle/>
          <a:p>
            <a:pPr marL="0" indent="0">
              <a:buNone/>
            </a:pPr>
            <a:r>
              <a:rPr lang="en-US" dirty="0"/>
              <a:t>1</a:t>
            </a:r>
            <a:r>
              <a:rPr lang="en-US" dirty="0" smtClean="0"/>
              <a:t> Paragraph proposal</a:t>
            </a:r>
          </a:p>
          <a:p>
            <a:endParaRPr lang="en-US" dirty="0" smtClean="0"/>
          </a:p>
          <a:p>
            <a:pPr marL="0" indent="0">
              <a:buNone/>
            </a:pPr>
            <a:r>
              <a:rPr lang="en-US" dirty="0" smtClean="0"/>
              <a:t>3 Page explanation</a:t>
            </a:r>
          </a:p>
          <a:p>
            <a:pPr marL="0" indent="0">
              <a:buNone/>
            </a:pPr>
            <a:endParaRPr lang="en-US" dirty="0" smtClean="0"/>
          </a:p>
          <a:p>
            <a:pPr marL="0" indent="0">
              <a:buNone/>
            </a:pPr>
            <a:r>
              <a:rPr lang="en-US" dirty="0" smtClean="0"/>
              <a:t>15 Pages of Q&amp;A</a:t>
            </a:r>
            <a:endParaRPr lang="en-US" dirty="0"/>
          </a:p>
        </p:txBody>
      </p:sp>
      <p:sp>
        <p:nvSpPr>
          <p:cNvPr id="4" name="Footer Placeholder 3"/>
          <p:cNvSpPr>
            <a:spLocks noGrp="1"/>
          </p:cNvSpPr>
          <p:nvPr>
            <p:ph type="ftr" sz="quarter" idx="11"/>
          </p:nvPr>
        </p:nvSpPr>
        <p:spPr/>
        <p:txBody>
          <a:bodyPr/>
          <a:lstStyle/>
          <a:p>
            <a:r>
              <a:rPr lang="en-US" smtClean="0"/>
              <a:t>Woodbury University</a:t>
            </a:r>
            <a:endParaRPr lang="en-US"/>
          </a:p>
        </p:txBody>
      </p:sp>
      <p:sp>
        <p:nvSpPr>
          <p:cNvPr id="5" name="Slide Number Placeholder 4"/>
          <p:cNvSpPr>
            <a:spLocks noGrp="1"/>
          </p:cNvSpPr>
          <p:nvPr>
            <p:ph type="sldNum" sz="quarter" idx="12"/>
          </p:nvPr>
        </p:nvSpPr>
        <p:spPr/>
        <p:txBody>
          <a:bodyPr/>
          <a:lstStyle/>
          <a:p>
            <a:fld id="{DCF5EBCC-273C-473A-B921-51823F48E4ED}" type="slidenum">
              <a:rPr lang="en-US" smtClean="0"/>
              <a:t>15</a:t>
            </a:fld>
            <a:endParaRPr lang="en-US"/>
          </a:p>
        </p:txBody>
      </p:sp>
      <p:sp>
        <p:nvSpPr>
          <p:cNvPr id="2" name="Date Placeholder 1"/>
          <p:cNvSpPr>
            <a:spLocks noGrp="1"/>
          </p:cNvSpPr>
          <p:nvPr>
            <p:ph type="dt" sz="half" idx="10"/>
          </p:nvPr>
        </p:nvSpPr>
        <p:spPr/>
        <p:txBody>
          <a:bodyPr/>
          <a:lstStyle/>
          <a:p>
            <a:r>
              <a:rPr lang="en-US" smtClean="0"/>
              <a:t>11/20/2014</a:t>
            </a:r>
            <a:endParaRPr lang="en-US"/>
          </a:p>
        </p:txBody>
      </p:sp>
    </p:spTree>
    <p:extLst>
      <p:ext uri="{BB962C8B-B14F-4D97-AF65-F5344CB8AC3E}">
        <p14:creationId xmlns:p14="http://schemas.microsoft.com/office/powerpoint/2010/main" val="1747563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not use the SAT?</a:t>
            </a:r>
            <a:endParaRPr lang="en-US" dirty="0"/>
          </a:p>
        </p:txBody>
      </p:sp>
      <p:sp>
        <p:nvSpPr>
          <p:cNvPr id="4" name="Footer Placeholder 3"/>
          <p:cNvSpPr>
            <a:spLocks noGrp="1"/>
          </p:cNvSpPr>
          <p:nvPr>
            <p:ph type="ftr" sz="quarter" idx="11"/>
          </p:nvPr>
        </p:nvSpPr>
        <p:spPr/>
        <p:txBody>
          <a:bodyPr/>
          <a:lstStyle/>
          <a:p>
            <a:r>
              <a:rPr lang="en-US" smtClean="0"/>
              <a:t>Woodbury University</a:t>
            </a:r>
            <a:endParaRPr lang="en-US"/>
          </a:p>
        </p:txBody>
      </p:sp>
      <p:sp>
        <p:nvSpPr>
          <p:cNvPr id="5" name="Slide Number Placeholder 4"/>
          <p:cNvSpPr>
            <a:spLocks noGrp="1"/>
          </p:cNvSpPr>
          <p:nvPr>
            <p:ph type="sldNum" sz="quarter" idx="12"/>
          </p:nvPr>
        </p:nvSpPr>
        <p:spPr/>
        <p:txBody>
          <a:bodyPr/>
          <a:lstStyle/>
          <a:p>
            <a:fld id="{DCF5EBCC-273C-473A-B921-51823F48E4ED}" type="slidenum">
              <a:rPr lang="en-US" smtClean="0"/>
              <a:t>16</a:t>
            </a:fld>
            <a:endParaRPr lang="en-US"/>
          </a:p>
        </p:txBody>
      </p:sp>
      <p:pic>
        <p:nvPicPr>
          <p:cNvPr id="8" name="Picture 7"/>
          <p:cNvPicPr>
            <a:picLocks noChangeAspect="1"/>
          </p:cNvPicPr>
          <p:nvPr/>
        </p:nvPicPr>
        <p:blipFill rotWithShape="1">
          <a:blip r:embed="rId3" cstate="screen">
            <a:extLst>
              <a:ext uri="{28A0092B-C50C-407E-A947-70E740481C1C}">
                <a14:useLocalDpi xmlns:a14="http://schemas.microsoft.com/office/drawing/2010/main"/>
              </a:ext>
            </a:extLst>
          </a:blip>
          <a:srcRect l="11793" r="11204" b="81053"/>
          <a:stretch/>
        </p:blipFill>
        <p:spPr>
          <a:xfrm>
            <a:off x="1479125" y="1968580"/>
            <a:ext cx="8657246" cy="831328"/>
          </a:xfrm>
          <a:prstGeom prst="rect">
            <a:avLst/>
          </a:prstGeom>
        </p:spPr>
      </p:pic>
      <p:sp>
        <p:nvSpPr>
          <p:cNvPr id="3" name="Date Placeholder 2"/>
          <p:cNvSpPr>
            <a:spLocks noGrp="1"/>
          </p:cNvSpPr>
          <p:nvPr>
            <p:ph type="dt" sz="half" idx="10"/>
          </p:nvPr>
        </p:nvSpPr>
        <p:spPr/>
        <p:txBody>
          <a:bodyPr/>
          <a:lstStyle/>
          <a:p>
            <a:r>
              <a:rPr lang="en-US" smtClean="0"/>
              <a:t>11/20/2014</a:t>
            </a:r>
            <a:endParaRPr lang="en-US"/>
          </a:p>
        </p:txBody>
      </p:sp>
      <p:pic>
        <p:nvPicPr>
          <p:cNvPr id="14" name="Picture 13"/>
          <p:cNvPicPr>
            <a:picLocks noChangeAspect="1"/>
          </p:cNvPicPr>
          <p:nvPr/>
        </p:nvPicPr>
        <p:blipFill rotWithShape="1">
          <a:blip r:embed="rId3" cstate="screen">
            <a:extLst>
              <a:ext uri="{28A0092B-C50C-407E-A947-70E740481C1C}">
                <a14:useLocalDpi xmlns:a14="http://schemas.microsoft.com/office/drawing/2010/main"/>
              </a:ext>
            </a:extLst>
          </a:blip>
          <a:srcRect l="11793" r="70659"/>
          <a:stretch/>
        </p:blipFill>
        <p:spPr>
          <a:xfrm>
            <a:off x="1379888" y="1968579"/>
            <a:ext cx="1972912" cy="4387771"/>
          </a:xfrm>
          <a:prstGeom prst="rect">
            <a:avLst/>
          </a:prstGeom>
        </p:spPr>
      </p:pic>
    </p:spTree>
    <p:extLst>
      <p:ext uri="{BB962C8B-B14F-4D97-AF65-F5344CB8AC3E}">
        <p14:creationId xmlns:p14="http://schemas.microsoft.com/office/powerpoint/2010/main" val="42415963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Concerns and Questions</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Woodbury University</a:t>
            </a:r>
            <a:endParaRPr lang="en-US"/>
          </a:p>
        </p:txBody>
      </p:sp>
      <p:sp>
        <p:nvSpPr>
          <p:cNvPr id="5" name="Slide Number Placeholder 4"/>
          <p:cNvSpPr>
            <a:spLocks noGrp="1"/>
          </p:cNvSpPr>
          <p:nvPr>
            <p:ph type="sldNum" sz="quarter" idx="12"/>
          </p:nvPr>
        </p:nvSpPr>
        <p:spPr/>
        <p:txBody>
          <a:bodyPr/>
          <a:lstStyle/>
          <a:p>
            <a:fld id="{DCF5EBCC-273C-473A-B921-51823F48E4ED}" type="slidenum">
              <a:rPr lang="en-US" smtClean="0"/>
              <a:t>17</a:t>
            </a:fld>
            <a:endParaRPr lang="en-US"/>
          </a:p>
        </p:txBody>
      </p:sp>
      <p:sp>
        <p:nvSpPr>
          <p:cNvPr id="6" name="Date Placeholder 5"/>
          <p:cNvSpPr>
            <a:spLocks noGrp="1"/>
          </p:cNvSpPr>
          <p:nvPr>
            <p:ph type="dt" sz="half" idx="10"/>
          </p:nvPr>
        </p:nvSpPr>
        <p:spPr/>
        <p:txBody>
          <a:bodyPr/>
          <a:lstStyle/>
          <a:p>
            <a:r>
              <a:rPr lang="en-US" smtClean="0"/>
              <a:t>11/20/2014</a:t>
            </a:r>
            <a:endParaRPr lang="en-US"/>
          </a:p>
        </p:txBody>
      </p:sp>
    </p:spTree>
    <p:extLst>
      <p:ext uri="{BB962C8B-B14F-4D97-AF65-F5344CB8AC3E}">
        <p14:creationId xmlns:p14="http://schemas.microsoft.com/office/powerpoint/2010/main" val="14480663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0356"/>
            <a:ext cx="10515600" cy="3933393"/>
          </a:xfrm>
        </p:spPr>
        <p:txBody>
          <a:bodyPr>
            <a:normAutofit/>
          </a:bodyPr>
          <a:lstStyle/>
          <a:p>
            <a:pPr marL="0" indent="0" algn="ctr"/>
            <a:r>
              <a:rPr lang="en-US" sz="3600" dirty="0" smtClean="0"/>
              <a:t/>
            </a:r>
            <a:br>
              <a:rPr lang="en-US" sz="3600" dirty="0" smtClean="0"/>
            </a:br>
            <a:r>
              <a:rPr lang="en-US" sz="3600" dirty="0" smtClean="0"/>
              <a:t>Did </a:t>
            </a:r>
            <a:r>
              <a:rPr lang="en-US" sz="3600" dirty="0"/>
              <a:t>we make the right choice, </a:t>
            </a:r>
            <a:br>
              <a:rPr lang="en-US" sz="3600" dirty="0"/>
            </a:br>
            <a:r>
              <a:rPr lang="en-US" sz="3600" dirty="0"/>
              <a:t>is this a good fit?</a:t>
            </a:r>
          </a:p>
        </p:txBody>
      </p:sp>
      <p:sp>
        <p:nvSpPr>
          <p:cNvPr id="4" name="Date Placeholder 3"/>
          <p:cNvSpPr>
            <a:spLocks noGrp="1"/>
          </p:cNvSpPr>
          <p:nvPr>
            <p:ph type="dt" sz="half" idx="10"/>
          </p:nvPr>
        </p:nvSpPr>
        <p:spPr/>
        <p:txBody>
          <a:bodyPr/>
          <a:lstStyle/>
          <a:p>
            <a:r>
              <a:rPr lang="en-US" smtClean="0"/>
              <a:t>11/20/2014</a:t>
            </a:r>
            <a:endParaRPr lang="en-US" dirty="0"/>
          </a:p>
        </p:txBody>
      </p:sp>
      <p:sp>
        <p:nvSpPr>
          <p:cNvPr id="5" name="Footer Placeholder 4"/>
          <p:cNvSpPr>
            <a:spLocks noGrp="1"/>
          </p:cNvSpPr>
          <p:nvPr>
            <p:ph type="ftr" sz="quarter" idx="11"/>
          </p:nvPr>
        </p:nvSpPr>
        <p:spPr/>
        <p:txBody>
          <a:bodyPr/>
          <a:lstStyle/>
          <a:p>
            <a:r>
              <a:rPr lang="en-US" smtClean="0"/>
              <a:t>Woodbury University</a:t>
            </a:r>
            <a:endParaRPr lang="en-US" dirty="0"/>
          </a:p>
        </p:txBody>
      </p:sp>
      <p:sp>
        <p:nvSpPr>
          <p:cNvPr id="6" name="Slide Number Placeholder 5"/>
          <p:cNvSpPr>
            <a:spLocks noGrp="1"/>
          </p:cNvSpPr>
          <p:nvPr>
            <p:ph type="sldNum" sz="quarter" idx="12"/>
          </p:nvPr>
        </p:nvSpPr>
        <p:spPr/>
        <p:txBody>
          <a:bodyPr/>
          <a:lstStyle/>
          <a:p>
            <a:fld id="{BFEF8F53-B945-4429-B75F-05CC799E9476}" type="slidenum">
              <a:rPr lang="en-US" smtClean="0"/>
              <a:t>18</a:t>
            </a:fld>
            <a:endParaRPr lang="en-US"/>
          </a:p>
        </p:txBody>
      </p:sp>
    </p:spTree>
    <p:extLst>
      <p:ext uri="{BB962C8B-B14F-4D97-AF65-F5344CB8AC3E}">
        <p14:creationId xmlns:p14="http://schemas.microsoft.com/office/powerpoint/2010/main" val="18981853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How will this affect enrollment?</a:t>
            </a:r>
            <a:endParaRPr lang="en-US" sz="3600" dirty="0"/>
          </a:p>
        </p:txBody>
      </p:sp>
      <p:sp>
        <p:nvSpPr>
          <p:cNvPr id="4" name="Date Placeholder 3"/>
          <p:cNvSpPr>
            <a:spLocks noGrp="1"/>
          </p:cNvSpPr>
          <p:nvPr>
            <p:ph type="dt" sz="half" idx="10"/>
          </p:nvPr>
        </p:nvSpPr>
        <p:spPr/>
        <p:txBody>
          <a:bodyPr/>
          <a:lstStyle/>
          <a:p>
            <a:r>
              <a:rPr lang="en-US" smtClean="0"/>
              <a:t>11/20/2014</a:t>
            </a:r>
            <a:endParaRPr lang="en-US"/>
          </a:p>
        </p:txBody>
      </p:sp>
      <p:sp>
        <p:nvSpPr>
          <p:cNvPr id="5" name="Footer Placeholder 4"/>
          <p:cNvSpPr>
            <a:spLocks noGrp="1"/>
          </p:cNvSpPr>
          <p:nvPr>
            <p:ph type="ftr" sz="quarter" idx="11"/>
          </p:nvPr>
        </p:nvSpPr>
        <p:spPr/>
        <p:txBody>
          <a:bodyPr/>
          <a:lstStyle/>
          <a:p>
            <a:r>
              <a:rPr lang="en-US" smtClean="0"/>
              <a:t>Woodbury University</a:t>
            </a:r>
            <a:endParaRPr lang="en-US"/>
          </a:p>
        </p:txBody>
      </p:sp>
      <p:sp>
        <p:nvSpPr>
          <p:cNvPr id="6" name="Slide Number Placeholder 5"/>
          <p:cNvSpPr>
            <a:spLocks noGrp="1"/>
          </p:cNvSpPr>
          <p:nvPr>
            <p:ph type="sldNum" sz="quarter" idx="12"/>
          </p:nvPr>
        </p:nvSpPr>
        <p:spPr/>
        <p:txBody>
          <a:bodyPr/>
          <a:lstStyle/>
          <a:p>
            <a:fld id="{BFEF8F53-B945-4429-B75F-05CC799E9476}" type="slidenum">
              <a:rPr lang="en-US" smtClean="0"/>
              <a:t>19</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527395018"/>
              </p:ext>
            </p:extLst>
          </p:nvPr>
        </p:nvGraphicFramePr>
        <p:xfrm>
          <a:off x="982408" y="1690687"/>
          <a:ext cx="5780601" cy="4998720"/>
        </p:xfrm>
        <a:graphic>
          <a:graphicData uri="http://schemas.openxmlformats.org/drawingml/2006/table">
            <a:tbl>
              <a:tblPr firstRow="1" firstCol="1" lastRow="1">
                <a:tableStyleId>{5C22544A-7EE6-4342-B048-85BDC9FD1C3A}</a:tableStyleId>
              </a:tblPr>
              <a:tblGrid>
                <a:gridCol w="2478265"/>
                <a:gridCol w="3302336"/>
              </a:tblGrid>
              <a:tr h="631638">
                <a:tc>
                  <a:txBody>
                    <a:bodyPr/>
                    <a:lstStyle/>
                    <a:p>
                      <a:pPr marL="0" marR="0" algn="ctr">
                        <a:spcBef>
                          <a:spcPts val="0"/>
                        </a:spcBef>
                        <a:spcAft>
                          <a:spcPts val="0"/>
                        </a:spcAft>
                      </a:pPr>
                      <a:r>
                        <a:rPr lang="en-US" sz="2400" dirty="0">
                          <a:effectLst/>
                        </a:rPr>
                        <a:t>Year</a:t>
                      </a:r>
                      <a:endParaRPr lang="en-US" sz="2800" dirty="0">
                        <a:solidFill>
                          <a:srgbClr val="000000"/>
                        </a:solidFill>
                        <a:effectLst/>
                        <a:latin typeface="Arial"/>
                        <a:ea typeface="MS Mincho"/>
                      </a:endParaRPr>
                    </a:p>
                  </a:txBody>
                  <a:tcPr marT="0" marB="0" anchor="ctr"/>
                </a:tc>
                <a:tc>
                  <a:txBody>
                    <a:bodyPr/>
                    <a:lstStyle/>
                    <a:p>
                      <a:pPr marL="0" marR="0" algn="ctr">
                        <a:spcBef>
                          <a:spcPts val="0"/>
                        </a:spcBef>
                        <a:spcAft>
                          <a:spcPts val="0"/>
                        </a:spcAft>
                      </a:pPr>
                      <a:r>
                        <a:rPr lang="en-US" sz="2400" dirty="0">
                          <a:effectLst/>
                        </a:rPr>
                        <a:t>Freshman class who would be excluded</a:t>
                      </a:r>
                      <a:endParaRPr lang="en-US" sz="2800" dirty="0">
                        <a:solidFill>
                          <a:srgbClr val="000000"/>
                        </a:solidFill>
                        <a:effectLst/>
                        <a:latin typeface="Arial"/>
                        <a:ea typeface="MS Mincho"/>
                      </a:endParaRPr>
                    </a:p>
                  </a:txBody>
                  <a:tcPr marT="0" marB="0" anchor="ctr"/>
                </a:tc>
              </a:tr>
              <a:tr h="334960">
                <a:tc>
                  <a:txBody>
                    <a:bodyPr/>
                    <a:lstStyle/>
                    <a:p>
                      <a:pPr marL="0" marR="0" algn="ctr">
                        <a:spcBef>
                          <a:spcPts val="0"/>
                        </a:spcBef>
                        <a:spcAft>
                          <a:spcPts val="0"/>
                        </a:spcAft>
                      </a:pPr>
                      <a:r>
                        <a:rPr lang="en-US" sz="2400">
                          <a:effectLst/>
                        </a:rPr>
                        <a:t>2004</a:t>
                      </a:r>
                      <a:endParaRPr lang="en-US" sz="280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2800" dirty="0">
                        <a:solidFill>
                          <a:srgbClr val="000000"/>
                        </a:solidFill>
                        <a:effectLst/>
                        <a:latin typeface="Arial"/>
                        <a:ea typeface="MS Mincho"/>
                      </a:endParaRPr>
                    </a:p>
                  </a:txBody>
                  <a:tcPr marT="0" marB="0" anchor="b"/>
                </a:tc>
              </a:tr>
              <a:tr h="334960">
                <a:tc>
                  <a:txBody>
                    <a:bodyPr/>
                    <a:lstStyle/>
                    <a:p>
                      <a:pPr marL="0" marR="0" algn="ctr">
                        <a:spcBef>
                          <a:spcPts val="0"/>
                        </a:spcBef>
                        <a:spcAft>
                          <a:spcPts val="0"/>
                        </a:spcAft>
                      </a:pPr>
                      <a:r>
                        <a:rPr lang="en-US" sz="2400">
                          <a:effectLst/>
                        </a:rPr>
                        <a:t>2005</a:t>
                      </a:r>
                      <a:endParaRPr lang="en-US" sz="280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2800" dirty="0">
                        <a:solidFill>
                          <a:srgbClr val="000000"/>
                        </a:solidFill>
                        <a:effectLst/>
                        <a:latin typeface="Arial"/>
                        <a:ea typeface="MS Mincho"/>
                      </a:endParaRPr>
                    </a:p>
                  </a:txBody>
                  <a:tcPr marT="0" marB="0" anchor="b"/>
                </a:tc>
              </a:tr>
              <a:tr h="334960">
                <a:tc>
                  <a:txBody>
                    <a:bodyPr/>
                    <a:lstStyle/>
                    <a:p>
                      <a:pPr marL="0" marR="0" algn="ctr">
                        <a:spcBef>
                          <a:spcPts val="0"/>
                        </a:spcBef>
                        <a:spcAft>
                          <a:spcPts val="0"/>
                        </a:spcAft>
                      </a:pPr>
                      <a:r>
                        <a:rPr lang="en-US" sz="2400">
                          <a:effectLst/>
                        </a:rPr>
                        <a:t>2006</a:t>
                      </a:r>
                      <a:endParaRPr lang="en-US" sz="280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2800" dirty="0">
                        <a:solidFill>
                          <a:srgbClr val="000000"/>
                        </a:solidFill>
                        <a:effectLst/>
                        <a:latin typeface="Arial"/>
                        <a:ea typeface="MS Mincho"/>
                      </a:endParaRPr>
                    </a:p>
                  </a:txBody>
                  <a:tcPr marT="0" marB="0" anchor="b"/>
                </a:tc>
              </a:tr>
              <a:tr h="334960">
                <a:tc>
                  <a:txBody>
                    <a:bodyPr/>
                    <a:lstStyle/>
                    <a:p>
                      <a:pPr marL="0" marR="0" algn="ctr">
                        <a:spcBef>
                          <a:spcPts val="0"/>
                        </a:spcBef>
                        <a:spcAft>
                          <a:spcPts val="0"/>
                        </a:spcAft>
                      </a:pPr>
                      <a:r>
                        <a:rPr lang="en-US" sz="2400">
                          <a:effectLst/>
                        </a:rPr>
                        <a:t>2007</a:t>
                      </a:r>
                      <a:endParaRPr lang="en-US" sz="280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2800" dirty="0">
                        <a:solidFill>
                          <a:srgbClr val="000000"/>
                        </a:solidFill>
                        <a:effectLst/>
                        <a:latin typeface="Arial"/>
                        <a:ea typeface="MS Mincho"/>
                      </a:endParaRPr>
                    </a:p>
                  </a:txBody>
                  <a:tcPr marT="0" marB="0" anchor="b"/>
                </a:tc>
              </a:tr>
              <a:tr h="334960">
                <a:tc>
                  <a:txBody>
                    <a:bodyPr/>
                    <a:lstStyle/>
                    <a:p>
                      <a:pPr marL="0" marR="0" algn="ctr">
                        <a:spcBef>
                          <a:spcPts val="0"/>
                        </a:spcBef>
                        <a:spcAft>
                          <a:spcPts val="0"/>
                        </a:spcAft>
                      </a:pPr>
                      <a:r>
                        <a:rPr lang="en-US" sz="2400">
                          <a:effectLst/>
                        </a:rPr>
                        <a:t>2008</a:t>
                      </a:r>
                      <a:endParaRPr lang="en-US" sz="280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2800" dirty="0">
                        <a:solidFill>
                          <a:srgbClr val="000000"/>
                        </a:solidFill>
                        <a:effectLst/>
                        <a:latin typeface="Arial"/>
                        <a:ea typeface="MS Mincho"/>
                      </a:endParaRPr>
                    </a:p>
                  </a:txBody>
                  <a:tcPr marT="0" marB="0" anchor="b"/>
                </a:tc>
              </a:tr>
              <a:tr h="334960">
                <a:tc>
                  <a:txBody>
                    <a:bodyPr/>
                    <a:lstStyle/>
                    <a:p>
                      <a:pPr marL="0" marR="0" algn="ctr">
                        <a:spcBef>
                          <a:spcPts val="0"/>
                        </a:spcBef>
                        <a:spcAft>
                          <a:spcPts val="0"/>
                        </a:spcAft>
                      </a:pPr>
                      <a:r>
                        <a:rPr lang="en-US" sz="2400">
                          <a:effectLst/>
                        </a:rPr>
                        <a:t>2009</a:t>
                      </a:r>
                      <a:endParaRPr lang="en-US" sz="280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2800" dirty="0">
                        <a:solidFill>
                          <a:srgbClr val="000000"/>
                        </a:solidFill>
                        <a:effectLst/>
                        <a:latin typeface="Arial"/>
                        <a:ea typeface="MS Mincho"/>
                      </a:endParaRPr>
                    </a:p>
                  </a:txBody>
                  <a:tcPr marT="0" marB="0" anchor="b"/>
                </a:tc>
              </a:tr>
              <a:tr h="334960">
                <a:tc>
                  <a:txBody>
                    <a:bodyPr/>
                    <a:lstStyle/>
                    <a:p>
                      <a:pPr marL="0" marR="0" algn="ctr">
                        <a:spcBef>
                          <a:spcPts val="0"/>
                        </a:spcBef>
                        <a:spcAft>
                          <a:spcPts val="0"/>
                        </a:spcAft>
                      </a:pPr>
                      <a:r>
                        <a:rPr lang="en-US" sz="2400">
                          <a:effectLst/>
                        </a:rPr>
                        <a:t>2010</a:t>
                      </a:r>
                      <a:endParaRPr lang="en-US" sz="280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2800" dirty="0">
                        <a:solidFill>
                          <a:srgbClr val="000000"/>
                        </a:solidFill>
                        <a:effectLst/>
                        <a:latin typeface="Arial"/>
                        <a:ea typeface="MS Mincho"/>
                      </a:endParaRPr>
                    </a:p>
                  </a:txBody>
                  <a:tcPr marT="0" marB="0" anchor="b"/>
                </a:tc>
              </a:tr>
              <a:tr h="334960">
                <a:tc>
                  <a:txBody>
                    <a:bodyPr/>
                    <a:lstStyle/>
                    <a:p>
                      <a:pPr marL="0" marR="0" algn="ctr">
                        <a:spcBef>
                          <a:spcPts val="0"/>
                        </a:spcBef>
                        <a:spcAft>
                          <a:spcPts val="0"/>
                        </a:spcAft>
                      </a:pPr>
                      <a:r>
                        <a:rPr lang="en-US" sz="2400">
                          <a:effectLst/>
                        </a:rPr>
                        <a:t>2011</a:t>
                      </a:r>
                      <a:endParaRPr lang="en-US" sz="280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2800" dirty="0">
                        <a:solidFill>
                          <a:srgbClr val="000000"/>
                        </a:solidFill>
                        <a:effectLst/>
                        <a:latin typeface="Arial"/>
                        <a:ea typeface="MS Mincho"/>
                      </a:endParaRPr>
                    </a:p>
                  </a:txBody>
                  <a:tcPr marT="0" marB="0" anchor="b"/>
                </a:tc>
              </a:tr>
              <a:tr h="334960">
                <a:tc>
                  <a:txBody>
                    <a:bodyPr/>
                    <a:lstStyle/>
                    <a:p>
                      <a:pPr marL="0" marR="0" algn="ctr">
                        <a:spcBef>
                          <a:spcPts val="0"/>
                        </a:spcBef>
                        <a:spcAft>
                          <a:spcPts val="0"/>
                        </a:spcAft>
                      </a:pPr>
                      <a:r>
                        <a:rPr lang="en-US" sz="2400">
                          <a:effectLst/>
                        </a:rPr>
                        <a:t>2012</a:t>
                      </a:r>
                      <a:endParaRPr lang="en-US" sz="280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2800" dirty="0">
                        <a:solidFill>
                          <a:srgbClr val="000000"/>
                        </a:solidFill>
                        <a:effectLst/>
                        <a:latin typeface="Arial"/>
                        <a:ea typeface="MS Mincho"/>
                      </a:endParaRPr>
                    </a:p>
                  </a:txBody>
                  <a:tcPr marT="0" marB="0" anchor="b"/>
                </a:tc>
              </a:tr>
              <a:tr h="334960">
                <a:tc>
                  <a:txBody>
                    <a:bodyPr/>
                    <a:lstStyle/>
                    <a:p>
                      <a:pPr marL="0" marR="0" algn="ctr">
                        <a:spcBef>
                          <a:spcPts val="0"/>
                        </a:spcBef>
                        <a:spcAft>
                          <a:spcPts val="0"/>
                        </a:spcAft>
                      </a:pPr>
                      <a:r>
                        <a:rPr lang="en-US" sz="2400" dirty="0">
                          <a:effectLst/>
                        </a:rPr>
                        <a:t>Average</a:t>
                      </a:r>
                      <a:endParaRPr lang="en-US" sz="2800" dirty="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2800" dirty="0">
                        <a:solidFill>
                          <a:srgbClr val="000000"/>
                        </a:solidFill>
                        <a:effectLst/>
                        <a:latin typeface="Arial"/>
                        <a:ea typeface="MS Mincho"/>
                      </a:endParaRPr>
                    </a:p>
                  </a:txBody>
                  <a:tcPr marT="0" marB="0" anchor="b"/>
                </a:tc>
              </a:tr>
            </a:tbl>
          </a:graphicData>
        </a:graphic>
      </p:graphicFrame>
      <p:sp>
        <p:nvSpPr>
          <p:cNvPr id="9" name="TextBox 8"/>
          <p:cNvSpPr txBox="1"/>
          <p:nvPr/>
        </p:nvSpPr>
        <p:spPr>
          <a:xfrm>
            <a:off x="7077923" y="4418937"/>
            <a:ext cx="4550429" cy="830997"/>
          </a:xfrm>
          <a:prstGeom prst="rect">
            <a:avLst/>
          </a:prstGeom>
          <a:noFill/>
        </p:spPr>
        <p:txBody>
          <a:bodyPr wrap="square" rtlCol="0">
            <a:spAutoFit/>
          </a:bodyPr>
          <a:lstStyle/>
          <a:p>
            <a:r>
              <a:rPr lang="en-US" sz="2400" dirty="0" smtClean="0"/>
              <a:t>Woodbury is approx. 2/3 transfer, 1/3 freshmen.</a:t>
            </a:r>
            <a:endParaRPr lang="en-US" sz="2400" dirty="0"/>
          </a:p>
        </p:txBody>
      </p:sp>
    </p:spTree>
    <p:extLst>
      <p:ext uri="{BB962C8B-B14F-4D97-AF65-F5344CB8AC3E}">
        <p14:creationId xmlns:p14="http://schemas.microsoft.com/office/powerpoint/2010/main" val="4066947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More than just getting input, we used focus groups to build a policy, grow support, and fast-track implementation.  For our small tuition-dependent university, admissions standards are a politically charged topic.  A small team began by creating data-driven admission criteria.  We then used focus groups to engage with stakeholders campus-wide.  Each focus group began with a brief presentation, and then quickly transitioned into a guided dialogue.  The meetings allowed the team to find and address points of opposition.  By the time the proposal went to the full faculty body and administration, most of the potential critics had already been engaged. This session will present the focus group methodology used to build consensus.</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Woodbury University</a:t>
            </a:r>
            <a:endParaRPr lang="en-US" dirty="0"/>
          </a:p>
        </p:txBody>
      </p:sp>
      <p:sp>
        <p:nvSpPr>
          <p:cNvPr id="5" name="Slide Number Placeholder 4"/>
          <p:cNvSpPr>
            <a:spLocks noGrp="1"/>
          </p:cNvSpPr>
          <p:nvPr>
            <p:ph type="sldNum" sz="quarter" idx="12"/>
          </p:nvPr>
        </p:nvSpPr>
        <p:spPr/>
        <p:txBody>
          <a:bodyPr/>
          <a:lstStyle/>
          <a:p>
            <a:fld id="{DCF5EBCC-273C-473A-B921-51823F48E4ED}" type="slidenum">
              <a:rPr lang="en-US" smtClean="0"/>
              <a:t>2</a:t>
            </a:fld>
            <a:endParaRPr lang="en-US"/>
          </a:p>
        </p:txBody>
      </p:sp>
      <p:sp>
        <p:nvSpPr>
          <p:cNvPr id="6" name="Date Placeholder 5"/>
          <p:cNvSpPr>
            <a:spLocks noGrp="1"/>
          </p:cNvSpPr>
          <p:nvPr>
            <p:ph type="dt" sz="half" idx="10"/>
          </p:nvPr>
        </p:nvSpPr>
        <p:spPr/>
        <p:txBody>
          <a:bodyPr/>
          <a:lstStyle/>
          <a:p>
            <a:r>
              <a:rPr lang="en-US" smtClean="0"/>
              <a:t>11/20/2014</a:t>
            </a:r>
            <a:endParaRPr lang="en-US"/>
          </a:p>
        </p:txBody>
      </p:sp>
    </p:spTree>
    <p:extLst>
      <p:ext uri="{BB962C8B-B14F-4D97-AF65-F5344CB8AC3E}">
        <p14:creationId xmlns:p14="http://schemas.microsoft.com/office/powerpoint/2010/main" val="39278338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Is there a difference between studio and non-studio programs?</a:t>
            </a:r>
          </a:p>
        </p:txBody>
      </p:sp>
      <p:sp>
        <p:nvSpPr>
          <p:cNvPr id="3" name="Date Placeholder 2"/>
          <p:cNvSpPr>
            <a:spLocks noGrp="1"/>
          </p:cNvSpPr>
          <p:nvPr>
            <p:ph type="dt" sz="half" idx="10"/>
          </p:nvPr>
        </p:nvSpPr>
        <p:spPr/>
        <p:txBody>
          <a:bodyPr/>
          <a:lstStyle/>
          <a:p>
            <a:r>
              <a:rPr lang="en-US" smtClean="0"/>
              <a:t>11/20/2014</a:t>
            </a:r>
            <a:endParaRPr lang="en-US"/>
          </a:p>
        </p:txBody>
      </p:sp>
      <p:sp>
        <p:nvSpPr>
          <p:cNvPr id="4" name="Footer Placeholder 3"/>
          <p:cNvSpPr>
            <a:spLocks noGrp="1"/>
          </p:cNvSpPr>
          <p:nvPr>
            <p:ph type="ftr" sz="quarter" idx="11"/>
          </p:nvPr>
        </p:nvSpPr>
        <p:spPr/>
        <p:txBody>
          <a:bodyPr/>
          <a:lstStyle/>
          <a:p>
            <a:r>
              <a:rPr lang="en-US" smtClean="0"/>
              <a:t>Woodbury University</a:t>
            </a:r>
            <a:endParaRPr lang="en-US"/>
          </a:p>
        </p:txBody>
      </p:sp>
      <p:sp>
        <p:nvSpPr>
          <p:cNvPr id="5" name="Slide Number Placeholder 4"/>
          <p:cNvSpPr>
            <a:spLocks noGrp="1"/>
          </p:cNvSpPr>
          <p:nvPr>
            <p:ph type="sldNum" sz="quarter" idx="12"/>
          </p:nvPr>
        </p:nvSpPr>
        <p:spPr/>
        <p:txBody>
          <a:bodyPr/>
          <a:lstStyle/>
          <a:p>
            <a:fld id="{BFEF8F53-B945-4429-B75F-05CC799E9476}" type="slidenum">
              <a:rPr lang="en-US" smtClean="0"/>
              <a:t>20</a:t>
            </a:fld>
            <a:endParaRPr lang="en-US"/>
          </a:p>
        </p:txBody>
      </p:sp>
      <p:pic>
        <p:nvPicPr>
          <p:cNvPr id="7" name="Picture 6"/>
          <p:cNvPicPr>
            <a:picLocks noChangeAspect="1"/>
          </p:cNvPicPr>
          <p:nvPr/>
        </p:nvPicPr>
        <p:blipFill rotWithShape="1">
          <a:blip r:embed="rId3" cstate="screen">
            <a:extLst>
              <a:ext uri="{28A0092B-C50C-407E-A947-70E740481C1C}">
                <a14:useLocalDpi xmlns:a14="http://schemas.microsoft.com/office/drawing/2010/main"/>
              </a:ext>
            </a:extLst>
          </a:blip>
          <a:srcRect l="-174" t="-441"/>
          <a:stretch/>
        </p:blipFill>
        <p:spPr>
          <a:xfrm>
            <a:off x="2235201" y="1893343"/>
            <a:ext cx="4087627" cy="4844855"/>
          </a:xfrm>
          <a:prstGeom prst="rect">
            <a:avLst/>
          </a:prstGeom>
        </p:spPr>
      </p:pic>
      <p:pic>
        <p:nvPicPr>
          <p:cNvPr id="8" name="Picture 7"/>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5840818" y="1921695"/>
            <a:ext cx="2902689" cy="449364"/>
          </a:xfrm>
          <a:prstGeom prst="rect">
            <a:avLst/>
          </a:prstGeom>
        </p:spPr>
      </p:pic>
    </p:spTree>
    <p:extLst>
      <p:ext uri="{BB962C8B-B14F-4D97-AF65-F5344CB8AC3E}">
        <p14:creationId xmlns:p14="http://schemas.microsoft.com/office/powerpoint/2010/main" val="32101917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245" y="575499"/>
            <a:ext cx="10515600" cy="647844"/>
          </a:xfrm>
        </p:spPr>
        <p:txBody>
          <a:bodyPr>
            <a:normAutofit/>
          </a:bodyPr>
          <a:lstStyle/>
          <a:p>
            <a:r>
              <a:rPr lang="en-US" sz="3600" dirty="0" smtClean="0"/>
              <a:t>How will this change affect my program?</a:t>
            </a:r>
            <a:endParaRPr lang="en-US" sz="3600" dirty="0"/>
          </a:p>
        </p:txBody>
      </p:sp>
      <p:sp>
        <p:nvSpPr>
          <p:cNvPr id="4" name="Date Placeholder 3"/>
          <p:cNvSpPr>
            <a:spLocks noGrp="1"/>
          </p:cNvSpPr>
          <p:nvPr>
            <p:ph type="dt" sz="half" idx="10"/>
          </p:nvPr>
        </p:nvSpPr>
        <p:spPr/>
        <p:txBody>
          <a:bodyPr/>
          <a:lstStyle/>
          <a:p>
            <a:r>
              <a:rPr lang="en-US" smtClean="0"/>
              <a:t>11/20/2014</a:t>
            </a:r>
            <a:endParaRPr lang="en-US"/>
          </a:p>
        </p:txBody>
      </p:sp>
      <p:sp>
        <p:nvSpPr>
          <p:cNvPr id="5" name="Footer Placeholder 4"/>
          <p:cNvSpPr>
            <a:spLocks noGrp="1"/>
          </p:cNvSpPr>
          <p:nvPr>
            <p:ph type="ftr" sz="quarter" idx="11"/>
          </p:nvPr>
        </p:nvSpPr>
        <p:spPr/>
        <p:txBody>
          <a:bodyPr/>
          <a:lstStyle/>
          <a:p>
            <a:r>
              <a:rPr lang="en-US" smtClean="0"/>
              <a:t>Woodbury University</a:t>
            </a:r>
            <a:endParaRPr lang="en-US"/>
          </a:p>
        </p:txBody>
      </p:sp>
      <p:sp>
        <p:nvSpPr>
          <p:cNvPr id="6" name="Slide Number Placeholder 5"/>
          <p:cNvSpPr>
            <a:spLocks noGrp="1"/>
          </p:cNvSpPr>
          <p:nvPr>
            <p:ph type="sldNum" sz="quarter" idx="12"/>
          </p:nvPr>
        </p:nvSpPr>
        <p:spPr/>
        <p:txBody>
          <a:bodyPr/>
          <a:lstStyle/>
          <a:p>
            <a:fld id="{BFEF8F53-B945-4429-B75F-05CC799E9476}" type="slidenum">
              <a:rPr lang="en-US" smtClean="0"/>
              <a:t>21</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4183230003"/>
              </p:ext>
            </p:extLst>
          </p:nvPr>
        </p:nvGraphicFramePr>
        <p:xfrm>
          <a:off x="461843" y="1239962"/>
          <a:ext cx="11271372" cy="6041966"/>
        </p:xfrm>
        <a:graphic>
          <a:graphicData uri="http://schemas.openxmlformats.org/drawingml/2006/table">
            <a:tbl>
              <a:tblPr firstRow="1" firstCol="1" bandRow="1">
                <a:tableStyleId>{5C22544A-7EE6-4342-B048-85BDC9FD1C3A}</a:tableStyleId>
              </a:tblPr>
              <a:tblGrid>
                <a:gridCol w="2363247"/>
                <a:gridCol w="2363247"/>
                <a:gridCol w="1657853"/>
                <a:gridCol w="1497322"/>
                <a:gridCol w="1147455"/>
                <a:gridCol w="1347630"/>
                <a:gridCol w="894618"/>
              </a:tblGrid>
              <a:tr h="915910">
                <a:tc>
                  <a:txBody>
                    <a:bodyPr/>
                    <a:lstStyle/>
                    <a:p>
                      <a:pPr marL="0" marR="0" algn="ctr">
                        <a:spcBef>
                          <a:spcPts val="0"/>
                        </a:spcBef>
                        <a:spcAft>
                          <a:spcPts val="0"/>
                        </a:spcAft>
                      </a:pPr>
                      <a:r>
                        <a:rPr lang="en-US" sz="1400" dirty="0">
                          <a:effectLst/>
                        </a:rPr>
                        <a:t>College</a:t>
                      </a:r>
                      <a:endParaRPr lang="en-US" sz="1600" dirty="0">
                        <a:solidFill>
                          <a:srgbClr val="000000"/>
                        </a:solidFill>
                        <a:effectLst/>
                        <a:latin typeface="Arial"/>
                        <a:ea typeface="MS Mincho"/>
                      </a:endParaRPr>
                    </a:p>
                  </a:txBody>
                  <a:tcPr marL="68498" marR="68498" marT="0" marB="0" anchor="ctr"/>
                </a:tc>
                <a:tc>
                  <a:txBody>
                    <a:bodyPr/>
                    <a:lstStyle/>
                    <a:p>
                      <a:pPr marL="0" marR="0" algn="ctr">
                        <a:spcBef>
                          <a:spcPts val="0"/>
                        </a:spcBef>
                        <a:spcAft>
                          <a:spcPts val="0"/>
                        </a:spcAft>
                      </a:pPr>
                      <a:r>
                        <a:rPr lang="en-US" sz="1400">
                          <a:effectLst/>
                        </a:rPr>
                        <a:t>Program</a:t>
                      </a:r>
                      <a:endParaRPr lang="en-US" sz="1600">
                        <a:solidFill>
                          <a:srgbClr val="000000"/>
                        </a:solidFill>
                        <a:effectLst/>
                        <a:latin typeface="Arial"/>
                        <a:ea typeface="MS Mincho"/>
                      </a:endParaRPr>
                    </a:p>
                  </a:txBody>
                  <a:tcPr marL="68498" marR="68498" marT="0" marB="0" anchor="ctr"/>
                </a:tc>
                <a:tc>
                  <a:txBody>
                    <a:bodyPr/>
                    <a:lstStyle/>
                    <a:p>
                      <a:pPr marL="0" marR="0" algn="ctr">
                        <a:spcBef>
                          <a:spcPts val="0"/>
                        </a:spcBef>
                        <a:spcAft>
                          <a:spcPts val="0"/>
                        </a:spcAft>
                      </a:pPr>
                      <a:r>
                        <a:rPr lang="en-US" sz="1400">
                          <a:effectLst/>
                        </a:rPr>
                        <a:t>Would have been admitted</a:t>
                      </a:r>
                      <a:endParaRPr lang="en-US" sz="1600">
                        <a:solidFill>
                          <a:srgbClr val="000000"/>
                        </a:solidFill>
                        <a:effectLst/>
                        <a:latin typeface="Arial"/>
                        <a:ea typeface="MS Mincho"/>
                      </a:endParaRPr>
                    </a:p>
                  </a:txBody>
                  <a:tcPr marL="68498" marR="68498" marT="0" marB="0" anchor="ctr"/>
                </a:tc>
                <a:tc>
                  <a:txBody>
                    <a:bodyPr/>
                    <a:lstStyle/>
                    <a:p>
                      <a:pPr marL="0" marR="0" algn="ctr">
                        <a:spcBef>
                          <a:spcPts val="0"/>
                        </a:spcBef>
                        <a:spcAft>
                          <a:spcPts val="0"/>
                        </a:spcAft>
                      </a:pPr>
                      <a:r>
                        <a:rPr lang="en-US" sz="1400" dirty="0">
                          <a:effectLst/>
                        </a:rPr>
                        <a:t>Would have </a:t>
                      </a:r>
                      <a:r>
                        <a:rPr lang="en-US" sz="1400" dirty="0" smtClean="0">
                          <a:effectLst/>
                        </a:rPr>
                        <a:t>been</a:t>
                      </a:r>
                    </a:p>
                    <a:p>
                      <a:pPr marL="0" marR="0" algn="ctr">
                        <a:spcBef>
                          <a:spcPts val="0"/>
                        </a:spcBef>
                        <a:spcAft>
                          <a:spcPts val="0"/>
                        </a:spcAft>
                      </a:pPr>
                      <a:r>
                        <a:rPr lang="en-US" sz="1400" dirty="0" smtClean="0">
                          <a:effectLst/>
                        </a:rPr>
                        <a:t>denied</a:t>
                      </a:r>
                      <a:endParaRPr lang="en-US" sz="1600" dirty="0">
                        <a:solidFill>
                          <a:srgbClr val="000000"/>
                        </a:solidFill>
                        <a:effectLst/>
                        <a:latin typeface="Arial"/>
                        <a:ea typeface="MS Mincho"/>
                      </a:endParaRPr>
                    </a:p>
                  </a:txBody>
                  <a:tcPr marL="68498" marR="68498" marT="0" marB="0" anchor="ctr"/>
                </a:tc>
                <a:tc>
                  <a:txBody>
                    <a:bodyPr/>
                    <a:lstStyle/>
                    <a:p>
                      <a:pPr marL="0" marR="0" algn="ctr">
                        <a:spcBef>
                          <a:spcPts val="0"/>
                        </a:spcBef>
                        <a:spcAft>
                          <a:spcPts val="0"/>
                        </a:spcAft>
                      </a:pPr>
                      <a:r>
                        <a:rPr lang="en-US" sz="1400">
                          <a:effectLst/>
                        </a:rPr>
                        <a:t>Would have been denied %</a:t>
                      </a:r>
                      <a:endParaRPr lang="en-US" sz="1600">
                        <a:solidFill>
                          <a:srgbClr val="000000"/>
                        </a:solidFill>
                        <a:effectLst/>
                        <a:latin typeface="Arial"/>
                        <a:ea typeface="MS Mincho"/>
                      </a:endParaRPr>
                    </a:p>
                  </a:txBody>
                  <a:tcPr marL="68498" marR="68498" marT="0" marB="0" anchor="ctr"/>
                </a:tc>
                <a:tc>
                  <a:txBody>
                    <a:bodyPr/>
                    <a:lstStyle/>
                    <a:p>
                      <a:pPr marL="0" marR="0" algn="ctr">
                        <a:spcBef>
                          <a:spcPts val="0"/>
                        </a:spcBef>
                        <a:spcAft>
                          <a:spcPts val="0"/>
                        </a:spcAft>
                      </a:pPr>
                      <a:r>
                        <a:rPr lang="en-US" sz="1400">
                          <a:effectLst/>
                        </a:rPr>
                        <a:t>Unknown due to lack of HS GPA</a:t>
                      </a:r>
                      <a:endParaRPr lang="en-US" sz="1600">
                        <a:solidFill>
                          <a:srgbClr val="000000"/>
                        </a:solidFill>
                        <a:effectLst/>
                        <a:latin typeface="Arial"/>
                        <a:ea typeface="MS Mincho"/>
                      </a:endParaRPr>
                    </a:p>
                  </a:txBody>
                  <a:tcPr marL="68498" marR="68498" marT="0" marB="0" anchor="ctr"/>
                </a:tc>
                <a:tc>
                  <a:txBody>
                    <a:bodyPr/>
                    <a:lstStyle/>
                    <a:p>
                      <a:pPr marL="0" marR="0" algn="ctr">
                        <a:spcBef>
                          <a:spcPts val="0"/>
                        </a:spcBef>
                        <a:spcAft>
                          <a:spcPts val="0"/>
                        </a:spcAft>
                      </a:pPr>
                      <a:r>
                        <a:rPr lang="en-US" sz="1400">
                          <a:effectLst/>
                        </a:rPr>
                        <a:t>Total</a:t>
                      </a:r>
                      <a:endParaRPr lang="en-US" sz="1600">
                        <a:solidFill>
                          <a:srgbClr val="000000"/>
                        </a:solidFill>
                        <a:effectLst/>
                        <a:latin typeface="Arial"/>
                        <a:ea typeface="MS Mincho"/>
                      </a:endParaRPr>
                    </a:p>
                  </a:txBody>
                  <a:tcPr marL="68498" marR="68498" marT="0" marB="0" anchor="ctr"/>
                </a:tc>
              </a:tr>
              <a:tr h="194052">
                <a:tc rowSpan="3">
                  <a:txBody>
                    <a:bodyPr/>
                    <a:lstStyle/>
                    <a:p>
                      <a:pPr marL="0" marR="0">
                        <a:spcBef>
                          <a:spcPts val="0"/>
                        </a:spcBef>
                        <a:spcAft>
                          <a:spcPts val="0"/>
                        </a:spcAft>
                      </a:pPr>
                      <a:r>
                        <a:rPr lang="en-US" sz="1400" dirty="0">
                          <a:effectLst/>
                        </a:rPr>
                        <a:t>Architecture</a:t>
                      </a:r>
                      <a:endParaRPr lang="en-US" sz="1600" dirty="0">
                        <a:solidFill>
                          <a:srgbClr val="000000"/>
                        </a:solidFill>
                        <a:effectLst/>
                        <a:latin typeface="Arial"/>
                        <a:ea typeface="MS Mincho"/>
                      </a:endParaRPr>
                    </a:p>
                  </a:txBody>
                  <a:tcPr marL="68498" marR="68498" marT="0" marB="0"/>
                </a:tc>
                <a:tc>
                  <a:txBody>
                    <a:bodyPr/>
                    <a:lstStyle/>
                    <a:p>
                      <a:pPr marL="0" marR="0">
                        <a:spcBef>
                          <a:spcPts val="0"/>
                        </a:spcBef>
                        <a:spcAft>
                          <a:spcPts val="0"/>
                        </a:spcAft>
                      </a:pPr>
                      <a:r>
                        <a:rPr lang="en-US" sz="1400">
                          <a:effectLst/>
                        </a:rPr>
                        <a:t>Architecture</a:t>
                      </a: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dirty="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r>
              <a:tr h="584368">
                <a:tc vMerge="1">
                  <a:txBody>
                    <a:bodyPr/>
                    <a:lstStyle/>
                    <a:p>
                      <a:endParaRPr lang="en-US"/>
                    </a:p>
                  </a:txBody>
                  <a:tcPr/>
                </a:tc>
                <a:tc>
                  <a:txBody>
                    <a:bodyPr/>
                    <a:lstStyle/>
                    <a:p>
                      <a:pPr marL="0" marR="0">
                        <a:spcBef>
                          <a:spcPts val="0"/>
                        </a:spcBef>
                        <a:spcAft>
                          <a:spcPts val="0"/>
                        </a:spcAft>
                      </a:pPr>
                      <a:r>
                        <a:rPr lang="en-US" sz="1400">
                          <a:effectLst/>
                        </a:rPr>
                        <a:t>Interior Architecture</a:t>
                      </a: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dirty="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dirty="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r>
              <a:tr h="0">
                <a:tc vMerge="1">
                  <a:txBody>
                    <a:bodyPr/>
                    <a:lstStyle/>
                    <a:p>
                      <a:endParaRPr lang="en-US"/>
                    </a:p>
                  </a:txBody>
                  <a:tcPr/>
                </a:tc>
                <a:tc>
                  <a:txBody>
                    <a:bodyPr/>
                    <a:lstStyle/>
                    <a:p>
                      <a:pPr marL="0" marR="0">
                        <a:spcBef>
                          <a:spcPts val="0"/>
                        </a:spcBef>
                        <a:spcAft>
                          <a:spcPts val="0"/>
                        </a:spcAft>
                      </a:pPr>
                      <a:r>
                        <a:rPr lang="en-US" sz="1400">
                          <a:effectLst/>
                        </a:rPr>
                        <a:t>Overall</a:t>
                      </a:r>
                      <a:endParaRPr lang="en-US" sz="1600">
                        <a:solidFill>
                          <a:srgbClr val="000000"/>
                        </a:solidFill>
                        <a:effectLst/>
                        <a:latin typeface="Arial"/>
                        <a:ea typeface="MS Mincho"/>
                      </a:endParaRPr>
                    </a:p>
                  </a:txBody>
                  <a:tcPr marL="68498" marR="68498" marT="0" marB="0" anchor="b"/>
                </a:tc>
                <a:tc>
                  <a:txBody>
                    <a:bodyPr/>
                    <a:lstStyle/>
                    <a:p>
                      <a:endParaRPr lang="en-US"/>
                    </a:p>
                  </a:txBody>
                  <a:tcPr marL="68498" marR="68498" marT="0" marB="0" anchor="b"/>
                </a:tc>
                <a:tc>
                  <a:txBody>
                    <a:bodyPr/>
                    <a:lstStyle/>
                    <a:p>
                      <a:endParaRPr lang="en-US"/>
                    </a:p>
                  </a:txBody>
                  <a:tcPr marL="68498" marR="68498" marT="0" marB="0" anchor="b"/>
                </a:tc>
                <a:tc>
                  <a:txBody>
                    <a:bodyPr/>
                    <a:lstStyle/>
                    <a:p>
                      <a:endParaRPr lang="en-US"/>
                    </a:p>
                  </a:txBody>
                  <a:tcPr marL="68498" marR="68498" marT="0" marB="0" anchor="b"/>
                </a:tc>
                <a:tc>
                  <a:txBody>
                    <a:bodyPr/>
                    <a:lstStyle/>
                    <a:p>
                      <a:endParaRPr lang="en-US"/>
                    </a:p>
                  </a:txBody>
                  <a:tcPr marL="68498" marR="68498" marT="0" marB="0" anchor="b"/>
                </a:tc>
                <a:tc>
                  <a:txBody>
                    <a:bodyPr/>
                    <a:lstStyle/>
                    <a:p>
                      <a:endParaRPr lang="en-US"/>
                    </a:p>
                  </a:txBody>
                  <a:tcPr marL="68498" marR="68498" marT="0" marB="0" anchor="b"/>
                </a:tc>
              </a:tr>
              <a:tr h="194052">
                <a:tc rowSpan="5">
                  <a:txBody>
                    <a:bodyPr/>
                    <a:lstStyle/>
                    <a:p>
                      <a:pPr marL="0" marR="0">
                        <a:spcBef>
                          <a:spcPts val="0"/>
                        </a:spcBef>
                        <a:spcAft>
                          <a:spcPts val="0"/>
                        </a:spcAft>
                      </a:pPr>
                      <a:r>
                        <a:rPr lang="en-US" sz="1400" dirty="0">
                          <a:effectLst/>
                        </a:rPr>
                        <a:t>Business</a:t>
                      </a:r>
                      <a:endParaRPr lang="en-US" sz="1600" dirty="0">
                        <a:solidFill>
                          <a:srgbClr val="000000"/>
                        </a:solidFill>
                        <a:effectLst/>
                        <a:latin typeface="Arial"/>
                        <a:ea typeface="MS Mincho"/>
                      </a:endParaRPr>
                    </a:p>
                  </a:txBody>
                  <a:tcPr marL="68498" marR="68498" marT="0" marB="0"/>
                </a:tc>
                <a:tc>
                  <a:txBody>
                    <a:bodyPr/>
                    <a:lstStyle/>
                    <a:p>
                      <a:pPr marL="0" marR="0">
                        <a:spcBef>
                          <a:spcPts val="0"/>
                        </a:spcBef>
                        <a:spcAft>
                          <a:spcPts val="0"/>
                        </a:spcAft>
                      </a:pPr>
                      <a:r>
                        <a:rPr lang="en-US" sz="1400">
                          <a:effectLst/>
                        </a:rPr>
                        <a:t>Accounting</a:t>
                      </a: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dirty="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dirty="0">
                        <a:solidFill>
                          <a:srgbClr val="000000"/>
                        </a:solidFill>
                        <a:effectLst/>
                        <a:latin typeface="Arial"/>
                        <a:ea typeface="MS Mincho"/>
                      </a:endParaRPr>
                    </a:p>
                  </a:txBody>
                  <a:tcPr marL="68498" marR="68498" marT="0" marB="0" anchor="b">
                    <a:noFill/>
                  </a:tcPr>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r>
              <a:tr h="194052">
                <a:tc vMerge="1">
                  <a:txBody>
                    <a:bodyPr/>
                    <a:lstStyle/>
                    <a:p>
                      <a:endParaRPr lang="en-US"/>
                    </a:p>
                  </a:txBody>
                  <a:tcPr/>
                </a:tc>
                <a:tc>
                  <a:txBody>
                    <a:bodyPr/>
                    <a:lstStyle/>
                    <a:p>
                      <a:pPr marL="0" marR="0">
                        <a:spcBef>
                          <a:spcPts val="0"/>
                        </a:spcBef>
                        <a:spcAft>
                          <a:spcPts val="0"/>
                        </a:spcAft>
                      </a:pPr>
                      <a:r>
                        <a:rPr lang="en-US" sz="1400">
                          <a:effectLst/>
                        </a:rPr>
                        <a:t>Fashion Marketing</a:t>
                      </a: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b="1" dirty="0">
                        <a:solidFill>
                          <a:srgbClr val="000000"/>
                        </a:solidFill>
                        <a:effectLst/>
                        <a:latin typeface="Arial"/>
                        <a:ea typeface="MS Mincho"/>
                      </a:endParaRPr>
                    </a:p>
                  </a:txBody>
                  <a:tcPr marL="68498" marR="68498" marT="0" marB="0" anchor="b">
                    <a:noFill/>
                  </a:tcPr>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r>
              <a:tr h="194052">
                <a:tc vMerge="1">
                  <a:txBody>
                    <a:bodyPr/>
                    <a:lstStyle/>
                    <a:p>
                      <a:endParaRPr lang="en-US"/>
                    </a:p>
                  </a:txBody>
                  <a:tcPr/>
                </a:tc>
                <a:tc>
                  <a:txBody>
                    <a:bodyPr/>
                    <a:lstStyle/>
                    <a:p>
                      <a:pPr marL="0" marR="0">
                        <a:spcBef>
                          <a:spcPts val="0"/>
                        </a:spcBef>
                        <a:spcAft>
                          <a:spcPts val="0"/>
                        </a:spcAft>
                      </a:pPr>
                      <a:r>
                        <a:rPr lang="en-US" sz="1400">
                          <a:effectLst/>
                        </a:rPr>
                        <a:t>Management</a:t>
                      </a: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dirty="0">
                        <a:solidFill>
                          <a:srgbClr val="000000"/>
                        </a:solidFill>
                        <a:effectLst/>
                        <a:latin typeface="Arial"/>
                        <a:ea typeface="MS Mincho"/>
                      </a:endParaRPr>
                    </a:p>
                  </a:txBody>
                  <a:tcPr marL="68498" marR="68498" marT="0" marB="0" anchor="b">
                    <a:noFill/>
                  </a:tcPr>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r>
              <a:tr h="194052">
                <a:tc vMerge="1">
                  <a:txBody>
                    <a:bodyPr/>
                    <a:lstStyle/>
                    <a:p>
                      <a:endParaRPr lang="en-US"/>
                    </a:p>
                  </a:txBody>
                  <a:tcPr/>
                </a:tc>
                <a:tc>
                  <a:txBody>
                    <a:bodyPr/>
                    <a:lstStyle/>
                    <a:p>
                      <a:pPr marL="0" marR="0">
                        <a:spcBef>
                          <a:spcPts val="0"/>
                        </a:spcBef>
                        <a:spcAft>
                          <a:spcPts val="0"/>
                        </a:spcAft>
                      </a:pPr>
                      <a:r>
                        <a:rPr lang="en-US" sz="1400">
                          <a:effectLst/>
                        </a:rPr>
                        <a:t>Marketing</a:t>
                      </a: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b="1" dirty="0">
                        <a:solidFill>
                          <a:srgbClr val="000000"/>
                        </a:solidFill>
                        <a:effectLst/>
                        <a:latin typeface="Arial"/>
                        <a:ea typeface="MS Mincho"/>
                      </a:endParaRPr>
                    </a:p>
                  </a:txBody>
                  <a:tcPr marL="68498" marR="68498" marT="0" marB="0" anchor="b">
                    <a:noFill/>
                  </a:tcPr>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r>
              <a:tr h="194052">
                <a:tc vMerge="1">
                  <a:txBody>
                    <a:bodyPr/>
                    <a:lstStyle/>
                    <a:p>
                      <a:endParaRPr lang="en-US"/>
                    </a:p>
                  </a:txBody>
                  <a:tcPr/>
                </a:tc>
                <a:tc>
                  <a:txBody>
                    <a:bodyPr/>
                    <a:lstStyle/>
                    <a:p>
                      <a:pPr marL="0" marR="0">
                        <a:spcBef>
                          <a:spcPts val="0"/>
                        </a:spcBef>
                        <a:spcAft>
                          <a:spcPts val="0"/>
                        </a:spcAft>
                      </a:pPr>
                      <a:r>
                        <a:rPr lang="en-US" sz="1400">
                          <a:effectLst/>
                        </a:rPr>
                        <a:t>Overall</a:t>
                      </a: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dirty="0">
                        <a:solidFill>
                          <a:srgbClr val="000000"/>
                        </a:solidFill>
                        <a:effectLst/>
                        <a:latin typeface="Arial"/>
                        <a:ea typeface="MS Mincho"/>
                      </a:endParaRPr>
                    </a:p>
                  </a:txBody>
                  <a:tcPr marL="68498" marR="68498" marT="0" marB="0" anchor="b">
                    <a:noFill/>
                  </a:tcPr>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r>
              <a:tr h="194052">
                <a:tc gridSpan="2">
                  <a:txBody>
                    <a:bodyPr/>
                    <a:lstStyle/>
                    <a:p>
                      <a:pPr marL="0" marR="0">
                        <a:spcBef>
                          <a:spcPts val="0"/>
                        </a:spcBef>
                        <a:spcAft>
                          <a:spcPts val="0"/>
                        </a:spcAft>
                      </a:pPr>
                      <a:r>
                        <a:rPr lang="en-US" sz="1400" dirty="0">
                          <a:effectLst/>
                        </a:rPr>
                        <a:t>ITS</a:t>
                      </a:r>
                      <a:endParaRPr lang="en-US" sz="1600" dirty="0">
                        <a:solidFill>
                          <a:srgbClr val="000000"/>
                        </a:solidFill>
                        <a:effectLst/>
                        <a:latin typeface="Arial"/>
                        <a:ea typeface="MS Mincho"/>
                      </a:endParaRPr>
                    </a:p>
                  </a:txBody>
                  <a:tcPr marL="68498" marR="68498" marT="0" marB="0"/>
                </a:tc>
                <a:tc hMerge="1">
                  <a:txBody>
                    <a:bodyPr/>
                    <a:lstStyle/>
                    <a:p>
                      <a:endParaRPr lang="en-US"/>
                    </a:p>
                  </a:txBody>
                  <a:tcPr/>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dirty="0">
                        <a:solidFill>
                          <a:srgbClr val="000000"/>
                        </a:solidFill>
                        <a:effectLst/>
                        <a:latin typeface="Arial"/>
                        <a:ea typeface="MS Mincho"/>
                      </a:endParaRPr>
                    </a:p>
                  </a:txBody>
                  <a:tcPr marL="68498" marR="68498" marT="0" marB="0" anchor="b">
                    <a:noFill/>
                  </a:tcPr>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r>
              <a:tr h="194052">
                <a:tc rowSpan="8">
                  <a:txBody>
                    <a:bodyPr/>
                    <a:lstStyle/>
                    <a:p>
                      <a:pPr marL="0" marR="0">
                        <a:spcBef>
                          <a:spcPts val="0"/>
                        </a:spcBef>
                        <a:spcAft>
                          <a:spcPts val="0"/>
                        </a:spcAft>
                      </a:pPr>
                      <a:r>
                        <a:rPr lang="en-US" sz="1400">
                          <a:effectLst/>
                        </a:rPr>
                        <a:t>MCD</a:t>
                      </a:r>
                      <a:endParaRPr lang="en-US" sz="1600">
                        <a:solidFill>
                          <a:srgbClr val="000000"/>
                        </a:solidFill>
                        <a:effectLst/>
                        <a:latin typeface="Arial"/>
                        <a:ea typeface="MS Mincho"/>
                      </a:endParaRPr>
                    </a:p>
                  </a:txBody>
                  <a:tcPr marL="68498" marR="68498" marT="0" marB="0"/>
                </a:tc>
                <a:tc>
                  <a:txBody>
                    <a:bodyPr/>
                    <a:lstStyle/>
                    <a:p>
                      <a:pPr marL="0" marR="0">
                        <a:spcBef>
                          <a:spcPts val="0"/>
                        </a:spcBef>
                        <a:spcAft>
                          <a:spcPts val="0"/>
                        </a:spcAft>
                      </a:pPr>
                      <a:r>
                        <a:rPr lang="en-US" sz="1400">
                          <a:effectLst/>
                        </a:rPr>
                        <a:t>Animation Arts</a:t>
                      </a: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dirty="0">
                        <a:solidFill>
                          <a:srgbClr val="000000"/>
                        </a:solidFill>
                        <a:effectLst/>
                        <a:latin typeface="Arial"/>
                        <a:ea typeface="MS Mincho"/>
                      </a:endParaRPr>
                    </a:p>
                  </a:txBody>
                  <a:tcPr marL="68498" marR="68498" marT="0" marB="0" anchor="b">
                    <a:noFill/>
                  </a:tcPr>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r>
              <a:tr h="194052">
                <a:tc vMerge="1">
                  <a:txBody>
                    <a:bodyPr/>
                    <a:lstStyle/>
                    <a:p>
                      <a:endParaRPr lang="en-US"/>
                    </a:p>
                  </a:txBody>
                  <a:tcPr/>
                </a:tc>
                <a:tc>
                  <a:txBody>
                    <a:bodyPr/>
                    <a:lstStyle/>
                    <a:p>
                      <a:pPr marL="0" marR="0">
                        <a:spcBef>
                          <a:spcPts val="0"/>
                        </a:spcBef>
                        <a:spcAft>
                          <a:spcPts val="0"/>
                        </a:spcAft>
                      </a:pPr>
                      <a:r>
                        <a:rPr lang="en-US" sz="1400">
                          <a:effectLst/>
                        </a:rPr>
                        <a:t>Communication</a:t>
                      </a: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dirty="0">
                        <a:solidFill>
                          <a:srgbClr val="000000"/>
                        </a:solidFill>
                        <a:effectLst/>
                        <a:latin typeface="Arial"/>
                        <a:ea typeface="MS Mincho"/>
                      </a:endParaRPr>
                    </a:p>
                  </a:txBody>
                  <a:tcPr marL="68498" marR="68498" marT="0" marB="0" anchor="b">
                    <a:noFill/>
                  </a:tcPr>
                </a:tc>
                <a:tc>
                  <a:txBody>
                    <a:bodyPr/>
                    <a:lstStyle/>
                    <a:p>
                      <a:pPr marL="0" marR="0" algn="r">
                        <a:spcBef>
                          <a:spcPts val="0"/>
                        </a:spcBef>
                        <a:spcAft>
                          <a:spcPts val="0"/>
                        </a:spcAft>
                      </a:pPr>
                      <a:endParaRPr lang="en-US" sz="1600" dirty="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r>
              <a:tr h="194052">
                <a:tc vMerge="1">
                  <a:txBody>
                    <a:bodyPr/>
                    <a:lstStyle/>
                    <a:p>
                      <a:endParaRPr lang="en-US"/>
                    </a:p>
                  </a:txBody>
                  <a:tcPr/>
                </a:tc>
                <a:tc>
                  <a:txBody>
                    <a:bodyPr/>
                    <a:lstStyle/>
                    <a:p>
                      <a:pPr marL="0" marR="0">
                        <a:spcBef>
                          <a:spcPts val="0"/>
                        </a:spcBef>
                        <a:spcAft>
                          <a:spcPts val="0"/>
                        </a:spcAft>
                      </a:pPr>
                      <a:r>
                        <a:rPr lang="en-US" sz="1400">
                          <a:effectLst/>
                        </a:rPr>
                        <a:t>Fashion Design</a:t>
                      </a: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dirty="0">
                        <a:solidFill>
                          <a:srgbClr val="000000"/>
                        </a:solidFill>
                        <a:effectLst/>
                        <a:latin typeface="Arial"/>
                        <a:ea typeface="MS Mincho"/>
                      </a:endParaRPr>
                    </a:p>
                  </a:txBody>
                  <a:tcPr marL="68498" marR="68498" marT="0" marB="0" anchor="b">
                    <a:noFill/>
                  </a:tcPr>
                </a:tc>
                <a:tc>
                  <a:txBody>
                    <a:bodyPr/>
                    <a:lstStyle/>
                    <a:p>
                      <a:pPr marL="0" marR="0" algn="r">
                        <a:spcBef>
                          <a:spcPts val="0"/>
                        </a:spcBef>
                        <a:spcAft>
                          <a:spcPts val="0"/>
                        </a:spcAft>
                      </a:pPr>
                      <a:endParaRPr lang="en-US" sz="1600" dirty="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r>
              <a:tr h="194052">
                <a:tc vMerge="1">
                  <a:txBody>
                    <a:bodyPr/>
                    <a:lstStyle/>
                    <a:p>
                      <a:endParaRPr lang="en-US"/>
                    </a:p>
                  </a:txBody>
                  <a:tcPr/>
                </a:tc>
                <a:tc>
                  <a:txBody>
                    <a:bodyPr/>
                    <a:lstStyle/>
                    <a:p>
                      <a:pPr marL="0" marR="0">
                        <a:spcBef>
                          <a:spcPts val="0"/>
                        </a:spcBef>
                        <a:spcAft>
                          <a:spcPts val="0"/>
                        </a:spcAft>
                      </a:pPr>
                      <a:r>
                        <a:rPr lang="en-US" sz="1400">
                          <a:effectLst/>
                        </a:rPr>
                        <a:t>Filmmaking</a:t>
                      </a: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b="1" dirty="0">
                        <a:solidFill>
                          <a:srgbClr val="000000"/>
                        </a:solidFill>
                        <a:effectLst/>
                        <a:latin typeface="Arial"/>
                        <a:ea typeface="MS Mincho"/>
                      </a:endParaRPr>
                    </a:p>
                  </a:txBody>
                  <a:tcPr marL="68498" marR="68498" marT="0" marB="0" anchor="b">
                    <a:noFill/>
                  </a:tcPr>
                </a:tc>
                <a:tc>
                  <a:txBody>
                    <a:bodyPr/>
                    <a:lstStyle/>
                    <a:p>
                      <a:pPr marL="0" marR="0" algn="r">
                        <a:spcBef>
                          <a:spcPts val="0"/>
                        </a:spcBef>
                        <a:spcAft>
                          <a:spcPts val="0"/>
                        </a:spcAft>
                      </a:pPr>
                      <a:endParaRPr lang="en-US" sz="1600" dirty="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r>
              <a:tr h="365928">
                <a:tc vMerge="1">
                  <a:txBody>
                    <a:bodyPr/>
                    <a:lstStyle/>
                    <a:p>
                      <a:endParaRPr lang="en-US"/>
                    </a:p>
                  </a:txBody>
                  <a:tcPr/>
                </a:tc>
                <a:tc>
                  <a:txBody>
                    <a:bodyPr/>
                    <a:lstStyle/>
                    <a:p>
                      <a:pPr marL="0" marR="0">
                        <a:spcBef>
                          <a:spcPts val="0"/>
                        </a:spcBef>
                        <a:spcAft>
                          <a:spcPts val="0"/>
                        </a:spcAft>
                      </a:pPr>
                      <a:r>
                        <a:rPr lang="en-US" sz="1400">
                          <a:effectLst/>
                        </a:rPr>
                        <a:t>Game Art and Design</a:t>
                      </a: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dirty="0">
                        <a:solidFill>
                          <a:srgbClr val="000000"/>
                        </a:solidFill>
                        <a:effectLst/>
                        <a:latin typeface="Arial"/>
                        <a:ea typeface="MS Mincho"/>
                      </a:endParaRPr>
                    </a:p>
                  </a:txBody>
                  <a:tcPr marL="68498" marR="68498" marT="0" marB="0" anchor="b">
                    <a:noFill/>
                  </a:tcPr>
                </a:tc>
                <a:tc>
                  <a:txBody>
                    <a:bodyPr/>
                    <a:lstStyle/>
                    <a:p>
                      <a:pPr marL="0" marR="0" algn="r">
                        <a:spcBef>
                          <a:spcPts val="0"/>
                        </a:spcBef>
                        <a:spcAft>
                          <a:spcPts val="0"/>
                        </a:spcAft>
                      </a:pPr>
                      <a:endParaRPr lang="en-US" sz="1600" dirty="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r>
              <a:tr h="194052">
                <a:tc vMerge="1">
                  <a:txBody>
                    <a:bodyPr/>
                    <a:lstStyle/>
                    <a:p>
                      <a:endParaRPr lang="en-US"/>
                    </a:p>
                  </a:txBody>
                  <a:tcPr/>
                </a:tc>
                <a:tc>
                  <a:txBody>
                    <a:bodyPr/>
                    <a:lstStyle/>
                    <a:p>
                      <a:pPr marL="0" marR="0">
                        <a:spcBef>
                          <a:spcPts val="0"/>
                        </a:spcBef>
                        <a:spcAft>
                          <a:spcPts val="0"/>
                        </a:spcAft>
                      </a:pPr>
                      <a:r>
                        <a:rPr lang="en-US" sz="1400">
                          <a:effectLst/>
                        </a:rPr>
                        <a:t>Graphic Design</a:t>
                      </a: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b="1" dirty="0">
                        <a:solidFill>
                          <a:srgbClr val="000000"/>
                        </a:solidFill>
                        <a:effectLst/>
                        <a:latin typeface="Arial"/>
                        <a:ea typeface="MS Mincho"/>
                      </a:endParaRPr>
                    </a:p>
                  </a:txBody>
                  <a:tcPr marL="68498" marR="68498" marT="0" marB="0" anchor="b">
                    <a:noFill/>
                  </a:tcPr>
                </a:tc>
                <a:tc>
                  <a:txBody>
                    <a:bodyPr/>
                    <a:lstStyle/>
                    <a:p>
                      <a:pPr marL="0" marR="0" algn="r">
                        <a:spcBef>
                          <a:spcPts val="0"/>
                        </a:spcBef>
                        <a:spcAft>
                          <a:spcPts val="0"/>
                        </a:spcAft>
                      </a:pPr>
                      <a:endParaRPr lang="en-US" sz="1600" dirty="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r>
              <a:tr h="194052">
                <a:tc vMerge="1">
                  <a:txBody>
                    <a:bodyPr/>
                    <a:lstStyle/>
                    <a:p>
                      <a:endParaRPr lang="en-US"/>
                    </a:p>
                  </a:txBody>
                  <a:tcPr/>
                </a:tc>
                <a:tc>
                  <a:txBody>
                    <a:bodyPr/>
                    <a:lstStyle/>
                    <a:p>
                      <a:pPr marL="0" marR="0">
                        <a:spcBef>
                          <a:spcPts val="0"/>
                        </a:spcBef>
                        <a:spcAft>
                          <a:spcPts val="0"/>
                        </a:spcAft>
                      </a:pPr>
                      <a:r>
                        <a:rPr lang="en-US" sz="1400">
                          <a:effectLst/>
                        </a:rPr>
                        <a:t>Psychology</a:t>
                      </a: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dirty="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r>
              <a:tr h="194052">
                <a:tc vMerge="1">
                  <a:txBody>
                    <a:bodyPr/>
                    <a:lstStyle/>
                    <a:p>
                      <a:endParaRPr lang="en-US"/>
                    </a:p>
                  </a:txBody>
                  <a:tcPr/>
                </a:tc>
                <a:tc>
                  <a:txBody>
                    <a:bodyPr/>
                    <a:lstStyle/>
                    <a:p>
                      <a:pPr marL="0" marR="0">
                        <a:spcBef>
                          <a:spcPts val="0"/>
                        </a:spcBef>
                        <a:spcAft>
                          <a:spcPts val="0"/>
                        </a:spcAft>
                      </a:pPr>
                      <a:r>
                        <a:rPr lang="en-US" sz="1400">
                          <a:effectLst/>
                        </a:rPr>
                        <a:t>Overall</a:t>
                      </a: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dirty="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r>
              <a:tr h="194052">
                <a:tc gridSpan="2">
                  <a:txBody>
                    <a:bodyPr/>
                    <a:lstStyle/>
                    <a:p>
                      <a:pPr marL="0" marR="0">
                        <a:spcBef>
                          <a:spcPts val="0"/>
                        </a:spcBef>
                        <a:spcAft>
                          <a:spcPts val="0"/>
                        </a:spcAft>
                      </a:pPr>
                      <a:r>
                        <a:rPr lang="en-US" sz="1400">
                          <a:effectLst/>
                        </a:rPr>
                        <a:t>(blank)</a:t>
                      </a:r>
                      <a:endParaRPr lang="en-US" sz="1600">
                        <a:solidFill>
                          <a:srgbClr val="000000"/>
                        </a:solidFill>
                        <a:effectLst/>
                        <a:latin typeface="Arial"/>
                        <a:ea typeface="MS Mincho"/>
                      </a:endParaRPr>
                    </a:p>
                  </a:txBody>
                  <a:tcPr marL="68498" marR="68498" marT="0" marB="0"/>
                </a:tc>
                <a:tc hMerge="1">
                  <a:txBody>
                    <a:bodyPr/>
                    <a:lstStyle/>
                    <a:p>
                      <a:endParaRPr lang="en-US"/>
                    </a:p>
                  </a:txBody>
                  <a:tcPr/>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dirty="0">
                        <a:solidFill>
                          <a:srgbClr val="000000"/>
                        </a:solidFill>
                        <a:effectLst/>
                        <a:latin typeface="Arial"/>
                        <a:ea typeface="MS Mincho"/>
                      </a:endParaRPr>
                    </a:p>
                  </a:txBody>
                  <a:tcPr marL="68498" marR="68498" marT="0" marB="0" anchor="b"/>
                </a:tc>
              </a:tr>
              <a:tr h="194052">
                <a:tc gridSpan="2">
                  <a:txBody>
                    <a:bodyPr/>
                    <a:lstStyle/>
                    <a:p>
                      <a:pPr marL="0" marR="0">
                        <a:spcBef>
                          <a:spcPts val="0"/>
                        </a:spcBef>
                        <a:spcAft>
                          <a:spcPts val="0"/>
                        </a:spcAft>
                      </a:pPr>
                      <a:r>
                        <a:rPr lang="en-US" sz="1400">
                          <a:effectLst/>
                        </a:rPr>
                        <a:t>Grand Total</a:t>
                      </a:r>
                      <a:endParaRPr lang="en-US" sz="1600">
                        <a:solidFill>
                          <a:srgbClr val="000000"/>
                        </a:solidFill>
                        <a:effectLst/>
                        <a:latin typeface="Arial"/>
                        <a:ea typeface="MS Mincho"/>
                      </a:endParaRPr>
                    </a:p>
                  </a:txBody>
                  <a:tcPr marL="68498" marR="68498" marT="0" marB="0"/>
                </a:tc>
                <a:tc hMerge="1">
                  <a:txBody>
                    <a:bodyPr/>
                    <a:lstStyle/>
                    <a:p>
                      <a:endParaRPr lang="en-US"/>
                    </a:p>
                  </a:txBody>
                  <a:tcPr/>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a:solidFill>
                          <a:srgbClr val="000000"/>
                        </a:solidFill>
                        <a:effectLst/>
                        <a:latin typeface="Arial"/>
                        <a:ea typeface="MS Mincho"/>
                      </a:endParaRPr>
                    </a:p>
                  </a:txBody>
                  <a:tcPr marL="68498" marR="68498" marT="0" marB="0" anchor="b"/>
                </a:tc>
                <a:tc>
                  <a:txBody>
                    <a:bodyPr/>
                    <a:lstStyle/>
                    <a:p>
                      <a:pPr marL="0" marR="0" algn="r">
                        <a:spcBef>
                          <a:spcPts val="0"/>
                        </a:spcBef>
                        <a:spcAft>
                          <a:spcPts val="0"/>
                        </a:spcAft>
                      </a:pPr>
                      <a:endParaRPr lang="en-US" sz="1600" dirty="0">
                        <a:solidFill>
                          <a:srgbClr val="000000"/>
                        </a:solidFill>
                        <a:effectLst/>
                        <a:latin typeface="Arial"/>
                        <a:ea typeface="MS Mincho"/>
                      </a:endParaRPr>
                    </a:p>
                  </a:txBody>
                  <a:tcPr marL="68498" marR="68498" marT="0" marB="0" anchor="b"/>
                </a:tc>
              </a:tr>
            </a:tbl>
          </a:graphicData>
        </a:graphic>
      </p:graphicFrame>
    </p:spTree>
    <p:extLst>
      <p:ext uri="{BB962C8B-B14F-4D97-AF65-F5344CB8AC3E}">
        <p14:creationId xmlns:p14="http://schemas.microsoft.com/office/powerpoint/2010/main" val="28394892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How would this change a</a:t>
            </a:r>
            <a:r>
              <a:rPr lang="en-US" sz="3600" dirty="0" smtClean="0"/>
              <a:t>ffect </a:t>
            </a:r>
            <a:r>
              <a:rPr lang="en-US" sz="3600" dirty="0"/>
              <a:t>our student population?</a:t>
            </a:r>
          </a:p>
        </p:txBody>
      </p:sp>
      <p:sp>
        <p:nvSpPr>
          <p:cNvPr id="3" name="Content Placeholder 2"/>
          <p:cNvSpPr>
            <a:spLocks noGrp="1"/>
          </p:cNvSpPr>
          <p:nvPr>
            <p:ph idx="1"/>
          </p:nvPr>
        </p:nvSpPr>
        <p:spPr>
          <a:xfrm>
            <a:off x="838200" y="1596171"/>
            <a:ext cx="10515600" cy="4580792"/>
          </a:xfrm>
        </p:spPr>
        <p:txBody>
          <a:bodyPr>
            <a:normAutofit/>
          </a:bodyPr>
          <a:lstStyle/>
          <a:p>
            <a:pPr marL="0" indent="0">
              <a:buNone/>
            </a:pPr>
            <a:endParaRPr lang="en-US" sz="1500" dirty="0" smtClean="0"/>
          </a:p>
          <a:p>
            <a:pPr lvl="1"/>
            <a:r>
              <a:rPr lang="en-US" dirty="0" smtClean="0"/>
              <a:t>% Pell recipients among Domestic Freshmen</a:t>
            </a:r>
          </a:p>
          <a:p>
            <a:pPr lvl="1"/>
            <a:r>
              <a:rPr lang="en-US" dirty="0" smtClean="0"/>
              <a:t> Average high school GPA</a:t>
            </a:r>
          </a:p>
          <a:p>
            <a:pPr lvl="1"/>
            <a:r>
              <a:rPr lang="en-US" dirty="0" smtClean="0"/>
              <a:t> average SAT composite</a:t>
            </a:r>
          </a:p>
          <a:p>
            <a:pPr lvl="1"/>
            <a:r>
              <a:rPr lang="en-US" dirty="0" smtClean="0"/>
              <a:t>Demographics:</a:t>
            </a:r>
          </a:p>
          <a:p>
            <a:pPr lvl="2"/>
            <a:r>
              <a:rPr lang="en-US" dirty="0" smtClean="0"/>
              <a:t>Asian – </a:t>
            </a:r>
          </a:p>
          <a:p>
            <a:pPr lvl="2"/>
            <a:r>
              <a:rPr lang="en-US" dirty="0" smtClean="0"/>
              <a:t>Black or African American – </a:t>
            </a:r>
          </a:p>
          <a:p>
            <a:pPr lvl="2"/>
            <a:r>
              <a:rPr lang="en-US" dirty="0" smtClean="0"/>
              <a:t>Hispanic – </a:t>
            </a:r>
          </a:p>
          <a:p>
            <a:pPr lvl="2"/>
            <a:r>
              <a:rPr lang="en-US" dirty="0" smtClean="0"/>
              <a:t>Native Hawaiian – </a:t>
            </a:r>
          </a:p>
          <a:p>
            <a:pPr lvl="2"/>
            <a:r>
              <a:rPr lang="en-US" dirty="0" smtClean="0"/>
              <a:t>White – </a:t>
            </a:r>
          </a:p>
          <a:p>
            <a:pPr lvl="2"/>
            <a:r>
              <a:rPr lang="en-US" dirty="0" smtClean="0"/>
              <a:t>Two or more – </a:t>
            </a:r>
          </a:p>
          <a:p>
            <a:pPr lvl="2"/>
            <a:r>
              <a:rPr lang="en-US" dirty="0" smtClean="0"/>
              <a:t>International – </a:t>
            </a:r>
          </a:p>
          <a:p>
            <a:pPr lvl="2"/>
            <a:r>
              <a:rPr lang="en-US" dirty="0" smtClean="0"/>
              <a:t>Unknown – </a:t>
            </a:r>
            <a:endParaRPr lang="en-US" dirty="0"/>
          </a:p>
        </p:txBody>
      </p:sp>
      <p:sp>
        <p:nvSpPr>
          <p:cNvPr id="4" name="Date Placeholder 3"/>
          <p:cNvSpPr>
            <a:spLocks noGrp="1"/>
          </p:cNvSpPr>
          <p:nvPr>
            <p:ph type="dt" sz="half" idx="10"/>
          </p:nvPr>
        </p:nvSpPr>
        <p:spPr/>
        <p:txBody>
          <a:bodyPr/>
          <a:lstStyle/>
          <a:p>
            <a:r>
              <a:rPr lang="en-US" smtClean="0"/>
              <a:t>11/20/2014</a:t>
            </a:r>
            <a:endParaRPr lang="en-US"/>
          </a:p>
        </p:txBody>
      </p:sp>
      <p:sp>
        <p:nvSpPr>
          <p:cNvPr id="5" name="Footer Placeholder 4"/>
          <p:cNvSpPr>
            <a:spLocks noGrp="1"/>
          </p:cNvSpPr>
          <p:nvPr>
            <p:ph type="ftr" sz="quarter" idx="11"/>
          </p:nvPr>
        </p:nvSpPr>
        <p:spPr/>
        <p:txBody>
          <a:bodyPr/>
          <a:lstStyle/>
          <a:p>
            <a:r>
              <a:rPr lang="en-US" smtClean="0"/>
              <a:t>Woodbury University</a:t>
            </a:r>
            <a:endParaRPr lang="en-US"/>
          </a:p>
        </p:txBody>
      </p:sp>
      <p:sp>
        <p:nvSpPr>
          <p:cNvPr id="6" name="Slide Number Placeholder 5"/>
          <p:cNvSpPr>
            <a:spLocks noGrp="1"/>
          </p:cNvSpPr>
          <p:nvPr>
            <p:ph type="sldNum" sz="quarter" idx="12"/>
          </p:nvPr>
        </p:nvSpPr>
        <p:spPr/>
        <p:txBody>
          <a:bodyPr/>
          <a:lstStyle/>
          <a:p>
            <a:fld id="{BFEF8F53-B945-4429-B75F-05CC799E9476}" type="slidenum">
              <a:rPr lang="en-US" smtClean="0"/>
              <a:t>22</a:t>
            </a:fld>
            <a:endParaRPr lang="en-US"/>
          </a:p>
        </p:txBody>
      </p:sp>
    </p:spTree>
    <p:extLst>
      <p:ext uri="{BB962C8B-B14F-4D97-AF65-F5344CB8AC3E}">
        <p14:creationId xmlns:p14="http://schemas.microsoft.com/office/powerpoint/2010/main" val="17655282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How would this change a</a:t>
            </a:r>
            <a:r>
              <a:rPr lang="en-US" sz="3600" dirty="0" smtClean="0"/>
              <a:t>ffect </a:t>
            </a:r>
            <a:r>
              <a:rPr lang="en-US" sz="3600" dirty="0"/>
              <a:t>our student population – HSI status for example?</a:t>
            </a:r>
          </a:p>
        </p:txBody>
      </p:sp>
      <p:sp>
        <p:nvSpPr>
          <p:cNvPr id="4" name="Date Placeholder 3"/>
          <p:cNvSpPr>
            <a:spLocks noGrp="1"/>
          </p:cNvSpPr>
          <p:nvPr>
            <p:ph type="dt" sz="half" idx="10"/>
          </p:nvPr>
        </p:nvSpPr>
        <p:spPr/>
        <p:txBody>
          <a:bodyPr/>
          <a:lstStyle/>
          <a:p>
            <a:r>
              <a:rPr lang="en-US" smtClean="0"/>
              <a:t>11/20/2014</a:t>
            </a:r>
            <a:endParaRPr lang="en-US"/>
          </a:p>
        </p:txBody>
      </p:sp>
      <p:sp>
        <p:nvSpPr>
          <p:cNvPr id="5" name="Footer Placeholder 4"/>
          <p:cNvSpPr>
            <a:spLocks noGrp="1"/>
          </p:cNvSpPr>
          <p:nvPr>
            <p:ph type="ftr" sz="quarter" idx="11"/>
          </p:nvPr>
        </p:nvSpPr>
        <p:spPr/>
        <p:txBody>
          <a:bodyPr/>
          <a:lstStyle/>
          <a:p>
            <a:r>
              <a:rPr lang="en-US" smtClean="0"/>
              <a:t>Woodbury University</a:t>
            </a:r>
            <a:endParaRPr lang="en-US"/>
          </a:p>
        </p:txBody>
      </p:sp>
      <p:sp>
        <p:nvSpPr>
          <p:cNvPr id="6" name="Slide Number Placeholder 5"/>
          <p:cNvSpPr>
            <a:spLocks noGrp="1"/>
          </p:cNvSpPr>
          <p:nvPr>
            <p:ph type="sldNum" sz="quarter" idx="12"/>
          </p:nvPr>
        </p:nvSpPr>
        <p:spPr/>
        <p:txBody>
          <a:bodyPr/>
          <a:lstStyle/>
          <a:p>
            <a:fld id="{BFEF8F53-B945-4429-B75F-05CC799E9476}" type="slidenum">
              <a:rPr lang="en-US" smtClean="0"/>
              <a:t>23</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3782768921"/>
              </p:ext>
            </p:extLst>
          </p:nvPr>
        </p:nvGraphicFramePr>
        <p:xfrm>
          <a:off x="396157" y="1770937"/>
          <a:ext cx="11115677" cy="4664566"/>
        </p:xfrm>
        <a:graphic>
          <a:graphicData uri="http://schemas.openxmlformats.org/drawingml/2006/table">
            <a:tbl>
              <a:tblPr firstRow="1" firstCol="1" bandRow="1">
                <a:tableStyleId>{5C22544A-7EE6-4342-B048-85BDC9FD1C3A}</a:tableStyleId>
              </a:tblPr>
              <a:tblGrid>
                <a:gridCol w="2496499"/>
                <a:gridCol w="2496499"/>
                <a:gridCol w="1301424"/>
                <a:gridCol w="1039983"/>
                <a:gridCol w="1446870"/>
                <a:gridCol w="1446870"/>
                <a:gridCol w="887532"/>
              </a:tblGrid>
              <a:tr h="1182509">
                <a:tc>
                  <a:txBody>
                    <a:bodyPr/>
                    <a:lstStyle/>
                    <a:p>
                      <a:pPr marL="0" marR="0" algn="ctr">
                        <a:spcBef>
                          <a:spcPts val="0"/>
                        </a:spcBef>
                        <a:spcAft>
                          <a:spcPts val="0"/>
                        </a:spcAft>
                      </a:pPr>
                      <a:r>
                        <a:rPr lang="en-US" sz="2000" dirty="0">
                          <a:effectLst/>
                        </a:rPr>
                        <a:t>Gender</a:t>
                      </a:r>
                      <a:endParaRPr lang="en-US" sz="2400" dirty="0">
                        <a:solidFill>
                          <a:srgbClr val="000000"/>
                        </a:solidFill>
                        <a:effectLst/>
                        <a:latin typeface="Arial"/>
                        <a:ea typeface="MS Mincho"/>
                      </a:endParaRPr>
                    </a:p>
                  </a:txBody>
                  <a:tcPr marL="68580" marR="68580" marT="0" marB="0" anchor="ctr"/>
                </a:tc>
                <a:tc>
                  <a:txBody>
                    <a:bodyPr/>
                    <a:lstStyle/>
                    <a:p>
                      <a:pPr marL="0" marR="0" algn="ctr">
                        <a:spcBef>
                          <a:spcPts val="0"/>
                        </a:spcBef>
                        <a:spcAft>
                          <a:spcPts val="0"/>
                        </a:spcAft>
                      </a:pPr>
                      <a:r>
                        <a:rPr lang="en-US" sz="2000" dirty="0">
                          <a:effectLst/>
                        </a:rPr>
                        <a:t>Ethnicity</a:t>
                      </a:r>
                      <a:endParaRPr lang="en-US" sz="2400" dirty="0">
                        <a:solidFill>
                          <a:srgbClr val="000000"/>
                        </a:solidFill>
                        <a:effectLst/>
                        <a:latin typeface="Arial"/>
                        <a:ea typeface="MS Mincho"/>
                      </a:endParaRPr>
                    </a:p>
                  </a:txBody>
                  <a:tcPr marL="68580" marR="68580" marT="0" marB="0" anchor="ctr"/>
                </a:tc>
                <a:tc>
                  <a:txBody>
                    <a:bodyPr/>
                    <a:lstStyle/>
                    <a:p>
                      <a:pPr marL="0" marR="0" algn="ctr">
                        <a:spcBef>
                          <a:spcPts val="0"/>
                        </a:spcBef>
                        <a:spcAft>
                          <a:spcPts val="0"/>
                        </a:spcAft>
                      </a:pPr>
                      <a:r>
                        <a:rPr lang="en-US" sz="2000" dirty="0">
                          <a:effectLst/>
                        </a:rPr>
                        <a:t>Would have been admitted</a:t>
                      </a:r>
                      <a:endParaRPr lang="en-US" sz="2400" dirty="0">
                        <a:solidFill>
                          <a:srgbClr val="000000"/>
                        </a:solidFill>
                        <a:effectLst/>
                        <a:latin typeface="Arial"/>
                        <a:ea typeface="MS Mincho"/>
                      </a:endParaRPr>
                    </a:p>
                  </a:txBody>
                  <a:tcPr marL="68580" marR="68580" marT="0" marB="0" anchor="ctr"/>
                </a:tc>
                <a:tc>
                  <a:txBody>
                    <a:bodyPr/>
                    <a:lstStyle/>
                    <a:p>
                      <a:pPr marL="0" marR="0" algn="ctr">
                        <a:spcBef>
                          <a:spcPts val="0"/>
                        </a:spcBef>
                        <a:spcAft>
                          <a:spcPts val="0"/>
                        </a:spcAft>
                      </a:pPr>
                      <a:r>
                        <a:rPr lang="en-US" sz="2000" dirty="0">
                          <a:effectLst/>
                        </a:rPr>
                        <a:t>Would have been denied</a:t>
                      </a:r>
                      <a:endParaRPr lang="en-US" sz="2400" dirty="0">
                        <a:solidFill>
                          <a:srgbClr val="000000"/>
                        </a:solidFill>
                        <a:effectLst/>
                        <a:latin typeface="Arial"/>
                        <a:ea typeface="MS Mincho"/>
                      </a:endParaRPr>
                    </a:p>
                  </a:txBody>
                  <a:tcPr marL="68580" marR="68580" marT="0" marB="0" anchor="ctr"/>
                </a:tc>
                <a:tc>
                  <a:txBody>
                    <a:bodyPr/>
                    <a:lstStyle/>
                    <a:p>
                      <a:pPr marL="0" marR="0" algn="ctr">
                        <a:spcBef>
                          <a:spcPts val="0"/>
                        </a:spcBef>
                        <a:spcAft>
                          <a:spcPts val="0"/>
                        </a:spcAft>
                      </a:pPr>
                      <a:r>
                        <a:rPr lang="en-US" sz="2000">
                          <a:effectLst/>
                        </a:rPr>
                        <a:t>Would have been denied %</a:t>
                      </a:r>
                      <a:endParaRPr lang="en-US" sz="2400">
                        <a:solidFill>
                          <a:srgbClr val="000000"/>
                        </a:solidFill>
                        <a:effectLst/>
                        <a:latin typeface="Arial"/>
                        <a:ea typeface="MS Mincho"/>
                      </a:endParaRPr>
                    </a:p>
                  </a:txBody>
                  <a:tcPr marL="68580" marR="68580" marT="0" marB="0" anchor="ctr"/>
                </a:tc>
                <a:tc>
                  <a:txBody>
                    <a:bodyPr/>
                    <a:lstStyle/>
                    <a:p>
                      <a:pPr marL="0" marR="0" algn="ctr">
                        <a:spcBef>
                          <a:spcPts val="0"/>
                        </a:spcBef>
                        <a:spcAft>
                          <a:spcPts val="0"/>
                        </a:spcAft>
                      </a:pPr>
                      <a:r>
                        <a:rPr lang="en-US" sz="2000">
                          <a:effectLst/>
                        </a:rPr>
                        <a:t>Unknown due to lack of HS GPA</a:t>
                      </a:r>
                      <a:endParaRPr lang="en-US" sz="2400">
                        <a:solidFill>
                          <a:srgbClr val="000000"/>
                        </a:solidFill>
                        <a:effectLst/>
                        <a:latin typeface="Arial"/>
                        <a:ea typeface="MS Mincho"/>
                      </a:endParaRPr>
                    </a:p>
                  </a:txBody>
                  <a:tcPr marL="68580" marR="68580" marT="0" marB="0" anchor="ctr"/>
                </a:tc>
                <a:tc>
                  <a:txBody>
                    <a:bodyPr/>
                    <a:lstStyle/>
                    <a:p>
                      <a:pPr marL="0" marR="0" algn="ctr">
                        <a:spcBef>
                          <a:spcPts val="0"/>
                        </a:spcBef>
                        <a:spcAft>
                          <a:spcPts val="0"/>
                        </a:spcAft>
                      </a:pPr>
                      <a:r>
                        <a:rPr lang="en-US" sz="2000" dirty="0">
                          <a:effectLst/>
                        </a:rPr>
                        <a:t>Total</a:t>
                      </a:r>
                      <a:endParaRPr lang="en-US" sz="2400" dirty="0">
                        <a:solidFill>
                          <a:srgbClr val="000000"/>
                        </a:solidFill>
                        <a:effectLst/>
                        <a:latin typeface="Arial"/>
                        <a:ea typeface="MS Mincho"/>
                      </a:endParaRPr>
                    </a:p>
                  </a:txBody>
                  <a:tcPr marL="68580" marR="68580" marT="0" marB="0" anchor="ctr"/>
                </a:tc>
              </a:tr>
              <a:tr h="250834">
                <a:tc rowSpan="5">
                  <a:txBody>
                    <a:bodyPr/>
                    <a:lstStyle/>
                    <a:p>
                      <a:pPr marL="0" marR="0" algn="ctr">
                        <a:spcBef>
                          <a:spcPts val="0"/>
                        </a:spcBef>
                        <a:spcAft>
                          <a:spcPts val="0"/>
                        </a:spcAft>
                      </a:pPr>
                      <a:r>
                        <a:rPr lang="en-US" sz="2000">
                          <a:effectLst/>
                        </a:rPr>
                        <a:t>Female</a:t>
                      </a:r>
                      <a:endParaRPr lang="en-US" sz="2400">
                        <a:solidFill>
                          <a:srgbClr val="000000"/>
                        </a:solidFill>
                        <a:effectLst/>
                        <a:latin typeface="Arial"/>
                        <a:ea typeface="MS Mincho"/>
                      </a:endParaRPr>
                    </a:p>
                  </a:txBody>
                  <a:tcPr marL="68580" marR="68580" marT="0" marB="0" anchor="ctr"/>
                </a:tc>
                <a:tc>
                  <a:txBody>
                    <a:bodyPr/>
                    <a:lstStyle/>
                    <a:p>
                      <a:pPr marL="0" marR="0">
                        <a:spcBef>
                          <a:spcPts val="0"/>
                        </a:spcBef>
                        <a:spcAft>
                          <a:spcPts val="0"/>
                        </a:spcAft>
                      </a:pPr>
                      <a:r>
                        <a:rPr lang="en-US" sz="1600">
                          <a:effectLst/>
                        </a:rPr>
                        <a:t>Overall</a:t>
                      </a: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dirty="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r>
              <a:tr h="473003">
                <a:tc vMerge="1">
                  <a:txBody>
                    <a:bodyPr/>
                    <a:lstStyle/>
                    <a:p>
                      <a:endParaRPr lang="en-US"/>
                    </a:p>
                  </a:txBody>
                  <a:tcPr/>
                </a:tc>
                <a:tc>
                  <a:txBody>
                    <a:bodyPr/>
                    <a:lstStyle/>
                    <a:p>
                      <a:pPr marL="0" marR="0">
                        <a:spcBef>
                          <a:spcPts val="0"/>
                        </a:spcBef>
                        <a:spcAft>
                          <a:spcPts val="0"/>
                        </a:spcAft>
                      </a:pPr>
                      <a:r>
                        <a:rPr lang="en-US" sz="1600">
                          <a:effectLst/>
                        </a:rPr>
                        <a:t>Asian or Pacific Islander</a:t>
                      </a: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dirty="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dirty="0">
                        <a:solidFill>
                          <a:srgbClr val="000000"/>
                        </a:solidFill>
                        <a:effectLst/>
                        <a:latin typeface="Arial"/>
                        <a:ea typeface="MS Mincho"/>
                      </a:endParaRPr>
                    </a:p>
                  </a:txBody>
                  <a:tcPr marL="68580" marR="68580" marT="0" marB="0" anchor="b">
                    <a:noFill/>
                  </a:tcPr>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r>
              <a:tr h="250834">
                <a:tc vMerge="1">
                  <a:txBody>
                    <a:bodyPr/>
                    <a:lstStyle/>
                    <a:p>
                      <a:endParaRPr lang="en-US"/>
                    </a:p>
                  </a:txBody>
                  <a:tcPr/>
                </a:tc>
                <a:tc>
                  <a:txBody>
                    <a:bodyPr/>
                    <a:lstStyle/>
                    <a:p>
                      <a:pPr marL="0" marR="0">
                        <a:spcBef>
                          <a:spcPts val="0"/>
                        </a:spcBef>
                        <a:spcAft>
                          <a:spcPts val="0"/>
                        </a:spcAft>
                      </a:pPr>
                      <a:r>
                        <a:rPr lang="en-US" sz="1600">
                          <a:effectLst/>
                        </a:rPr>
                        <a:t>Black, non-Hispanic</a:t>
                      </a: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dirty="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b="1" dirty="0">
                        <a:solidFill>
                          <a:srgbClr val="000000"/>
                        </a:solidFill>
                        <a:effectLst/>
                        <a:latin typeface="Arial"/>
                        <a:ea typeface="MS Mincho"/>
                      </a:endParaRPr>
                    </a:p>
                  </a:txBody>
                  <a:tcPr marL="68580" marR="68580" marT="0" marB="0" anchor="b">
                    <a:noFill/>
                  </a:tcPr>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r>
              <a:tr h="250834">
                <a:tc vMerge="1">
                  <a:txBody>
                    <a:bodyPr/>
                    <a:lstStyle/>
                    <a:p>
                      <a:endParaRPr lang="en-US"/>
                    </a:p>
                  </a:txBody>
                  <a:tcPr/>
                </a:tc>
                <a:tc>
                  <a:txBody>
                    <a:bodyPr/>
                    <a:lstStyle/>
                    <a:p>
                      <a:pPr marL="0" marR="0">
                        <a:spcBef>
                          <a:spcPts val="0"/>
                        </a:spcBef>
                        <a:spcAft>
                          <a:spcPts val="0"/>
                        </a:spcAft>
                      </a:pPr>
                      <a:r>
                        <a:rPr lang="en-US" sz="1600">
                          <a:effectLst/>
                        </a:rPr>
                        <a:t>Hispanic</a:t>
                      </a: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dirty="0">
                        <a:solidFill>
                          <a:srgbClr val="000000"/>
                        </a:solidFill>
                        <a:effectLst/>
                        <a:latin typeface="Arial"/>
                        <a:ea typeface="MS Mincho"/>
                      </a:endParaRPr>
                    </a:p>
                  </a:txBody>
                  <a:tcPr marL="68580" marR="68580" marT="0" marB="0" anchor="b">
                    <a:noFill/>
                  </a:tcPr>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r>
              <a:tr h="250834">
                <a:tc vMerge="1">
                  <a:txBody>
                    <a:bodyPr/>
                    <a:lstStyle/>
                    <a:p>
                      <a:endParaRPr lang="en-US"/>
                    </a:p>
                  </a:txBody>
                  <a:tcPr/>
                </a:tc>
                <a:tc>
                  <a:txBody>
                    <a:bodyPr/>
                    <a:lstStyle/>
                    <a:p>
                      <a:pPr marL="0" marR="0">
                        <a:spcBef>
                          <a:spcPts val="0"/>
                        </a:spcBef>
                        <a:spcAft>
                          <a:spcPts val="0"/>
                        </a:spcAft>
                      </a:pPr>
                      <a:r>
                        <a:rPr lang="en-US" sz="1600">
                          <a:effectLst/>
                        </a:rPr>
                        <a:t>White, non-Hispanic</a:t>
                      </a: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dirty="0">
                        <a:solidFill>
                          <a:srgbClr val="000000"/>
                        </a:solidFill>
                        <a:effectLst/>
                        <a:latin typeface="Arial"/>
                        <a:ea typeface="MS Mincho"/>
                      </a:endParaRPr>
                    </a:p>
                  </a:txBody>
                  <a:tcPr marL="68580" marR="68580" marT="0" marB="0" anchor="b">
                    <a:noFill/>
                  </a:tcPr>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r>
              <a:tr h="250834">
                <a:tc rowSpan="5">
                  <a:txBody>
                    <a:bodyPr/>
                    <a:lstStyle/>
                    <a:p>
                      <a:pPr marL="0" marR="0" algn="ctr">
                        <a:spcBef>
                          <a:spcPts val="0"/>
                        </a:spcBef>
                        <a:spcAft>
                          <a:spcPts val="0"/>
                        </a:spcAft>
                      </a:pPr>
                      <a:r>
                        <a:rPr lang="en-US" sz="2000">
                          <a:effectLst/>
                        </a:rPr>
                        <a:t>Male</a:t>
                      </a:r>
                      <a:endParaRPr lang="en-US" sz="2400">
                        <a:solidFill>
                          <a:srgbClr val="000000"/>
                        </a:solidFill>
                        <a:effectLst/>
                        <a:latin typeface="Arial"/>
                        <a:ea typeface="MS Mincho"/>
                      </a:endParaRPr>
                    </a:p>
                  </a:txBody>
                  <a:tcPr marL="68580" marR="68580" marT="0" marB="0" anchor="ctr"/>
                </a:tc>
                <a:tc>
                  <a:txBody>
                    <a:bodyPr/>
                    <a:lstStyle/>
                    <a:p>
                      <a:pPr marL="0" marR="0">
                        <a:spcBef>
                          <a:spcPts val="0"/>
                        </a:spcBef>
                        <a:spcAft>
                          <a:spcPts val="0"/>
                        </a:spcAft>
                      </a:pPr>
                      <a:r>
                        <a:rPr lang="en-US" sz="1600">
                          <a:effectLst/>
                        </a:rPr>
                        <a:t>Overall</a:t>
                      </a: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dirty="0">
                        <a:solidFill>
                          <a:srgbClr val="000000"/>
                        </a:solidFill>
                        <a:effectLst/>
                        <a:latin typeface="Arial"/>
                        <a:ea typeface="MS Mincho"/>
                      </a:endParaRPr>
                    </a:p>
                  </a:txBody>
                  <a:tcPr marL="68580" marR="68580" marT="0" marB="0" anchor="b">
                    <a:noFill/>
                  </a:tcPr>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r>
              <a:tr h="473003">
                <a:tc vMerge="1">
                  <a:txBody>
                    <a:bodyPr/>
                    <a:lstStyle/>
                    <a:p>
                      <a:endParaRPr lang="en-US"/>
                    </a:p>
                  </a:txBody>
                  <a:tcPr/>
                </a:tc>
                <a:tc>
                  <a:txBody>
                    <a:bodyPr/>
                    <a:lstStyle/>
                    <a:p>
                      <a:pPr marL="0" marR="0">
                        <a:spcBef>
                          <a:spcPts val="0"/>
                        </a:spcBef>
                        <a:spcAft>
                          <a:spcPts val="0"/>
                        </a:spcAft>
                      </a:pPr>
                      <a:r>
                        <a:rPr lang="en-US" sz="1600">
                          <a:effectLst/>
                        </a:rPr>
                        <a:t>Asian or Pacific Islander</a:t>
                      </a: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dirty="0">
                        <a:solidFill>
                          <a:srgbClr val="000000"/>
                        </a:solidFill>
                        <a:effectLst/>
                        <a:latin typeface="Arial"/>
                        <a:ea typeface="MS Mincho"/>
                      </a:endParaRPr>
                    </a:p>
                  </a:txBody>
                  <a:tcPr marL="68580" marR="68580" marT="0" marB="0" anchor="b">
                    <a:noFill/>
                  </a:tcPr>
                </a:tc>
                <a:tc>
                  <a:txBody>
                    <a:bodyPr/>
                    <a:lstStyle/>
                    <a:p>
                      <a:pPr marL="0" marR="0" algn="r">
                        <a:spcBef>
                          <a:spcPts val="0"/>
                        </a:spcBef>
                        <a:spcAft>
                          <a:spcPts val="0"/>
                        </a:spcAft>
                      </a:pPr>
                      <a:endParaRPr lang="en-US" sz="1800" dirty="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r>
              <a:tr h="250834">
                <a:tc vMerge="1">
                  <a:txBody>
                    <a:bodyPr/>
                    <a:lstStyle/>
                    <a:p>
                      <a:endParaRPr lang="en-US"/>
                    </a:p>
                  </a:txBody>
                  <a:tcPr/>
                </a:tc>
                <a:tc>
                  <a:txBody>
                    <a:bodyPr/>
                    <a:lstStyle/>
                    <a:p>
                      <a:pPr marL="0" marR="0">
                        <a:spcBef>
                          <a:spcPts val="0"/>
                        </a:spcBef>
                        <a:spcAft>
                          <a:spcPts val="0"/>
                        </a:spcAft>
                      </a:pPr>
                      <a:r>
                        <a:rPr lang="en-US" sz="1600">
                          <a:effectLst/>
                        </a:rPr>
                        <a:t>Black, non-Hispanic</a:t>
                      </a: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b="1" dirty="0">
                        <a:solidFill>
                          <a:srgbClr val="000000"/>
                        </a:solidFill>
                        <a:effectLst/>
                        <a:latin typeface="Arial"/>
                        <a:ea typeface="MS Mincho"/>
                      </a:endParaRPr>
                    </a:p>
                  </a:txBody>
                  <a:tcPr marL="68580" marR="68580" marT="0" marB="0" anchor="b">
                    <a:noFill/>
                  </a:tcPr>
                </a:tc>
                <a:tc>
                  <a:txBody>
                    <a:bodyPr/>
                    <a:lstStyle/>
                    <a:p>
                      <a:pPr marL="0" marR="0" algn="r">
                        <a:spcBef>
                          <a:spcPts val="0"/>
                        </a:spcBef>
                        <a:spcAft>
                          <a:spcPts val="0"/>
                        </a:spcAft>
                      </a:pPr>
                      <a:endParaRPr lang="en-US" sz="1800" dirty="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r>
              <a:tr h="250834">
                <a:tc vMerge="1">
                  <a:txBody>
                    <a:bodyPr/>
                    <a:lstStyle/>
                    <a:p>
                      <a:endParaRPr lang="en-US"/>
                    </a:p>
                  </a:txBody>
                  <a:tcPr/>
                </a:tc>
                <a:tc>
                  <a:txBody>
                    <a:bodyPr/>
                    <a:lstStyle/>
                    <a:p>
                      <a:pPr marL="0" marR="0">
                        <a:spcBef>
                          <a:spcPts val="0"/>
                        </a:spcBef>
                        <a:spcAft>
                          <a:spcPts val="0"/>
                        </a:spcAft>
                      </a:pPr>
                      <a:r>
                        <a:rPr lang="en-US" sz="1600">
                          <a:effectLst/>
                        </a:rPr>
                        <a:t>Hispanic</a:t>
                      </a: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dirty="0">
                        <a:solidFill>
                          <a:srgbClr val="000000"/>
                        </a:solidFill>
                        <a:effectLst/>
                        <a:latin typeface="Arial"/>
                        <a:ea typeface="MS Mincho"/>
                      </a:endParaRPr>
                    </a:p>
                  </a:txBody>
                  <a:tcPr marL="68580" marR="68580" marT="0" marB="0" anchor="b">
                    <a:noFill/>
                  </a:tcPr>
                </a:tc>
                <a:tc>
                  <a:txBody>
                    <a:bodyPr/>
                    <a:lstStyle/>
                    <a:p>
                      <a:pPr marL="0" marR="0" algn="r">
                        <a:spcBef>
                          <a:spcPts val="0"/>
                        </a:spcBef>
                        <a:spcAft>
                          <a:spcPts val="0"/>
                        </a:spcAft>
                      </a:pPr>
                      <a:endParaRPr lang="en-US" sz="1800" dirty="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r>
              <a:tr h="250834">
                <a:tc vMerge="1">
                  <a:txBody>
                    <a:bodyPr/>
                    <a:lstStyle/>
                    <a:p>
                      <a:endParaRPr lang="en-US"/>
                    </a:p>
                  </a:txBody>
                  <a:tcPr/>
                </a:tc>
                <a:tc>
                  <a:txBody>
                    <a:bodyPr/>
                    <a:lstStyle/>
                    <a:p>
                      <a:pPr marL="0" marR="0">
                        <a:spcBef>
                          <a:spcPts val="0"/>
                        </a:spcBef>
                        <a:spcAft>
                          <a:spcPts val="0"/>
                        </a:spcAft>
                      </a:pPr>
                      <a:r>
                        <a:rPr lang="en-US" sz="1600">
                          <a:effectLst/>
                        </a:rPr>
                        <a:t>White, non-Hispanic</a:t>
                      </a: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dirty="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b="1" dirty="0">
                        <a:solidFill>
                          <a:srgbClr val="000000"/>
                        </a:solidFill>
                        <a:effectLst/>
                        <a:latin typeface="Arial"/>
                        <a:ea typeface="MS Mincho"/>
                      </a:endParaRPr>
                    </a:p>
                  </a:txBody>
                  <a:tcPr marL="68580" marR="68580" marT="0" marB="0" anchor="b">
                    <a:noFill/>
                  </a:tcPr>
                </a:tc>
                <a:tc>
                  <a:txBody>
                    <a:bodyPr/>
                    <a:lstStyle/>
                    <a:p>
                      <a:pPr marL="0" marR="0" algn="r">
                        <a:spcBef>
                          <a:spcPts val="0"/>
                        </a:spcBef>
                        <a:spcAft>
                          <a:spcPts val="0"/>
                        </a:spcAft>
                      </a:pPr>
                      <a:endParaRPr lang="en-US" sz="1800" dirty="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dirty="0">
                        <a:solidFill>
                          <a:srgbClr val="000000"/>
                        </a:solidFill>
                        <a:effectLst/>
                        <a:latin typeface="Arial"/>
                        <a:ea typeface="MS Mincho"/>
                      </a:endParaRPr>
                    </a:p>
                  </a:txBody>
                  <a:tcPr marL="68580" marR="68580" marT="0" marB="0" anchor="b"/>
                </a:tc>
              </a:tr>
              <a:tr h="250834">
                <a:tc gridSpan="2">
                  <a:txBody>
                    <a:bodyPr/>
                    <a:lstStyle/>
                    <a:p>
                      <a:pPr marL="0" marR="0">
                        <a:spcBef>
                          <a:spcPts val="0"/>
                        </a:spcBef>
                        <a:spcAft>
                          <a:spcPts val="0"/>
                        </a:spcAft>
                      </a:pPr>
                      <a:r>
                        <a:rPr lang="en-US" sz="2000" dirty="0">
                          <a:effectLst/>
                        </a:rPr>
                        <a:t>Overall</a:t>
                      </a:r>
                      <a:endParaRPr lang="en-US" sz="2400" dirty="0">
                        <a:solidFill>
                          <a:srgbClr val="000000"/>
                        </a:solidFill>
                        <a:effectLst/>
                        <a:latin typeface="Arial"/>
                        <a:ea typeface="MS Mincho"/>
                      </a:endParaRPr>
                    </a:p>
                  </a:txBody>
                  <a:tcPr marL="68580" marR="68580" marT="0" marB="0"/>
                </a:tc>
                <a:tc hMerge="1">
                  <a:txBody>
                    <a:bodyPr/>
                    <a:lstStyle/>
                    <a:p>
                      <a:endParaRPr lang="en-US"/>
                    </a:p>
                  </a:txBody>
                  <a:tcPr/>
                </a:tc>
                <a:tc>
                  <a:txBody>
                    <a:bodyPr/>
                    <a:lstStyle/>
                    <a:p>
                      <a:pPr marL="0" marR="0" algn="r">
                        <a:spcBef>
                          <a:spcPts val="0"/>
                        </a:spcBef>
                        <a:spcAft>
                          <a:spcPts val="0"/>
                        </a:spcAft>
                      </a:pPr>
                      <a:endParaRPr lang="en-US" sz="1800" dirty="0">
                        <a:solidFill>
                          <a:srgbClr val="000000"/>
                        </a:solidFill>
                        <a:effectLst/>
                        <a:latin typeface="Arial"/>
                        <a:ea typeface="MS Mincho"/>
                      </a:endParaRPr>
                    </a:p>
                  </a:txBody>
                  <a:tcPr marL="68580" marR="68580" marT="0" marB="0"/>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a:solidFill>
                          <a:srgbClr val="000000"/>
                        </a:solidFill>
                        <a:effectLst/>
                        <a:latin typeface="Arial"/>
                        <a:ea typeface="MS Mincho"/>
                      </a:endParaRPr>
                    </a:p>
                  </a:txBody>
                  <a:tcPr marL="68580" marR="68580" marT="0" marB="0" anchor="b"/>
                </a:tc>
                <a:tc>
                  <a:txBody>
                    <a:bodyPr/>
                    <a:lstStyle/>
                    <a:p>
                      <a:pPr marL="0" marR="0" algn="r">
                        <a:spcBef>
                          <a:spcPts val="0"/>
                        </a:spcBef>
                        <a:spcAft>
                          <a:spcPts val="0"/>
                        </a:spcAft>
                      </a:pPr>
                      <a:endParaRPr lang="en-US" sz="1800" dirty="0">
                        <a:solidFill>
                          <a:srgbClr val="000000"/>
                        </a:solidFill>
                        <a:effectLst/>
                        <a:latin typeface="Arial"/>
                        <a:ea typeface="MS Mincho"/>
                      </a:endParaRPr>
                    </a:p>
                  </a:txBody>
                  <a:tcPr marL="68580" marR="68580" marT="0" marB="0" anchor="b"/>
                </a:tc>
              </a:tr>
            </a:tbl>
          </a:graphicData>
        </a:graphic>
      </p:graphicFrame>
    </p:spTree>
    <p:extLst>
      <p:ext uri="{BB962C8B-B14F-4D97-AF65-F5344CB8AC3E}">
        <p14:creationId xmlns:p14="http://schemas.microsoft.com/office/powerpoint/2010/main" val="15542030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How does Woodbury compare nationally?</a:t>
            </a:r>
          </a:p>
        </p:txBody>
      </p:sp>
      <p:sp>
        <p:nvSpPr>
          <p:cNvPr id="4" name="Date Placeholder 3"/>
          <p:cNvSpPr>
            <a:spLocks noGrp="1"/>
          </p:cNvSpPr>
          <p:nvPr>
            <p:ph type="dt" sz="half" idx="10"/>
          </p:nvPr>
        </p:nvSpPr>
        <p:spPr/>
        <p:txBody>
          <a:bodyPr/>
          <a:lstStyle/>
          <a:p>
            <a:r>
              <a:rPr lang="en-US" smtClean="0"/>
              <a:t>11/20/2014</a:t>
            </a:r>
            <a:endParaRPr lang="en-US"/>
          </a:p>
        </p:txBody>
      </p:sp>
      <p:sp>
        <p:nvSpPr>
          <p:cNvPr id="5" name="Footer Placeholder 4"/>
          <p:cNvSpPr>
            <a:spLocks noGrp="1"/>
          </p:cNvSpPr>
          <p:nvPr>
            <p:ph type="ftr" sz="quarter" idx="11"/>
          </p:nvPr>
        </p:nvSpPr>
        <p:spPr/>
        <p:txBody>
          <a:bodyPr/>
          <a:lstStyle/>
          <a:p>
            <a:r>
              <a:rPr lang="en-US" smtClean="0"/>
              <a:t>Woodbury University</a:t>
            </a:r>
            <a:endParaRPr lang="en-US"/>
          </a:p>
        </p:txBody>
      </p:sp>
      <p:sp>
        <p:nvSpPr>
          <p:cNvPr id="6" name="Slide Number Placeholder 5"/>
          <p:cNvSpPr>
            <a:spLocks noGrp="1"/>
          </p:cNvSpPr>
          <p:nvPr>
            <p:ph type="sldNum" sz="quarter" idx="12"/>
          </p:nvPr>
        </p:nvSpPr>
        <p:spPr/>
        <p:txBody>
          <a:bodyPr/>
          <a:lstStyle/>
          <a:p>
            <a:fld id="{BFEF8F53-B945-4429-B75F-05CC799E9476}" type="slidenum">
              <a:rPr lang="en-US" smtClean="0"/>
              <a:t>24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411496260"/>
              </p:ext>
            </p:extLst>
          </p:nvPr>
        </p:nvGraphicFramePr>
        <p:xfrm>
          <a:off x="155185" y="1969004"/>
          <a:ext cx="5391003" cy="3581356"/>
        </p:xfrm>
        <a:graphic>
          <a:graphicData uri="http://schemas.openxmlformats.org/drawingml/2006/table">
            <a:tbl>
              <a:tblPr firstRow="1" firstCol="1">
                <a:tableStyleId>{5C22544A-7EE6-4342-B048-85BDC9FD1C3A}</a:tableStyleId>
              </a:tblPr>
              <a:tblGrid>
                <a:gridCol w="1205737"/>
                <a:gridCol w="831922"/>
                <a:gridCol w="1168173"/>
                <a:gridCol w="891477"/>
                <a:gridCol w="1293694"/>
              </a:tblGrid>
              <a:tr h="475860">
                <a:tc>
                  <a:txBody>
                    <a:bodyPr/>
                    <a:lstStyle/>
                    <a:p>
                      <a:pPr algn="ctr"/>
                      <a:endParaRPr lang="en-US" sz="1800" b="0" dirty="0">
                        <a:effectLst/>
                        <a:latin typeface="Cambria"/>
                      </a:endParaRPr>
                    </a:p>
                  </a:txBody>
                  <a:tcPr marT="0" marB="0" anchor="ctr"/>
                </a:tc>
                <a:tc gridSpan="2">
                  <a:txBody>
                    <a:bodyPr/>
                    <a:lstStyle/>
                    <a:p>
                      <a:pPr marL="0" marR="0" algn="ctr">
                        <a:spcBef>
                          <a:spcPts val="0"/>
                        </a:spcBef>
                        <a:spcAft>
                          <a:spcPts val="0"/>
                        </a:spcAft>
                      </a:pPr>
                      <a:r>
                        <a:rPr lang="en-US" sz="1600" dirty="0">
                          <a:effectLst/>
                        </a:rPr>
                        <a:t>Woodbury</a:t>
                      </a:r>
                      <a:endParaRPr lang="en-US" sz="1800" b="0" dirty="0">
                        <a:solidFill>
                          <a:srgbClr val="000000"/>
                        </a:solidFill>
                        <a:effectLst/>
                        <a:latin typeface="Arial"/>
                        <a:ea typeface="MS Mincho"/>
                      </a:endParaRPr>
                    </a:p>
                  </a:txBody>
                  <a:tcPr marT="0" marB="0" anchor="ctr"/>
                </a:tc>
                <a:tc hMerge="1">
                  <a:txBody>
                    <a:bodyPr/>
                    <a:lstStyle/>
                    <a:p>
                      <a:endParaRPr lang="en-US"/>
                    </a:p>
                  </a:txBody>
                  <a:tcPr/>
                </a:tc>
                <a:tc gridSpan="2">
                  <a:txBody>
                    <a:bodyPr/>
                    <a:lstStyle/>
                    <a:p>
                      <a:pPr marL="0" marR="0" algn="ctr">
                        <a:spcBef>
                          <a:spcPts val="0"/>
                        </a:spcBef>
                        <a:spcAft>
                          <a:spcPts val="0"/>
                        </a:spcAft>
                      </a:pPr>
                      <a:r>
                        <a:rPr lang="en-US" sz="1600" dirty="0">
                          <a:effectLst/>
                        </a:rPr>
                        <a:t>HERI</a:t>
                      </a:r>
                      <a:endParaRPr lang="en-US" sz="1800" b="0" dirty="0">
                        <a:solidFill>
                          <a:srgbClr val="000000"/>
                        </a:solidFill>
                        <a:effectLst/>
                        <a:latin typeface="Arial"/>
                        <a:ea typeface="MS Mincho"/>
                      </a:endParaRPr>
                    </a:p>
                  </a:txBody>
                  <a:tcPr marT="0" marB="0" anchor="ctr"/>
                </a:tc>
                <a:tc hMerge="1">
                  <a:txBody>
                    <a:bodyPr/>
                    <a:lstStyle/>
                    <a:p>
                      <a:endParaRPr lang="en-US"/>
                    </a:p>
                  </a:txBody>
                  <a:tcPr/>
                </a:tc>
              </a:tr>
              <a:tr h="321208">
                <a:tc>
                  <a:txBody>
                    <a:bodyPr/>
                    <a:lstStyle/>
                    <a:p>
                      <a:pPr marL="0" marR="0" algn="ctr">
                        <a:spcBef>
                          <a:spcPts val="0"/>
                        </a:spcBef>
                        <a:spcAft>
                          <a:spcPts val="0"/>
                        </a:spcAft>
                      </a:pPr>
                      <a:r>
                        <a:rPr lang="en-US" sz="1600" dirty="0">
                          <a:effectLst/>
                        </a:rPr>
                        <a:t>Range</a:t>
                      </a:r>
                      <a:endParaRPr lang="en-US" sz="1800" b="0" dirty="0">
                        <a:solidFill>
                          <a:srgbClr val="000000"/>
                        </a:solidFill>
                        <a:effectLst/>
                        <a:latin typeface="Arial"/>
                        <a:ea typeface="MS Mincho"/>
                      </a:endParaRPr>
                    </a:p>
                  </a:txBody>
                  <a:tcPr marT="0" marB="0" anchor="b"/>
                </a:tc>
                <a:tc>
                  <a:txBody>
                    <a:bodyPr/>
                    <a:lstStyle/>
                    <a:p>
                      <a:pPr marL="0" marR="0" algn="ctr">
                        <a:spcBef>
                          <a:spcPts val="0"/>
                        </a:spcBef>
                        <a:spcAft>
                          <a:spcPts val="0"/>
                        </a:spcAft>
                      </a:pPr>
                      <a:r>
                        <a:rPr lang="en-US" sz="1600">
                          <a:effectLst/>
                        </a:rPr>
                        <a:t>n</a:t>
                      </a:r>
                      <a:endParaRPr lang="en-US" sz="1800" b="0">
                        <a:solidFill>
                          <a:srgbClr val="000000"/>
                        </a:solidFill>
                        <a:effectLst/>
                        <a:latin typeface="Arial"/>
                        <a:ea typeface="MS Mincho"/>
                      </a:endParaRPr>
                    </a:p>
                  </a:txBody>
                  <a:tcPr marT="0" marB="0" anchor="b"/>
                </a:tc>
                <a:tc>
                  <a:txBody>
                    <a:bodyPr/>
                    <a:lstStyle/>
                    <a:p>
                      <a:pPr marL="0" marR="0" algn="ctr">
                        <a:spcBef>
                          <a:spcPts val="0"/>
                        </a:spcBef>
                        <a:spcAft>
                          <a:spcPts val="0"/>
                        </a:spcAft>
                      </a:pPr>
                      <a:r>
                        <a:rPr lang="en-US" sz="1600" dirty="0" smtClean="0">
                          <a:effectLst/>
                        </a:rPr>
                        <a:t>Grad?</a:t>
                      </a:r>
                      <a:endParaRPr lang="en-US" sz="1800" b="0" dirty="0">
                        <a:solidFill>
                          <a:srgbClr val="000000"/>
                        </a:solidFill>
                        <a:effectLst/>
                        <a:latin typeface="Arial"/>
                        <a:ea typeface="MS Mincho"/>
                      </a:endParaRPr>
                    </a:p>
                  </a:txBody>
                  <a:tcPr marT="0" marB="0" anchor="b"/>
                </a:tc>
                <a:tc>
                  <a:txBody>
                    <a:bodyPr/>
                    <a:lstStyle/>
                    <a:p>
                      <a:pPr marL="0" marR="0" algn="ctr">
                        <a:spcBef>
                          <a:spcPts val="0"/>
                        </a:spcBef>
                        <a:spcAft>
                          <a:spcPts val="0"/>
                        </a:spcAft>
                      </a:pPr>
                      <a:r>
                        <a:rPr lang="en-US" sz="1600" dirty="0">
                          <a:effectLst/>
                        </a:rPr>
                        <a:t>n</a:t>
                      </a:r>
                      <a:endParaRPr lang="en-US" sz="1800" b="0" dirty="0">
                        <a:solidFill>
                          <a:srgbClr val="000000"/>
                        </a:solidFill>
                        <a:effectLst/>
                        <a:latin typeface="Arial"/>
                        <a:ea typeface="MS Mincho"/>
                      </a:endParaRPr>
                    </a:p>
                  </a:txBody>
                  <a:tcPr marT="0" marB="0" anchor="b"/>
                </a:tc>
                <a:tc>
                  <a:txBody>
                    <a:bodyPr/>
                    <a:lstStyle/>
                    <a:p>
                      <a:pPr marL="0" marR="0" algn="ctr">
                        <a:spcBef>
                          <a:spcPts val="0"/>
                        </a:spcBef>
                        <a:spcAft>
                          <a:spcPts val="0"/>
                        </a:spcAft>
                      </a:pPr>
                      <a:r>
                        <a:rPr lang="en-US" sz="1600" dirty="0" smtClean="0">
                          <a:effectLst/>
                        </a:rPr>
                        <a:t>Grad?</a:t>
                      </a:r>
                      <a:endParaRPr lang="en-US" sz="1800" b="0" dirty="0">
                        <a:solidFill>
                          <a:srgbClr val="000000"/>
                        </a:solidFill>
                        <a:effectLst/>
                        <a:latin typeface="Arial"/>
                        <a:ea typeface="MS Mincho"/>
                      </a:endParaRPr>
                    </a:p>
                  </a:txBody>
                  <a:tcPr marT="0" marB="0" anchor="b"/>
                </a:tc>
              </a:tr>
              <a:tr h="294864">
                <a:tc>
                  <a:txBody>
                    <a:bodyPr/>
                    <a:lstStyle/>
                    <a:p>
                      <a:pPr marL="0" marR="0">
                        <a:spcBef>
                          <a:spcPts val="0"/>
                        </a:spcBef>
                        <a:spcAft>
                          <a:spcPts val="0"/>
                        </a:spcAft>
                      </a:pPr>
                      <a:r>
                        <a:rPr lang="en-US" sz="1600" dirty="0">
                          <a:effectLst/>
                        </a:rPr>
                        <a:t>No SAT</a:t>
                      </a:r>
                      <a:endParaRPr lang="en-US" sz="1800" b="0" dirty="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b="0" dirty="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b="0">
                        <a:solidFill>
                          <a:srgbClr val="000000"/>
                        </a:solidFill>
                        <a:effectLst/>
                        <a:latin typeface="Arial"/>
                        <a:ea typeface="MS Mincho"/>
                      </a:endParaRPr>
                    </a:p>
                  </a:txBody>
                  <a:tcPr marT="0" marB="0" anchor="b"/>
                </a:tc>
                <a:tc>
                  <a:txBody>
                    <a:bodyPr/>
                    <a:lstStyle/>
                    <a:p>
                      <a:endParaRPr lang="en-US" sz="1800" b="0">
                        <a:effectLst/>
                        <a:latin typeface="Cambria"/>
                      </a:endParaRPr>
                    </a:p>
                  </a:txBody>
                  <a:tcPr marT="0" marB="0" anchor="b"/>
                </a:tc>
                <a:tc>
                  <a:txBody>
                    <a:bodyPr/>
                    <a:lstStyle/>
                    <a:p>
                      <a:endParaRPr lang="en-US" sz="1800" b="0">
                        <a:effectLst/>
                        <a:latin typeface="Cambria"/>
                      </a:endParaRPr>
                    </a:p>
                  </a:txBody>
                  <a:tcPr marT="0" marB="0" anchor="b"/>
                </a:tc>
              </a:tr>
              <a:tr h="262101">
                <a:tc>
                  <a:txBody>
                    <a:bodyPr/>
                    <a:lstStyle/>
                    <a:p>
                      <a:pPr marL="0" marR="0">
                        <a:spcBef>
                          <a:spcPts val="0"/>
                        </a:spcBef>
                        <a:spcAft>
                          <a:spcPts val="0"/>
                        </a:spcAft>
                      </a:pPr>
                      <a:r>
                        <a:rPr lang="en-US" sz="1600">
                          <a:effectLst/>
                        </a:rPr>
                        <a:t>600-699</a:t>
                      </a:r>
                      <a:endParaRPr lang="en-US" sz="1800" b="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b="0" dirty="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b="0">
                        <a:solidFill>
                          <a:srgbClr val="000000"/>
                        </a:solidFill>
                        <a:effectLst/>
                        <a:latin typeface="Arial"/>
                        <a:ea typeface="MS Mincho"/>
                      </a:endParaRPr>
                    </a:p>
                  </a:txBody>
                  <a:tcPr marT="0" marB="0" anchor="b"/>
                </a:tc>
                <a:tc rowSpan="2">
                  <a:txBody>
                    <a:bodyPr/>
                    <a:lstStyle/>
                    <a:p>
                      <a:pPr marL="0" marR="0" algn="r">
                        <a:spcBef>
                          <a:spcPts val="0"/>
                        </a:spcBef>
                        <a:spcAft>
                          <a:spcPts val="0"/>
                        </a:spcAft>
                      </a:pPr>
                      <a:r>
                        <a:rPr lang="en-US" sz="1600">
                          <a:effectLst/>
                        </a:rPr>
                        <a:t>     2,688 </a:t>
                      </a:r>
                      <a:endParaRPr lang="en-US" sz="1800" b="0">
                        <a:solidFill>
                          <a:srgbClr val="000000"/>
                        </a:solidFill>
                        <a:effectLst/>
                        <a:latin typeface="Arial"/>
                        <a:ea typeface="MS Mincho"/>
                      </a:endParaRPr>
                    </a:p>
                  </a:txBody>
                  <a:tcPr marT="0" marB="0" anchor="ctr"/>
                </a:tc>
                <a:tc rowSpan="2">
                  <a:txBody>
                    <a:bodyPr/>
                    <a:lstStyle/>
                    <a:p>
                      <a:pPr marL="0" marR="0" algn="r">
                        <a:spcBef>
                          <a:spcPts val="0"/>
                        </a:spcBef>
                        <a:spcAft>
                          <a:spcPts val="0"/>
                        </a:spcAft>
                      </a:pPr>
                      <a:r>
                        <a:rPr lang="en-US" sz="1600">
                          <a:effectLst/>
                        </a:rPr>
                        <a:t>39.8%</a:t>
                      </a:r>
                      <a:endParaRPr lang="en-US" sz="1800" b="0">
                        <a:solidFill>
                          <a:srgbClr val="000000"/>
                        </a:solidFill>
                        <a:effectLst/>
                        <a:latin typeface="Arial"/>
                        <a:ea typeface="MS Mincho"/>
                      </a:endParaRPr>
                    </a:p>
                  </a:txBody>
                  <a:tcPr marT="0" marB="0" anchor="ctr"/>
                </a:tc>
              </a:tr>
              <a:tr h="262101">
                <a:tc>
                  <a:txBody>
                    <a:bodyPr/>
                    <a:lstStyle/>
                    <a:p>
                      <a:pPr marL="0" marR="0">
                        <a:spcBef>
                          <a:spcPts val="0"/>
                        </a:spcBef>
                        <a:spcAft>
                          <a:spcPts val="0"/>
                        </a:spcAft>
                      </a:pPr>
                      <a:r>
                        <a:rPr lang="en-US" sz="1600">
                          <a:effectLst/>
                        </a:rPr>
                        <a:t>700-799</a:t>
                      </a:r>
                      <a:endParaRPr lang="en-US" sz="1800" b="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b="0" dirty="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b="0">
                        <a:solidFill>
                          <a:srgbClr val="000000"/>
                        </a:solidFill>
                        <a:effectLst/>
                        <a:latin typeface="Arial"/>
                        <a:ea typeface="MS Mincho"/>
                      </a:endParaRPr>
                    </a:p>
                  </a:txBody>
                  <a:tcPr marT="0" marB="0" anchor="b"/>
                </a:tc>
                <a:tc vMerge="1">
                  <a:txBody>
                    <a:bodyPr/>
                    <a:lstStyle/>
                    <a:p>
                      <a:endParaRPr lang="en-US"/>
                    </a:p>
                  </a:txBody>
                  <a:tcPr/>
                </a:tc>
                <a:tc vMerge="1">
                  <a:txBody>
                    <a:bodyPr/>
                    <a:lstStyle/>
                    <a:p>
                      <a:endParaRPr lang="en-US"/>
                    </a:p>
                  </a:txBody>
                  <a:tcPr/>
                </a:tc>
              </a:tr>
              <a:tr h="262101">
                <a:tc>
                  <a:txBody>
                    <a:bodyPr/>
                    <a:lstStyle/>
                    <a:p>
                      <a:pPr marL="0" marR="0">
                        <a:spcBef>
                          <a:spcPts val="0"/>
                        </a:spcBef>
                        <a:spcAft>
                          <a:spcPts val="0"/>
                        </a:spcAft>
                      </a:pPr>
                      <a:r>
                        <a:rPr lang="en-US" sz="1600">
                          <a:effectLst/>
                        </a:rPr>
                        <a:t>800-899</a:t>
                      </a:r>
                      <a:endParaRPr lang="en-US" sz="1800" b="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b="0" dirty="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b="0">
                        <a:solidFill>
                          <a:srgbClr val="000000"/>
                        </a:solidFill>
                        <a:effectLst/>
                        <a:latin typeface="Arial"/>
                        <a:ea typeface="MS Mincho"/>
                      </a:endParaRPr>
                    </a:p>
                  </a:txBody>
                  <a:tcPr marT="0" marB="0" anchor="b"/>
                </a:tc>
                <a:tc>
                  <a:txBody>
                    <a:bodyPr/>
                    <a:lstStyle/>
                    <a:p>
                      <a:pPr marL="0" marR="0" algn="r">
                        <a:spcBef>
                          <a:spcPts val="0"/>
                        </a:spcBef>
                        <a:spcAft>
                          <a:spcPts val="0"/>
                        </a:spcAft>
                      </a:pPr>
                      <a:r>
                        <a:rPr lang="en-US" sz="1600">
                          <a:effectLst/>
                        </a:rPr>
                        <a:t> 6,309 </a:t>
                      </a:r>
                      <a:endParaRPr lang="en-US" sz="1800" b="0">
                        <a:solidFill>
                          <a:srgbClr val="000000"/>
                        </a:solidFill>
                        <a:effectLst/>
                        <a:latin typeface="Arial"/>
                        <a:ea typeface="MS Mincho"/>
                      </a:endParaRPr>
                    </a:p>
                  </a:txBody>
                  <a:tcPr marT="0" marB="0" anchor="b"/>
                </a:tc>
                <a:tc>
                  <a:txBody>
                    <a:bodyPr/>
                    <a:lstStyle/>
                    <a:p>
                      <a:pPr marL="0" marR="0" algn="r">
                        <a:spcBef>
                          <a:spcPts val="0"/>
                        </a:spcBef>
                        <a:spcAft>
                          <a:spcPts val="0"/>
                        </a:spcAft>
                      </a:pPr>
                      <a:r>
                        <a:rPr lang="en-US" sz="1600">
                          <a:effectLst/>
                        </a:rPr>
                        <a:t>45.2%</a:t>
                      </a:r>
                      <a:endParaRPr lang="en-US" sz="1800" b="0">
                        <a:solidFill>
                          <a:srgbClr val="000000"/>
                        </a:solidFill>
                        <a:effectLst/>
                        <a:latin typeface="Arial"/>
                        <a:ea typeface="MS Mincho"/>
                      </a:endParaRPr>
                    </a:p>
                  </a:txBody>
                  <a:tcPr marT="0" marB="0" anchor="b"/>
                </a:tc>
              </a:tr>
              <a:tr h="262101">
                <a:tc>
                  <a:txBody>
                    <a:bodyPr/>
                    <a:lstStyle/>
                    <a:p>
                      <a:pPr marL="0" marR="0">
                        <a:spcBef>
                          <a:spcPts val="0"/>
                        </a:spcBef>
                        <a:spcAft>
                          <a:spcPts val="0"/>
                        </a:spcAft>
                      </a:pPr>
                      <a:r>
                        <a:rPr lang="en-US" sz="1600">
                          <a:effectLst/>
                        </a:rPr>
                        <a:t>900-999</a:t>
                      </a:r>
                      <a:endParaRPr lang="en-US" sz="1800" b="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b="0" dirty="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b="0" dirty="0">
                        <a:solidFill>
                          <a:srgbClr val="000000"/>
                        </a:solidFill>
                        <a:effectLst/>
                        <a:latin typeface="Arial"/>
                        <a:ea typeface="MS Mincho"/>
                      </a:endParaRPr>
                    </a:p>
                  </a:txBody>
                  <a:tcPr marT="0" marB="0" anchor="b"/>
                </a:tc>
                <a:tc>
                  <a:txBody>
                    <a:bodyPr/>
                    <a:lstStyle/>
                    <a:p>
                      <a:pPr marL="0" marR="0" algn="r">
                        <a:spcBef>
                          <a:spcPts val="0"/>
                        </a:spcBef>
                        <a:spcAft>
                          <a:spcPts val="0"/>
                        </a:spcAft>
                      </a:pPr>
                      <a:r>
                        <a:rPr lang="en-US" sz="1600">
                          <a:effectLst/>
                        </a:rPr>
                        <a:t> 9,583 </a:t>
                      </a:r>
                      <a:endParaRPr lang="en-US" sz="1800" b="0">
                        <a:solidFill>
                          <a:srgbClr val="000000"/>
                        </a:solidFill>
                        <a:effectLst/>
                        <a:latin typeface="Arial"/>
                        <a:ea typeface="MS Mincho"/>
                      </a:endParaRPr>
                    </a:p>
                  </a:txBody>
                  <a:tcPr marT="0" marB="0" anchor="b"/>
                </a:tc>
                <a:tc>
                  <a:txBody>
                    <a:bodyPr/>
                    <a:lstStyle/>
                    <a:p>
                      <a:pPr marL="0" marR="0" algn="r">
                        <a:spcBef>
                          <a:spcPts val="0"/>
                        </a:spcBef>
                        <a:spcAft>
                          <a:spcPts val="0"/>
                        </a:spcAft>
                      </a:pPr>
                      <a:r>
                        <a:rPr lang="en-US" sz="1600">
                          <a:effectLst/>
                        </a:rPr>
                        <a:t>52.3%</a:t>
                      </a:r>
                      <a:endParaRPr lang="en-US" sz="1800" b="0">
                        <a:solidFill>
                          <a:srgbClr val="000000"/>
                        </a:solidFill>
                        <a:effectLst/>
                        <a:latin typeface="Arial"/>
                        <a:ea typeface="MS Mincho"/>
                      </a:endParaRPr>
                    </a:p>
                  </a:txBody>
                  <a:tcPr marT="0" marB="0" anchor="b"/>
                </a:tc>
              </a:tr>
              <a:tr h="262101">
                <a:tc>
                  <a:txBody>
                    <a:bodyPr/>
                    <a:lstStyle/>
                    <a:p>
                      <a:pPr marL="0" marR="0">
                        <a:spcBef>
                          <a:spcPts val="0"/>
                        </a:spcBef>
                        <a:spcAft>
                          <a:spcPts val="0"/>
                        </a:spcAft>
                      </a:pPr>
                      <a:r>
                        <a:rPr lang="en-US" sz="1600">
                          <a:effectLst/>
                        </a:rPr>
                        <a:t>1000-1099</a:t>
                      </a:r>
                      <a:endParaRPr lang="en-US" sz="1800" b="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b="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b="0" dirty="0">
                        <a:solidFill>
                          <a:srgbClr val="000000"/>
                        </a:solidFill>
                        <a:effectLst/>
                        <a:latin typeface="Arial"/>
                        <a:ea typeface="MS Mincho"/>
                      </a:endParaRPr>
                    </a:p>
                  </a:txBody>
                  <a:tcPr marT="0" marB="0" anchor="b"/>
                </a:tc>
                <a:tc>
                  <a:txBody>
                    <a:bodyPr/>
                    <a:lstStyle/>
                    <a:p>
                      <a:pPr marL="0" marR="0" algn="r">
                        <a:spcBef>
                          <a:spcPts val="0"/>
                        </a:spcBef>
                        <a:spcAft>
                          <a:spcPts val="0"/>
                        </a:spcAft>
                      </a:pPr>
                      <a:r>
                        <a:rPr lang="en-US" sz="1600">
                          <a:effectLst/>
                        </a:rPr>
                        <a:t> 9,150 </a:t>
                      </a:r>
                      <a:endParaRPr lang="en-US" sz="1800" b="0">
                        <a:solidFill>
                          <a:srgbClr val="000000"/>
                        </a:solidFill>
                        <a:effectLst/>
                        <a:latin typeface="Arial"/>
                        <a:ea typeface="MS Mincho"/>
                      </a:endParaRPr>
                    </a:p>
                  </a:txBody>
                  <a:tcPr marT="0" marB="0" anchor="b"/>
                </a:tc>
                <a:tc>
                  <a:txBody>
                    <a:bodyPr/>
                    <a:lstStyle/>
                    <a:p>
                      <a:pPr marL="0" marR="0" algn="r">
                        <a:spcBef>
                          <a:spcPts val="0"/>
                        </a:spcBef>
                        <a:spcAft>
                          <a:spcPts val="0"/>
                        </a:spcAft>
                      </a:pPr>
                      <a:r>
                        <a:rPr lang="en-US" sz="1600">
                          <a:effectLst/>
                        </a:rPr>
                        <a:t>63.2%</a:t>
                      </a:r>
                      <a:endParaRPr lang="en-US" sz="1800" b="0">
                        <a:solidFill>
                          <a:srgbClr val="000000"/>
                        </a:solidFill>
                        <a:effectLst/>
                        <a:latin typeface="Arial"/>
                        <a:ea typeface="MS Mincho"/>
                      </a:endParaRPr>
                    </a:p>
                  </a:txBody>
                  <a:tcPr marT="0" marB="0" anchor="b"/>
                </a:tc>
              </a:tr>
              <a:tr h="262101">
                <a:tc>
                  <a:txBody>
                    <a:bodyPr/>
                    <a:lstStyle/>
                    <a:p>
                      <a:pPr marL="0" marR="0">
                        <a:spcBef>
                          <a:spcPts val="0"/>
                        </a:spcBef>
                        <a:spcAft>
                          <a:spcPts val="0"/>
                        </a:spcAft>
                      </a:pPr>
                      <a:r>
                        <a:rPr lang="en-US" sz="1600">
                          <a:effectLst/>
                        </a:rPr>
                        <a:t>1100-1199</a:t>
                      </a:r>
                      <a:endParaRPr lang="en-US" sz="1800" b="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b="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b="0" dirty="0">
                        <a:solidFill>
                          <a:srgbClr val="000000"/>
                        </a:solidFill>
                        <a:effectLst/>
                        <a:latin typeface="Arial"/>
                        <a:ea typeface="MS Mincho"/>
                      </a:endParaRPr>
                    </a:p>
                  </a:txBody>
                  <a:tcPr marT="0" marB="0" anchor="b"/>
                </a:tc>
                <a:tc>
                  <a:txBody>
                    <a:bodyPr/>
                    <a:lstStyle/>
                    <a:p>
                      <a:pPr marL="0" marR="0" algn="r">
                        <a:spcBef>
                          <a:spcPts val="0"/>
                        </a:spcBef>
                        <a:spcAft>
                          <a:spcPts val="0"/>
                        </a:spcAft>
                      </a:pPr>
                      <a:r>
                        <a:rPr lang="en-US" sz="1600">
                          <a:effectLst/>
                        </a:rPr>
                        <a:t> 8,707 </a:t>
                      </a:r>
                      <a:endParaRPr lang="en-US" sz="1800" b="0">
                        <a:solidFill>
                          <a:srgbClr val="000000"/>
                        </a:solidFill>
                        <a:effectLst/>
                        <a:latin typeface="Arial"/>
                        <a:ea typeface="MS Mincho"/>
                      </a:endParaRPr>
                    </a:p>
                  </a:txBody>
                  <a:tcPr marT="0" marB="0" anchor="b"/>
                </a:tc>
                <a:tc>
                  <a:txBody>
                    <a:bodyPr/>
                    <a:lstStyle/>
                    <a:p>
                      <a:pPr marL="0" marR="0" algn="r">
                        <a:spcBef>
                          <a:spcPts val="0"/>
                        </a:spcBef>
                        <a:spcAft>
                          <a:spcPts val="0"/>
                        </a:spcAft>
                      </a:pPr>
                      <a:r>
                        <a:rPr lang="en-US" sz="1600">
                          <a:effectLst/>
                        </a:rPr>
                        <a:t>68.0%</a:t>
                      </a:r>
                      <a:endParaRPr lang="en-US" sz="1800" b="0">
                        <a:solidFill>
                          <a:srgbClr val="000000"/>
                        </a:solidFill>
                        <a:effectLst/>
                        <a:latin typeface="Arial"/>
                        <a:ea typeface="MS Mincho"/>
                      </a:endParaRPr>
                    </a:p>
                  </a:txBody>
                  <a:tcPr marT="0" marB="0" anchor="b"/>
                </a:tc>
              </a:tr>
              <a:tr h="262101">
                <a:tc>
                  <a:txBody>
                    <a:bodyPr/>
                    <a:lstStyle/>
                    <a:p>
                      <a:pPr marL="0" marR="0">
                        <a:spcBef>
                          <a:spcPts val="0"/>
                        </a:spcBef>
                        <a:spcAft>
                          <a:spcPts val="0"/>
                        </a:spcAft>
                      </a:pPr>
                      <a:r>
                        <a:rPr lang="en-US" sz="1600">
                          <a:effectLst/>
                        </a:rPr>
                        <a:t>1200-1299</a:t>
                      </a:r>
                      <a:endParaRPr lang="en-US" sz="1800" b="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b="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b="0" dirty="0">
                        <a:solidFill>
                          <a:srgbClr val="000000"/>
                        </a:solidFill>
                        <a:effectLst/>
                        <a:latin typeface="Arial"/>
                        <a:ea typeface="MS Mincho"/>
                      </a:endParaRPr>
                    </a:p>
                  </a:txBody>
                  <a:tcPr marT="0" marB="0" anchor="b"/>
                </a:tc>
                <a:tc>
                  <a:txBody>
                    <a:bodyPr/>
                    <a:lstStyle/>
                    <a:p>
                      <a:pPr marL="0" marR="0" algn="r">
                        <a:spcBef>
                          <a:spcPts val="0"/>
                        </a:spcBef>
                        <a:spcAft>
                          <a:spcPts val="0"/>
                        </a:spcAft>
                      </a:pPr>
                      <a:r>
                        <a:rPr lang="en-US" sz="1600">
                          <a:effectLst/>
                        </a:rPr>
                        <a:t> 6,772 </a:t>
                      </a:r>
                      <a:endParaRPr lang="en-US" sz="1800" b="0">
                        <a:solidFill>
                          <a:srgbClr val="000000"/>
                        </a:solidFill>
                        <a:effectLst/>
                        <a:latin typeface="Arial"/>
                        <a:ea typeface="MS Mincho"/>
                      </a:endParaRPr>
                    </a:p>
                  </a:txBody>
                  <a:tcPr marT="0" marB="0" anchor="b"/>
                </a:tc>
                <a:tc>
                  <a:txBody>
                    <a:bodyPr/>
                    <a:lstStyle/>
                    <a:p>
                      <a:pPr marL="0" marR="0" algn="r">
                        <a:spcBef>
                          <a:spcPts val="0"/>
                        </a:spcBef>
                        <a:spcAft>
                          <a:spcPts val="0"/>
                        </a:spcAft>
                      </a:pPr>
                      <a:r>
                        <a:rPr lang="en-US" sz="1600">
                          <a:effectLst/>
                        </a:rPr>
                        <a:t>73.1%</a:t>
                      </a:r>
                      <a:endParaRPr lang="en-US" sz="1800" b="0">
                        <a:solidFill>
                          <a:srgbClr val="000000"/>
                        </a:solidFill>
                        <a:effectLst/>
                        <a:latin typeface="Arial"/>
                        <a:ea typeface="MS Mincho"/>
                      </a:endParaRPr>
                    </a:p>
                  </a:txBody>
                  <a:tcPr marT="0" marB="0" anchor="b"/>
                </a:tc>
              </a:tr>
              <a:tr h="262101">
                <a:tc>
                  <a:txBody>
                    <a:bodyPr/>
                    <a:lstStyle/>
                    <a:p>
                      <a:pPr marL="0" marR="0">
                        <a:spcBef>
                          <a:spcPts val="0"/>
                        </a:spcBef>
                        <a:spcAft>
                          <a:spcPts val="0"/>
                        </a:spcAft>
                      </a:pPr>
                      <a:r>
                        <a:rPr lang="en-US" sz="1600">
                          <a:effectLst/>
                        </a:rPr>
                        <a:t>1300+</a:t>
                      </a:r>
                      <a:endParaRPr lang="en-US" sz="1800" b="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b="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b="0" dirty="0">
                        <a:solidFill>
                          <a:srgbClr val="000000"/>
                        </a:solidFill>
                        <a:effectLst/>
                        <a:latin typeface="Arial"/>
                        <a:ea typeface="MS Mincho"/>
                      </a:endParaRPr>
                    </a:p>
                  </a:txBody>
                  <a:tcPr marT="0" marB="0" anchor="b"/>
                </a:tc>
                <a:tc>
                  <a:txBody>
                    <a:bodyPr/>
                    <a:lstStyle/>
                    <a:p>
                      <a:pPr marL="0" marR="0" algn="r">
                        <a:spcBef>
                          <a:spcPts val="0"/>
                        </a:spcBef>
                        <a:spcAft>
                          <a:spcPts val="0"/>
                        </a:spcAft>
                      </a:pPr>
                      <a:r>
                        <a:rPr lang="en-US" sz="1600">
                          <a:effectLst/>
                        </a:rPr>
                        <a:t> 5,685 </a:t>
                      </a:r>
                      <a:endParaRPr lang="en-US" sz="1800" b="0">
                        <a:solidFill>
                          <a:srgbClr val="000000"/>
                        </a:solidFill>
                        <a:effectLst/>
                        <a:latin typeface="Arial"/>
                        <a:ea typeface="MS Mincho"/>
                      </a:endParaRPr>
                    </a:p>
                  </a:txBody>
                  <a:tcPr marT="0" marB="0" anchor="b"/>
                </a:tc>
                <a:tc>
                  <a:txBody>
                    <a:bodyPr/>
                    <a:lstStyle/>
                    <a:p>
                      <a:pPr marL="0" marR="0" algn="r">
                        <a:spcBef>
                          <a:spcPts val="0"/>
                        </a:spcBef>
                        <a:spcAft>
                          <a:spcPts val="0"/>
                        </a:spcAft>
                      </a:pPr>
                      <a:r>
                        <a:rPr lang="en-US" sz="1600">
                          <a:effectLst/>
                        </a:rPr>
                        <a:t>76.5%</a:t>
                      </a:r>
                      <a:endParaRPr lang="en-US" sz="1800" b="0">
                        <a:solidFill>
                          <a:srgbClr val="000000"/>
                        </a:solidFill>
                        <a:effectLst/>
                        <a:latin typeface="Arial"/>
                        <a:ea typeface="MS Mincho"/>
                      </a:endParaRPr>
                    </a:p>
                  </a:txBody>
                  <a:tcPr marT="0" marB="0" anchor="b"/>
                </a:tc>
              </a:tr>
              <a:tr h="294864">
                <a:tc>
                  <a:txBody>
                    <a:bodyPr/>
                    <a:lstStyle/>
                    <a:p>
                      <a:pPr marL="0" marR="0">
                        <a:spcBef>
                          <a:spcPts val="0"/>
                        </a:spcBef>
                        <a:spcAft>
                          <a:spcPts val="0"/>
                        </a:spcAft>
                      </a:pPr>
                      <a:r>
                        <a:rPr lang="en-US" sz="1600" dirty="0" err="1">
                          <a:effectLst/>
                        </a:rPr>
                        <a:t>Avg</a:t>
                      </a:r>
                      <a:endParaRPr lang="en-US" sz="1800" b="0" dirty="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b="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b="0" dirty="0">
                        <a:solidFill>
                          <a:srgbClr val="000000"/>
                        </a:solidFill>
                        <a:effectLst/>
                        <a:latin typeface="Arial"/>
                        <a:ea typeface="MS Mincho"/>
                      </a:endParaRPr>
                    </a:p>
                  </a:txBody>
                  <a:tcPr marT="0" marB="0" anchor="b"/>
                </a:tc>
                <a:tc>
                  <a:txBody>
                    <a:bodyPr/>
                    <a:lstStyle/>
                    <a:p>
                      <a:endParaRPr lang="en-US" sz="1800" b="0" dirty="0">
                        <a:effectLst/>
                        <a:latin typeface="Cambria"/>
                      </a:endParaRPr>
                    </a:p>
                  </a:txBody>
                  <a:tcPr marT="0" marB="0" anchor="b"/>
                </a:tc>
                <a:tc>
                  <a:txBody>
                    <a:bodyPr/>
                    <a:lstStyle/>
                    <a:p>
                      <a:endParaRPr lang="en-US" sz="1800" b="0" dirty="0">
                        <a:effectLst/>
                        <a:latin typeface="Cambria"/>
                      </a:endParaRPr>
                    </a:p>
                  </a:txBody>
                  <a:tcPr marT="0" marB="0" anchor="b"/>
                </a:tc>
              </a:tr>
            </a:tbl>
          </a:graphicData>
        </a:graphic>
      </p:graphicFrame>
      <p:sp>
        <p:nvSpPr>
          <p:cNvPr id="9" name="TextBox 8"/>
          <p:cNvSpPr txBox="1"/>
          <p:nvPr/>
        </p:nvSpPr>
        <p:spPr>
          <a:xfrm>
            <a:off x="2002064" y="5585772"/>
            <a:ext cx="2454518" cy="369332"/>
          </a:xfrm>
          <a:prstGeom prst="rect">
            <a:avLst/>
          </a:prstGeom>
          <a:noFill/>
        </p:spPr>
        <p:txBody>
          <a:bodyPr wrap="none" rtlCol="0">
            <a:spAutoFit/>
          </a:bodyPr>
          <a:lstStyle/>
          <a:p>
            <a:r>
              <a:rPr lang="en-US" dirty="0" smtClean="0"/>
              <a:t>Graduation rates by SAT</a:t>
            </a:r>
            <a:endParaRPr lang="en-US" dirty="0"/>
          </a:p>
        </p:txBody>
      </p:sp>
      <p:sp>
        <p:nvSpPr>
          <p:cNvPr id="8" name="Rectangle 7"/>
          <p:cNvSpPr/>
          <p:nvPr/>
        </p:nvSpPr>
        <p:spPr>
          <a:xfrm>
            <a:off x="1727200" y="5949848"/>
            <a:ext cx="8737600" cy="276999"/>
          </a:xfrm>
          <a:prstGeom prst="rect">
            <a:avLst/>
          </a:prstGeom>
        </p:spPr>
        <p:txBody>
          <a:bodyPr wrap="square">
            <a:spAutoFit/>
          </a:bodyPr>
          <a:lstStyle/>
          <a:p>
            <a:r>
              <a:rPr lang="en-US" sz="1200" dirty="0"/>
              <a:t>Source:  </a:t>
            </a:r>
            <a:r>
              <a:rPr lang="en-US" sz="1200" u="sng" dirty="0">
                <a:hlinkClick r:id="rId3"/>
              </a:rPr>
              <a:t>http://www.heri.ucla.edu/PDFs/pubs/TFS/Special/Monographs/Degree </a:t>
            </a:r>
            <a:r>
              <a:rPr lang="en-US" sz="1200" u="sng" dirty="0" err="1" smtClean="0">
                <a:hlinkClick r:id="rId3"/>
              </a:rPr>
              <a:t>AttainmentRates</a:t>
            </a:r>
            <a:r>
              <a:rPr lang="en-US" sz="1200" u="sng" dirty="0" smtClean="0">
                <a:hlinkClick r:id="rId3"/>
              </a:rPr>
              <a:t> AtAmericanCollegesAndUniversities.pdf</a:t>
            </a:r>
            <a:endParaRPr lang="en-US" sz="1200" dirty="0"/>
          </a:p>
        </p:txBody>
      </p:sp>
      <p:graphicFrame>
        <p:nvGraphicFramePr>
          <p:cNvPr id="10" name="Content Placeholder 6"/>
          <p:cNvGraphicFramePr>
            <a:graphicFrameLocks/>
          </p:cNvGraphicFramePr>
          <p:nvPr>
            <p:extLst>
              <p:ext uri="{D42A27DB-BD31-4B8C-83A1-F6EECF244321}">
                <p14:modId xmlns:p14="http://schemas.microsoft.com/office/powerpoint/2010/main" val="1173893718"/>
              </p:ext>
            </p:extLst>
          </p:nvPr>
        </p:nvGraphicFramePr>
        <p:xfrm>
          <a:off x="5744593" y="1968995"/>
          <a:ext cx="6314868" cy="3482606"/>
        </p:xfrm>
        <a:graphic>
          <a:graphicData uri="http://schemas.openxmlformats.org/drawingml/2006/table">
            <a:tbl>
              <a:tblPr firstRow="1" firstCol="1">
                <a:tableStyleId>{5C22544A-7EE6-4342-B048-85BDC9FD1C3A}</a:tableStyleId>
              </a:tblPr>
              <a:tblGrid>
                <a:gridCol w="1137315"/>
                <a:gridCol w="1006261"/>
                <a:gridCol w="1104598"/>
                <a:gridCol w="1078798"/>
                <a:gridCol w="1032460"/>
                <a:gridCol w="955436"/>
              </a:tblGrid>
              <a:tr h="512643">
                <a:tc>
                  <a:txBody>
                    <a:bodyPr/>
                    <a:lstStyle/>
                    <a:p>
                      <a:pPr algn="ctr"/>
                      <a:endParaRPr lang="en-US" sz="1800" b="0" dirty="0">
                        <a:effectLst/>
                        <a:latin typeface="Cambria"/>
                      </a:endParaRPr>
                    </a:p>
                  </a:txBody>
                  <a:tcPr marT="0" marB="0" anchor="ctr"/>
                </a:tc>
                <a:tc gridSpan="2">
                  <a:txBody>
                    <a:bodyPr/>
                    <a:lstStyle/>
                    <a:p>
                      <a:pPr marL="0" marR="0" algn="ctr">
                        <a:spcBef>
                          <a:spcPts val="0"/>
                        </a:spcBef>
                        <a:spcAft>
                          <a:spcPts val="0"/>
                        </a:spcAft>
                      </a:pPr>
                      <a:r>
                        <a:rPr lang="en-US" sz="1600" dirty="0">
                          <a:effectLst/>
                        </a:rPr>
                        <a:t>Woodbury</a:t>
                      </a:r>
                      <a:endParaRPr lang="en-US" sz="1800" b="0" dirty="0">
                        <a:solidFill>
                          <a:srgbClr val="000000"/>
                        </a:solidFill>
                        <a:effectLst/>
                        <a:latin typeface="Arial"/>
                        <a:ea typeface="MS Mincho"/>
                      </a:endParaRPr>
                    </a:p>
                  </a:txBody>
                  <a:tcPr marT="0" marB="0" anchor="ctr"/>
                </a:tc>
                <a:tc hMerge="1">
                  <a:txBody>
                    <a:bodyPr/>
                    <a:lstStyle/>
                    <a:p>
                      <a:endParaRPr lang="en-US"/>
                    </a:p>
                  </a:txBody>
                  <a:tcPr/>
                </a:tc>
                <a:tc gridSpan="3">
                  <a:txBody>
                    <a:bodyPr/>
                    <a:lstStyle/>
                    <a:p>
                      <a:pPr marL="0" marR="0" algn="ctr">
                        <a:spcBef>
                          <a:spcPts val="0"/>
                        </a:spcBef>
                        <a:spcAft>
                          <a:spcPts val="0"/>
                        </a:spcAft>
                      </a:pPr>
                      <a:r>
                        <a:rPr lang="en-US" sz="1600" dirty="0">
                          <a:effectLst/>
                        </a:rPr>
                        <a:t>HERI</a:t>
                      </a:r>
                      <a:endParaRPr lang="en-US" sz="1800" b="0" dirty="0">
                        <a:solidFill>
                          <a:srgbClr val="000000"/>
                        </a:solidFill>
                        <a:effectLst/>
                        <a:latin typeface="Arial"/>
                        <a:ea typeface="MS Mincho"/>
                      </a:endParaRPr>
                    </a:p>
                  </a:txBody>
                  <a:tcPr marT="0" marB="0" anchor="ctr"/>
                </a:tc>
                <a:tc hMerge="1">
                  <a:txBody>
                    <a:bodyPr/>
                    <a:lstStyle/>
                    <a:p>
                      <a:endParaRPr lang="en-US"/>
                    </a:p>
                  </a:txBody>
                  <a:tcPr/>
                </a:tc>
                <a:tc hMerge="1">
                  <a:txBody>
                    <a:bodyPr/>
                    <a:lstStyle/>
                    <a:p>
                      <a:endParaRPr lang="en-US"/>
                    </a:p>
                  </a:txBody>
                  <a:tcPr/>
                </a:tc>
              </a:tr>
              <a:tr h="479525">
                <a:tc>
                  <a:txBody>
                    <a:bodyPr/>
                    <a:lstStyle/>
                    <a:p>
                      <a:pPr marL="0" marR="0" algn="ctr">
                        <a:spcBef>
                          <a:spcPts val="0"/>
                        </a:spcBef>
                        <a:spcAft>
                          <a:spcPts val="0"/>
                        </a:spcAft>
                      </a:pPr>
                      <a:r>
                        <a:rPr lang="en-US" sz="1600" dirty="0">
                          <a:effectLst/>
                        </a:rPr>
                        <a:t>Range</a:t>
                      </a:r>
                      <a:endParaRPr lang="en-US" sz="1800" b="0" dirty="0">
                        <a:solidFill>
                          <a:srgbClr val="000000"/>
                        </a:solidFill>
                        <a:effectLst/>
                        <a:latin typeface="Arial"/>
                        <a:ea typeface="MS Mincho"/>
                      </a:endParaRPr>
                    </a:p>
                  </a:txBody>
                  <a:tcPr marT="0" marB="0" anchor="b"/>
                </a:tc>
                <a:tc>
                  <a:txBody>
                    <a:bodyPr/>
                    <a:lstStyle/>
                    <a:p>
                      <a:pPr marL="0" marR="0" algn="ctr">
                        <a:spcBef>
                          <a:spcPts val="0"/>
                        </a:spcBef>
                        <a:spcAft>
                          <a:spcPts val="0"/>
                        </a:spcAft>
                      </a:pPr>
                      <a:r>
                        <a:rPr lang="en-US" sz="1600" dirty="0">
                          <a:effectLst/>
                        </a:rPr>
                        <a:t>n</a:t>
                      </a:r>
                      <a:endParaRPr lang="en-US" sz="1800" b="0" dirty="0">
                        <a:solidFill>
                          <a:srgbClr val="000000"/>
                        </a:solidFill>
                        <a:effectLst/>
                        <a:latin typeface="Arial"/>
                        <a:ea typeface="MS Mincho"/>
                      </a:endParaRPr>
                    </a:p>
                  </a:txBody>
                  <a:tcPr marT="0" marB="0" anchor="b"/>
                </a:tc>
                <a:tc>
                  <a:txBody>
                    <a:bodyPr/>
                    <a:lstStyle/>
                    <a:p>
                      <a:pPr marL="0" marR="0" algn="ctr">
                        <a:spcBef>
                          <a:spcPts val="0"/>
                        </a:spcBef>
                        <a:spcAft>
                          <a:spcPts val="0"/>
                        </a:spcAft>
                      </a:pPr>
                      <a:r>
                        <a:rPr lang="en-US" sz="1400" dirty="0" smtClean="0">
                          <a:effectLst/>
                        </a:rPr>
                        <a:t>Grad</a:t>
                      </a:r>
                      <a:r>
                        <a:rPr lang="en-US" sz="1600" dirty="0" smtClean="0">
                          <a:effectLst/>
                        </a:rPr>
                        <a:t>?</a:t>
                      </a:r>
                      <a:endParaRPr lang="en-US" sz="1800" b="0" dirty="0">
                        <a:solidFill>
                          <a:srgbClr val="000000"/>
                        </a:solidFill>
                        <a:effectLst/>
                        <a:latin typeface="Arial"/>
                        <a:ea typeface="MS Mincho"/>
                      </a:endParaRPr>
                    </a:p>
                  </a:txBody>
                  <a:tcPr marT="0" marB="0" anchor="b"/>
                </a:tc>
                <a:tc>
                  <a:txBody>
                    <a:bodyPr/>
                    <a:lstStyle/>
                    <a:p>
                      <a:pPr marL="0" marR="0" algn="ctr">
                        <a:spcBef>
                          <a:spcPts val="0"/>
                        </a:spcBef>
                        <a:spcAft>
                          <a:spcPts val="0"/>
                        </a:spcAft>
                      </a:pPr>
                      <a:r>
                        <a:rPr lang="en-US" sz="1600" dirty="0">
                          <a:effectLst/>
                        </a:rPr>
                        <a:t>Range</a:t>
                      </a:r>
                      <a:endParaRPr lang="en-US" sz="1800" b="0" dirty="0">
                        <a:solidFill>
                          <a:srgbClr val="FFFFFF"/>
                        </a:solidFill>
                        <a:effectLst/>
                        <a:latin typeface="Arial"/>
                        <a:ea typeface="MS Mincho"/>
                      </a:endParaRPr>
                    </a:p>
                  </a:txBody>
                  <a:tcPr marT="0" marB="0" anchor="b"/>
                </a:tc>
                <a:tc>
                  <a:txBody>
                    <a:bodyPr/>
                    <a:lstStyle/>
                    <a:p>
                      <a:pPr marL="0" marR="0" algn="ctr">
                        <a:spcBef>
                          <a:spcPts val="0"/>
                        </a:spcBef>
                        <a:spcAft>
                          <a:spcPts val="0"/>
                        </a:spcAft>
                      </a:pPr>
                      <a:r>
                        <a:rPr lang="en-US" sz="1600" dirty="0">
                          <a:effectLst/>
                        </a:rPr>
                        <a:t>n</a:t>
                      </a:r>
                      <a:endParaRPr lang="en-US" sz="1800" b="0" dirty="0">
                        <a:solidFill>
                          <a:srgbClr val="000000"/>
                        </a:solidFill>
                        <a:effectLst/>
                        <a:latin typeface="Arial"/>
                        <a:ea typeface="MS Mincho"/>
                      </a:endParaRPr>
                    </a:p>
                  </a:txBody>
                  <a:tcPr marT="0" marB="0" anchor="b"/>
                </a:tc>
                <a:tc>
                  <a:txBody>
                    <a:bodyPr/>
                    <a:lstStyle/>
                    <a:p>
                      <a:pPr marL="0" marR="0" algn="ctr">
                        <a:spcBef>
                          <a:spcPts val="0"/>
                        </a:spcBef>
                        <a:spcAft>
                          <a:spcPts val="0"/>
                        </a:spcAft>
                      </a:pPr>
                      <a:r>
                        <a:rPr lang="en-US" sz="1400" dirty="0" smtClean="0">
                          <a:effectLst/>
                        </a:rPr>
                        <a:t>Grad?</a:t>
                      </a:r>
                      <a:endParaRPr lang="en-US" sz="1800" b="0" dirty="0">
                        <a:solidFill>
                          <a:srgbClr val="000000"/>
                        </a:solidFill>
                        <a:effectLst/>
                        <a:latin typeface="Arial"/>
                        <a:ea typeface="MS Mincho"/>
                      </a:endParaRPr>
                    </a:p>
                  </a:txBody>
                  <a:tcPr marT="0" marB="0" anchor="b"/>
                </a:tc>
              </a:tr>
              <a:tr h="336041">
                <a:tc>
                  <a:txBody>
                    <a:bodyPr/>
                    <a:lstStyle/>
                    <a:p>
                      <a:pPr marL="0" marR="0">
                        <a:spcBef>
                          <a:spcPts val="0"/>
                        </a:spcBef>
                        <a:spcAft>
                          <a:spcPts val="0"/>
                        </a:spcAft>
                      </a:pPr>
                      <a:r>
                        <a:rPr lang="en-US" sz="1600" dirty="0">
                          <a:effectLst/>
                        </a:rPr>
                        <a:t>No GPA</a:t>
                      </a:r>
                      <a:endParaRPr lang="en-US" sz="1800" b="0" dirty="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b="0" dirty="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b="0">
                        <a:solidFill>
                          <a:srgbClr val="000000"/>
                        </a:solidFill>
                        <a:effectLst/>
                        <a:latin typeface="Arial"/>
                        <a:ea typeface="MS Mincho"/>
                      </a:endParaRPr>
                    </a:p>
                  </a:txBody>
                  <a:tcPr marT="0" marB="0" anchor="b"/>
                </a:tc>
                <a:tc>
                  <a:txBody>
                    <a:bodyPr/>
                    <a:lstStyle/>
                    <a:p>
                      <a:endParaRPr lang="en-US" sz="1800" b="0" dirty="0">
                        <a:solidFill>
                          <a:srgbClr val="FFFFFF"/>
                        </a:solidFill>
                        <a:effectLst/>
                        <a:latin typeface="Cambria"/>
                      </a:endParaRPr>
                    </a:p>
                  </a:txBody>
                  <a:tcPr marT="0" marB="0" anchor="b"/>
                </a:tc>
                <a:tc>
                  <a:txBody>
                    <a:bodyPr/>
                    <a:lstStyle/>
                    <a:p>
                      <a:endParaRPr lang="en-US" sz="1800" b="0" dirty="0">
                        <a:effectLst/>
                        <a:latin typeface="Cambria"/>
                      </a:endParaRPr>
                    </a:p>
                  </a:txBody>
                  <a:tcPr marT="0" marB="0" anchor="b"/>
                </a:tc>
                <a:tc>
                  <a:txBody>
                    <a:bodyPr/>
                    <a:lstStyle/>
                    <a:p>
                      <a:endParaRPr lang="en-US" sz="1800" b="0" dirty="0">
                        <a:effectLst/>
                        <a:latin typeface="Cambria"/>
                      </a:endParaRPr>
                    </a:p>
                  </a:txBody>
                  <a:tcPr marT="0" marB="0" anchor="b"/>
                </a:tc>
              </a:tr>
              <a:tr h="337975">
                <a:tc>
                  <a:txBody>
                    <a:bodyPr/>
                    <a:lstStyle/>
                    <a:p>
                      <a:pPr marL="0" marR="0">
                        <a:spcBef>
                          <a:spcPts val="0"/>
                        </a:spcBef>
                        <a:spcAft>
                          <a:spcPts val="0"/>
                        </a:spcAft>
                      </a:pPr>
                      <a:r>
                        <a:rPr lang="en-US" sz="1600" dirty="0">
                          <a:effectLst/>
                        </a:rPr>
                        <a:t>2.0-2.5</a:t>
                      </a:r>
                      <a:endParaRPr lang="en-US" sz="1800" b="0" dirty="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b="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b="0" dirty="0">
                        <a:solidFill>
                          <a:srgbClr val="000000"/>
                        </a:solidFill>
                        <a:effectLst/>
                        <a:latin typeface="Arial"/>
                        <a:ea typeface="MS Mincho"/>
                      </a:endParaRPr>
                    </a:p>
                  </a:txBody>
                  <a:tcPr marT="0" marB="0" anchor="b"/>
                </a:tc>
                <a:tc>
                  <a:txBody>
                    <a:bodyPr/>
                    <a:lstStyle/>
                    <a:p>
                      <a:pPr marL="0" marR="0">
                        <a:spcBef>
                          <a:spcPts val="0"/>
                        </a:spcBef>
                        <a:spcAft>
                          <a:spcPts val="0"/>
                        </a:spcAft>
                      </a:pPr>
                      <a:r>
                        <a:rPr lang="en-US" sz="1600" dirty="0">
                          <a:effectLst/>
                        </a:rPr>
                        <a:t>&lt;C, C-, C</a:t>
                      </a:r>
                      <a:endParaRPr lang="en-US" sz="1800" b="0" dirty="0">
                        <a:solidFill>
                          <a:srgbClr val="FFFFFF"/>
                        </a:solidFill>
                        <a:effectLst/>
                        <a:latin typeface="Arial"/>
                        <a:ea typeface="MS Mincho"/>
                      </a:endParaRPr>
                    </a:p>
                  </a:txBody>
                  <a:tcPr marT="0" marB="0" anchor="b"/>
                </a:tc>
                <a:tc>
                  <a:txBody>
                    <a:bodyPr/>
                    <a:lstStyle/>
                    <a:p>
                      <a:pPr marL="0" marR="0" algn="r">
                        <a:spcBef>
                          <a:spcPts val="0"/>
                        </a:spcBef>
                        <a:spcAft>
                          <a:spcPts val="0"/>
                        </a:spcAft>
                      </a:pPr>
                      <a:r>
                        <a:rPr lang="en-US" sz="1600">
                          <a:effectLst/>
                        </a:rPr>
                        <a:t> 1,212 </a:t>
                      </a:r>
                      <a:endParaRPr lang="en-US" sz="1800" b="0">
                        <a:solidFill>
                          <a:srgbClr val="000000"/>
                        </a:solidFill>
                        <a:effectLst/>
                        <a:latin typeface="Arial"/>
                        <a:ea typeface="MS Mincho"/>
                      </a:endParaRPr>
                    </a:p>
                  </a:txBody>
                  <a:tcPr marT="0" marB="0" anchor="b"/>
                </a:tc>
                <a:tc>
                  <a:txBody>
                    <a:bodyPr/>
                    <a:lstStyle/>
                    <a:p>
                      <a:pPr marL="0" marR="0" algn="r">
                        <a:spcBef>
                          <a:spcPts val="0"/>
                        </a:spcBef>
                        <a:spcAft>
                          <a:spcPts val="0"/>
                        </a:spcAft>
                      </a:pPr>
                      <a:r>
                        <a:rPr lang="en-US" sz="1600">
                          <a:effectLst/>
                        </a:rPr>
                        <a:t>20%</a:t>
                      </a:r>
                      <a:endParaRPr lang="en-US" sz="1800" b="0">
                        <a:solidFill>
                          <a:srgbClr val="000000"/>
                        </a:solidFill>
                        <a:effectLst/>
                        <a:latin typeface="Arial"/>
                        <a:ea typeface="MS Mincho"/>
                      </a:endParaRPr>
                    </a:p>
                  </a:txBody>
                  <a:tcPr marT="0" marB="0" anchor="b"/>
                </a:tc>
              </a:tr>
              <a:tr h="298702">
                <a:tc>
                  <a:txBody>
                    <a:bodyPr/>
                    <a:lstStyle/>
                    <a:p>
                      <a:pPr marL="0" marR="0">
                        <a:spcBef>
                          <a:spcPts val="0"/>
                        </a:spcBef>
                        <a:spcAft>
                          <a:spcPts val="0"/>
                        </a:spcAft>
                      </a:pPr>
                      <a:r>
                        <a:rPr lang="en-US" sz="1600" dirty="0">
                          <a:effectLst/>
                        </a:rPr>
                        <a:t>2.5-2.9</a:t>
                      </a:r>
                      <a:endParaRPr lang="en-US" sz="1800" b="0" dirty="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b="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b="0" dirty="0">
                        <a:solidFill>
                          <a:srgbClr val="000000"/>
                        </a:solidFill>
                        <a:effectLst/>
                        <a:latin typeface="Arial"/>
                        <a:ea typeface="MS Mincho"/>
                      </a:endParaRPr>
                    </a:p>
                  </a:txBody>
                  <a:tcPr marT="0" marB="0" anchor="b"/>
                </a:tc>
                <a:tc>
                  <a:txBody>
                    <a:bodyPr/>
                    <a:lstStyle/>
                    <a:p>
                      <a:pPr marL="0" marR="0">
                        <a:spcBef>
                          <a:spcPts val="0"/>
                        </a:spcBef>
                        <a:spcAft>
                          <a:spcPts val="0"/>
                        </a:spcAft>
                      </a:pPr>
                      <a:r>
                        <a:rPr lang="en-US" sz="1600" dirty="0">
                          <a:effectLst/>
                        </a:rPr>
                        <a:t>C+</a:t>
                      </a:r>
                      <a:endParaRPr lang="en-US" sz="1800" b="0" dirty="0">
                        <a:solidFill>
                          <a:srgbClr val="FFFFFF"/>
                        </a:solidFill>
                        <a:effectLst/>
                        <a:latin typeface="Arial"/>
                        <a:ea typeface="MS Mincho"/>
                      </a:endParaRPr>
                    </a:p>
                  </a:txBody>
                  <a:tcPr marT="0" marB="0" anchor="b"/>
                </a:tc>
                <a:tc>
                  <a:txBody>
                    <a:bodyPr/>
                    <a:lstStyle/>
                    <a:p>
                      <a:pPr marL="0" marR="0" algn="r">
                        <a:spcBef>
                          <a:spcPts val="0"/>
                        </a:spcBef>
                        <a:spcAft>
                          <a:spcPts val="0"/>
                        </a:spcAft>
                      </a:pPr>
                      <a:r>
                        <a:rPr lang="en-US" sz="1600">
                          <a:effectLst/>
                        </a:rPr>
                        <a:t> 2,582 </a:t>
                      </a:r>
                      <a:endParaRPr lang="en-US" sz="1800" b="0">
                        <a:solidFill>
                          <a:srgbClr val="000000"/>
                        </a:solidFill>
                        <a:effectLst/>
                        <a:latin typeface="Arial"/>
                        <a:ea typeface="MS Mincho"/>
                      </a:endParaRPr>
                    </a:p>
                  </a:txBody>
                  <a:tcPr marT="0" marB="0" anchor="b"/>
                </a:tc>
                <a:tc>
                  <a:txBody>
                    <a:bodyPr/>
                    <a:lstStyle/>
                    <a:p>
                      <a:pPr marL="0" marR="0" algn="r">
                        <a:spcBef>
                          <a:spcPts val="0"/>
                        </a:spcBef>
                        <a:spcAft>
                          <a:spcPts val="0"/>
                        </a:spcAft>
                      </a:pPr>
                      <a:r>
                        <a:rPr lang="en-US" sz="1600">
                          <a:effectLst/>
                        </a:rPr>
                        <a:t>33%</a:t>
                      </a:r>
                      <a:endParaRPr lang="en-US" sz="1800" b="0">
                        <a:solidFill>
                          <a:srgbClr val="000000"/>
                        </a:solidFill>
                        <a:effectLst/>
                        <a:latin typeface="Arial"/>
                        <a:ea typeface="MS Mincho"/>
                      </a:endParaRPr>
                    </a:p>
                  </a:txBody>
                  <a:tcPr marT="0" marB="0" anchor="b"/>
                </a:tc>
              </a:tr>
              <a:tr h="298702">
                <a:tc>
                  <a:txBody>
                    <a:bodyPr/>
                    <a:lstStyle/>
                    <a:p>
                      <a:pPr marL="0" marR="0">
                        <a:spcBef>
                          <a:spcPts val="0"/>
                        </a:spcBef>
                        <a:spcAft>
                          <a:spcPts val="0"/>
                        </a:spcAft>
                      </a:pPr>
                      <a:r>
                        <a:rPr lang="en-US" sz="1600" dirty="0">
                          <a:effectLst/>
                        </a:rPr>
                        <a:t>3.0-3.4</a:t>
                      </a:r>
                      <a:endParaRPr lang="en-US" sz="1800" b="0" dirty="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b="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b="0" dirty="0">
                        <a:solidFill>
                          <a:srgbClr val="000000"/>
                        </a:solidFill>
                        <a:effectLst/>
                        <a:latin typeface="Arial"/>
                        <a:ea typeface="MS Mincho"/>
                      </a:endParaRPr>
                    </a:p>
                  </a:txBody>
                  <a:tcPr marT="0" marB="0" anchor="b"/>
                </a:tc>
                <a:tc>
                  <a:txBody>
                    <a:bodyPr/>
                    <a:lstStyle/>
                    <a:p>
                      <a:pPr marL="0" marR="0">
                        <a:spcBef>
                          <a:spcPts val="0"/>
                        </a:spcBef>
                        <a:spcAft>
                          <a:spcPts val="0"/>
                        </a:spcAft>
                      </a:pPr>
                      <a:r>
                        <a:rPr lang="en-US" sz="1600" dirty="0">
                          <a:effectLst/>
                        </a:rPr>
                        <a:t>B-</a:t>
                      </a:r>
                      <a:endParaRPr lang="en-US" sz="1800" b="0" dirty="0">
                        <a:solidFill>
                          <a:srgbClr val="FFFFFF"/>
                        </a:solidFill>
                        <a:effectLst/>
                        <a:latin typeface="Arial"/>
                        <a:ea typeface="MS Mincho"/>
                      </a:endParaRPr>
                    </a:p>
                  </a:txBody>
                  <a:tcPr marT="0" marB="0" anchor="b"/>
                </a:tc>
                <a:tc>
                  <a:txBody>
                    <a:bodyPr/>
                    <a:lstStyle/>
                    <a:p>
                      <a:pPr marL="0" marR="0" algn="r">
                        <a:spcBef>
                          <a:spcPts val="0"/>
                        </a:spcBef>
                        <a:spcAft>
                          <a:spcPts val="0"/>
                        </a:spcAft>
                      </a:pPr>
                      <a:r>
                        <a:rPr lang="en-US" sz="1600">
                          <a:effectLst/>
                        </a:rPr>
                        <a:t> 4,527 </a:t>
                      </a:r>
                      <a:endParaRPr lang="en-US" sz="1800" b="0">
                        <a:solidFill>
                          <a:srgbClr val="000000"/>
                        </a:solidFill>
                        <a:effectLst/>
                        <a:latin typeface="Arial"/>
                        <a:ea typeface="MS Mincho"/>
                      </a:endParaRPr>
                    </a:p>
                  </a:txBody>
                  <a:tcPr marT="0" marB="0" anchor="b"/>
                </a:tc>
                <a:tc>
                  <a:txBody>
                    <a:bodyPr/>
                    <a:lstStyle/>
                    <a:p>
                      <a:pPr marL="0" marR="0" algn="r">
                        <a:spcBef>
                          <a:spcPts val="0"/>
                        </a:spcBef>
                        <a:spcAft>
                          <a:spcPts val="0"/>
                        </a:spcAft>
                      </a:pPr>
                      <a:r>
                        <a:rPr lang="en-US" sz="1600">
                          <a:effectLst/>
                        </a:rPr>
                        <a:t>40%</a:t>
                      </a:r>
                      <a:endParaRPr lang="en-US" sz="1800" b="0">
                        <a:solidFill>
                          <a:srgbClr val="000000"/>
                        </a:solidFill>
                        <a:effectLst/>
                        <a:latin typeface="Arial"/>
                        <a:ea typeface="MS Mincho"/>
                      </a:endParaRPr>
                    </a:p>
                  </a:txBody>
                  <a:tcPr marT="0" marB="0" anchor="b"/>
                </a:tc>
              </a:tr>
              <a:tr h="322912">
                <a:tc>
                  <a:txBody>
                    <a:bodyPr/>
                    <a:lstStyle/>
                    <a:p>
                      <a:endParaRPr lang="en-US" sz="1800" b="0" dirty="0">
                        <a:effectLst/>
                        <a:latin typeface="Cambria"/>
                      </a:endParaRPr>
                    </a:p>
                  </a:txBody>
                  <a:tcPr marT="0" marB="0" anchor="b"/>
                </a:tc>
                <a:tc>
                  <a:txBody>
                    <a:bodyPr/>
                    <a:lstStyle/>
                    <a:p>
                      <a:endParaRPr lang="en-US" sz="1800" b="0">
                        <a:effectLst/>
                        <a:latin typeface="Cambria"/>
                      </a:endParaRPr>
                    </a:p>
                  </a:txBody>
                  <a:tcPr marT="0" marB="0" anchor="b"/>
                </a:tc>
                <a:tc>
                  <a:txBody>
                    <a:bodyPr/>
                    <a:lstStyle/>
                    <a:p>
                      <a:endParaRPr lang="en-US" sz="1800" b="0" dirty="0">
                        <a:effectLst/>
                        <a:latin typeface="Cambria"/>
                      </a:endParaRPr>
                    </a:p>
                  </a:txBody>
                  <a:tcPr marT="0" marB="0" anchor="b"/>
                </a:tc>
                <a:tc>
                  <a:txBody>
                    <a:bodyPr/>
                    <a:lstStyle/>
                    <a:p>
                      <a:pPr marL="0" marR="0">
                        <a:spcBef>
                          <a:spcPts val="0"/>
                        </a:spcBef>
                        <a:spcAft>
                          <a:spcPts val="0"/>
                        </a:spcAft>
                      </a:pPr>
                      <a:r>
                        <a:rPr lang="en-US" sz="1600" dirty="0">
                          <a:effectLst/>
                        </a:rPr>
                        <a:t>B</a:t>
                      </a:r>
                      <a:endParaRPr lang="en-US" sz="1800" b="0" dirty="0">
                        <a:solidFill>
                          <a:srgbClr val="FFFFFF"/>
                        </a:solidFill>
                        <a:effectLst/>
                        <a:latin typeface="Arial"/>
                        <a:ea typeface="MS Mincho"/>
                      </a:endParaRPr>
                    </a:p>
                  </a:txBody>
                  <a:tcPr marT="0" marB="0" anchor="b"/>
                </a:tc>
                <a:tc>
                  <a:txBody>
                    <a:bodyPr/>
                    <a:lstStyle/>
                    <a:p>
                      <a:pPr marL="0" marR="0" algn="r">
                        <a:spcBef>
                          <a:spcPts val="0"/>
                        </a:spcBef>
                        <a:spcAft>
                          <a:spcPts val="0"/>
                        </a:spcAft>
                      </a:pPr>
                      <a:r>
                        <a:rPr lang="en-US" sz="1600" dirty="0" smtClean="0">
                          <a:effectLst/>
                        </a:rPr>
                        <a:t>11,434 </a:t>
                      </a:r>
                      <a:endParaRPr lang="en-US" sz="1800" b="0" dirty="0">
                        <a:solidFill>
                          <a:srgbClr val="000000"/>
                        </a:solidFill>
                        <a:effectLst/>
                        <a:latin typeface="Arial"/>
                        <a:ea typeface="MS Mincho"/>
                      </a:endParaRPr>
                    </a:p>
                  </a:txBody>
                  <a:tcPr marT="0" marB="0" anchor="b"/>
                </a:tc>
                <a:tc>
                  <a:txBody>
                    <a:bodyPr/>
                    <a:lstStyle/>
                    <a:p>
                      <a:pPr marL="0" marR="0" algn="r">
                        <a:spcBef>
                          <a:spcPts val="0"/>
                        </a:spcBef>
                        <a:spcAft>
                          <a:spcPts val="0"/>
                        </a:spcAft>
                      </a:pPr>
                      <a:r>
                        <a:rPr lang="en-US" sz="1600">
                          <a:effectLst/>
                        </a:rPr>
                        <a:t>48%</a:t>
                      </a:r>
                      <a:endParaRPr lang="en-US" sz="1800" b="0">
                        <a:solidFill>
                          <a:srgbClr val="000000"/>
                        </a:solidFill>
                        <a:effectLst/>
                        <a:latin typeface="Arial"/>
                        <a:ea typeface="MS Mincho"/>
                      </a:endParaRPr>
                    </a:p>
                  </a:txBody>
                  <a:tcPr marT="0" marB="0" anchor="b"/>
                </a:tc>
              </a:tr>
              <a:tr h="298702">
                <a:tc>
                  <a:txBody>
                    <a:bodyPr/>
                    <a:lstStyle/>
                    <a:p>
                      <a:pPr marL="0" marR="0">
                        <a:spcBef>
                          <a:spcPts val="0"/>
                        </a:spcBef>
                        <a:spcAft>
                          <a:spcPts val="0"/>
                        </a:spcAft>
                      </a:pPr>
                      <a:r>
                        <a:rPr lang="en-US" sz="1600" dirty="0">
                          <a:effectLst/>
                        </a:rPr>
                        <a:t>3.5-3.9</a:t>
                      </a:r>
                      <a:endParaRPr lang="en-US" sz="1800" b="0" dirty="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b="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b="0" dirty="0">
                        <a:solidFill>
                          <a:srgbClr val="000000"/>
                        </a:solidFill>
                        <a:effectLst/>
                        <a:latin typeface="Arial"/>
                        <a:ea typeface="MS Mincho"/>
                      </a:endParaRPr>
                    </a:p>
                  </a:txBody>
                  <a:tcPr marT="0" marB="0" anchor="b"/>
                </a:tc>
                <a:tc>
                  <a:txBody>
                    <a:bodyPr/>
                    <a:lstStyle/>
                    <a:p>
                      <a:pPr marL="0" marR="0">
                        <a:spcBef>
                          <a:spcPts val="0"/>
                        </a:spcBef>
                        <a:spcAft>
                          <a:spcPts val="0"/>
                        </a:spcAft>
                      </a:pPr>
                      <a:r>
                        <a:rPr lang="en-US" sz="1600" dirty="0">
                          <a:effectLst/>
                        </a:rPr>
                        <a:t>B+</a:t>
                      </a:r>
                      <a:endParaRPr lang="en-US" sz="1800" b="0" dirty="0">
                        <a:solidFill>
                          <a:srgbClr val="FFFFFF"/>
                        </a:solidFill>
                        <a:effectLst/>
                        <a:latin typeface="Arial"/>
                        <a:ea typeface="MS Mincho"/>
                      </a:endParaRPr>
                    </a:p>
                  </a:txBody>
                  <a:tcPr marT="0" marB="0" anchor="b"/>
                </a:tc>
                <a:tc>
                  <a:txBody>
                    <a:bodyPr/>
                    <a:lstStyle/>
                    <a:p>
                      <a:pPr marL="0" marR="0" algn="r">
                        <a:spcBef>
                          <a:spcPts val="0"/>
                        </a:spcBef>
                        <a:spcAft>
                          <a:spcPts val="0"/>
                        </a:spcAft>
                      </a:pPr>
                      <a:r>
                        <a:rPr lang="en-US" sz="1600" dirty="0" smtClean="0">
                          <a:effectLst/>
                        </a:rPr>
                        <a:t>12,090 </a:t>
                      </a:r>
                      <a:endParaRPr lang="en-US" sz="1800" b="0" dirty="0">
                        <a:solidFill>
                          <a:srgbClr val="000000"/>
                        </a:solidFill>
                        <a:effectLst/>
                        <a:latin typeface="Arial"/>
                        <a:ea typeface="MS Mincho"/>
                      </a:endParaRPr>
                    </a:p>
                  </a:txBody>
                  <a:tcPr marT="0" marB="0" anchor="b"/>
                </a:tc>
                <a:tc>
                  <a:txBody>
                    <a:bodyPr/>
                    <a:lstStyle/>
                    <a:p>
                      <a:pPr marL="0" marR="0" algn="r">
                        <a:spcBef>
                          <a:spcPts val="0"/>
                        </a:spcBef>
                        <a:spcAft>
                          <a:spcPts val="0"/>
                        </a:spcAft>
                      </a:pPr>
                      <a:r>
                        <a:rPr lang="en-US" sz="1600">
                          <a:effectLst/>
                        </a:rPr>
                        <a:t>59%</a:t>
                      </a:r>
                      <a:endParaRPr lang="en-US" sz="1800" b="0">
                        <a:solidFill>
                          <a:srgbClr val="000000"/>
                        </a:solidFill>
                        <a:effectLst/>
                        <a:latin typeface="Arial"/>
                        <a:ea typeface="MS Mincho"/>
                      </a:endParaRPr>
                    </a:p>
                  </a:txBody>
                  <a:tcPr marT="0" marB="0" anchor="b"/>
                </a:tc>
              </a:tr>
              <a:tr h="298702">
                <a:tc rowSpan="2">
                  <a:txBody>
                    <a:bodyPr/>
                    <a:lstStyle/>
                    <a:p>
                      <a:pPr marL="0" marR="0" algn="l">
                        <a:spcBef>
                          <a:spcPts val="0"/>
                        </a:spcBef>
                        <a:spcAft>
                          <a:spcPts val="0"/>
                        </a:spcAft>
                      </a:pPr>
                      <a:r>
                        <a:rPr lang="en-US" sz="1600" dirty="0">
                          <a:effectLst/>
                        </a:rPr>
                        <a:t>4.0+</a:t>
                      </a:r>
                      <a:endParaRPr lang="en-US" sz="1800" b="0" dirty="0">
                        <a:solidFill>
                          <a:srgbClr val="000000"/>
                        </a:solidFill>
                        <a:effectLst/>
                        <a:latin typeface="Arial"/>
                        <a:ea typeface="MS Mincho"/>
                      </a:endParaRPr>
                    </a:p>
                  </a:txBody>
                  <a:tcPr marT="0" marB="0" anchor="ctr"/>
                </a:tc>
                <a:tc rowSpan="2">
                  <a:txBody>
                    <a:bodyPr/>
                    <a:lstStyle/>
                    <a:p>
                      <a:pPr marL="0" marR="0" algn="r">
                        <a:spcBef>
                          <a:spcPts val="0"/>
                        </a:spcBef>
                        <a:spcAft>
                          <a:spcPts val="0"/>
                        </a:spcAft>
                      </a:pPr>
                      <a:endParaRPr lang="en-US" sz="1800" b="0">
                        <a:solidFill>
                          <a:srgbClr val="000000"/>
                        </a:solidFill>
                        <a:effectLst/>
                        <a:latin typeface="Arial"/>
                        <a:ea typeface="MS Mincho"/>
                      </a:endParaRPr>
                    </a:p>
                  </a:txBody>
                  <a:tcPr marT="0" marB="0" anchor="ctr"/>
                </a:tc>
                <a:tc rowSpan="2">
                  <a:txBody>
                    <a:bodyPr/>
                    <a:lstStyle/>
                    <a:p>
                      <a:pPr marL="0" marR="0" algn="r">
                        <a:spcBef>
                          <a:spcPts val="0"/>
                        </a:spcBef>
                        <a:spcAft>
                          <a:spcPts val="0"/>
                        </a:spcAft>
                      </a:pPr>
                      <a:endParaRPr lang="en-US" sz="1800" b="0" dirty="0">
                        <a:solidFill>
                          <a:srgbClr val="000000"/>
                        </a:solidFill>
                        <a:effectLst/>
                        <a:latin typeface="Arial"/>
                        <a:ea typeface="MS Mincho"/>
                      </a:endParaRPr>
                    </a:p>
                  </a:txBody>
                  <a:tcPr marT="0" marB="0" anchor="ctr"/>
                </a:tc>
                <a:tc>
                  <a:txBody>
                    <a:bodyPr/>
                    <a:lstStyle/>
                    <a:p>
                      <a:pPr marL="0" marR="0">
                        <a:spcBef>
                          <a:spcPts val="0"/>
                        </a:spcBef>
                        <a:spcAft>
                          <a:spcPts val="0"/>
                        </a:spcAft>
                      </a:pPr>
                      <a:r>
                        <a:rPr lang="en-US" sz="1600" dirty="0">
                          <a:effectLst/>
                        </a:rPr>
                        <a:t>A-</a:t>
                      </a:r>
                      <a:endParaRPr lang="en-US" sz="1800" b="0" dirty="0">
                        <a:solidFill>
                          <a:srgbClr val="FFFFFF"/>
                        </a:solidFill>
                        <a:effectLst/>
                        <a:latin typeface="Arial"/>
                        <a:ea typeface="MS Mincho"/>
                      </a:endParaRPr>
                    </a:p>
                  </a:txBody>
                  <a:tcPr marT="0" marB="0" anchor="b"/>
                </a:tc>
                <a:tc>
                  <a:txBody>
                    <a:bodyPr/>
                    <a:lstStyle/>
                    <a:p>
                      <a:pPr marL="0" marR="0" algn="r">
                        <a:spcBef>
                          <a:spcPts val="0"/>
                        </a:spcBef>
                        <a:spcAft>
                          <a:spcPts val="0"/>
                        </a:spcAft>
                      </a:pPr>
                      <a:r>
                        <a:rPr lang="en-US" sz="1600" dirty="0" smtClean="0">
                          <a:effectLst/>
                        </a:rPr>
                        <a:t>12,261 </a:t>
                      </a:r>
                      <a:endParaRPr lang="en-US" sz="1800" b="0" dirty="0">
                        <a:solidFill>
                          <a:srgbClr val="000000"/>
                        </a:solidFill>
                        <a:effectLst/>
                        <a:latin typeface="Arial"/>
                        <a:ea typeface="MS Mincho"/>
                      </a:endParaRPr>
                    </a:p>
                  </a:txBody>
                  <a:tcPr marT="0" marB="0" anchor="b"/>
                </a:tc>
                <a:tc>
                  <a:txBody>
                    <a:bodyPr/>
                    <a:lstStyle/>
                    <a:p>
                      <a:pPr marL="0" marR="0" algn="r">
                        <a:spcBef>
                          <a:spcPts val="0"/>
                        </a:spcBef>
                        <a:spcAft>
                          <a:spcPts val="0"/>
                        </a:spcAft>
                      </a:pPr>
                      <a:r>
                        <a:rPr lang="en-US" sz="1600">
                          <a:effectLst/>
                        </a:rPr>
                        <a:t>68%</a:t>
                      </a:r>
                      <a:endParaRPr lang="en-US" sz="1800" b="0">
                        <a:solidFill>
                          <a:srgbClr val="000000"/>
                        </a:solidFill>
                        <a:effectLst/>
                        <a:latin typeface="Arial"/>
                        <a:ea typeface="MS Mincho"/>
                      </a:endParaRPr>
                    </a:p>
                  </a:txBody>
                  <a:tcPr marT="0" marB="0" anchor="b"/>
                </a:tc>
              </a:tr>
              <a:tr h="29870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1600" dirty="0">
                          <a:effectLst/>
                        </a:rPr>
                        <a:t>A, A+</a:t>
                      </a:r>
                      <a:endParaRPr lang="en-US" sz="1800" b="0" dirty="0">
                        <a:solidFill>
                          <a:srgbClr val="FFFFFF"/>
                        </a:solidFill>
                        <a:effectLst/>
                        <a:latin typeface="Arial"/>
                        <a:ea typeface="MS Mincho"/>
                      </a:endParaRPr>
                    </a:p>
                  </a:txBody>
                  <a:tcPr marT="0" marB="0" anchor="b"/>
                </a:tc>
                <a:tc>
                  <a:txBody>
                    <a:bodyPr/>
                    <a:lstStyle/>
                    <a:p>
                      <a:pPr marL="0" marR="0" algn="r">
                        <a:spcBef>
                          <a:spcPts val="0"/>
                        </a:spcBef>
                        <a:spcAft>
                          <a:spcPts val="0"/>
                        </a:spcAft>
                      </a:pPr>
                      <a:r>
                        <a:rPr lang="en-US" sz="1600" dirty="0" smtClean="0">
                          <a:effectLst/>
                        </a:rPr>
                        <a:t>12,112 </a:t>
                      </a:r>
                      <a:endParaRPr lang="en-US" sz="1800" b="0" dirty="0">
                        <a:solidFill>
                          <a:srgbClr val="000000"/>
                        </a:solidFill>
                        <a:effectLst/>
                        <a:latin typeface="Arial"/>
                        <a:ea typeface="MS Mincho"/>
                      </a:endParaRPr>
                    </a:p>
                  </a:txBody>
                  <a:tcPr marT="0" marB="0" anchor="b"/>
                </a:tc>
                <a:tc>
                  <a:txBody>
                    <a:bodyPr/>
                    <a:lstStyle/>
                    <a:p>
                      <a:pPr marL="0" marR="0" algn="r">
                        <a:spcBef>
                          <a:spcPts val="0"/>
                        </a:spcBef>
                        <a:spcAft>
                          <a:spcPts val="0"/>
                        </a:spcAft>
                      </a:pPr>
                      <a:r>
                        <a:rPr lang="en-US" sz="1600" dirty="0">
                          <a:effectLst/>
                        </a:rPr>
                        <a:t>78%</a:t>
                      </a:r>
                      <a:endParaRPr lang="en-US" sz="1800" b="0" dirty="0">
                        <a:solidFill>
                          <a:srgbClr val="000000"/>
                        </a:solidFill>
                        <a:effectLst/>
                        <a:latin typeface="Arial"/>
                        <a:ea typeface="MS Mincho"/>
                      </a:endParaRPr>
                    </a:p>
                  </a:txBody>
                  <a:tcPr marT="0" marB="0" anchor="b"/>
                </a:tc>
              </a:tr>
            </a:tbl>
          </a:graphicData>
        </a:graphic>
      </p:graphicFrame>
      <p:sp>
        <p:nvSpPr>
          <p:cNvPr id="11" name="TextBox 10"/>
          <p:cNvSpPr txBox="1"/>
          <p:nvPr/>
        </p:nvSpPr>
        <p:spPr>
          <a:xfrm>
            <a:off x="8187218" y="5581260"/>
            <a:ext cx="2500316" cy="369332"/>
          </a:xfrm>
          <a:prstGeom prst="rect">
            <a:avLst/>
          </a:prstGeom>
          <a:noFill/>
        </p:spPr>
        <p:txBody>
          <a:bodyPr wrap="none" rtlCol="0">
            <a:spAutoFit/>
          </a:bodyPr>
          <a:lstStyle/>
          <a:p>
            <a:r>
              <a:rPr lang="en-US" dirty="0" smtClean="0"/>
              <a:t>Graduation rates by GPA</a:t>
            </a:r>
            <a:endParaRPr lang="en-US" dirty="0"/>
          </a:p>
        </p:txBody>
      </p:sp>
    </p:spTree>
    <p:extLst>
      <p:ext uri="{BB962C8B-B14F-4D97-AF65-F5344CB8AC3E}">
        <p14:creationId xmlns:p14="http://schemas.microsoft.com/office/powerpoint/2010/main" val="39641401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Why not offer more assistance to these students?</a:t>
            </a:r>
          </a:p>
        </p:txBody>
      </p:sp>
      <p:sp>
        <p:nvSpPr>
          <p:cNvPr id="3" name="Content Placeholder 2"/>
          <p:cNvSpPr>
            <a:spLocks noGrp="1"/>
          </p:cNvSpPr>
          <p:nvPr>
            <p:ph idx="1"/>
          </p:nvPr>
        </p:nvSpPr>
        <p:spPr/>
        <p:txBody>
          <a:bodyPr/>
          <a:lstStyle/>
          <a:p>
            <a:pPr>
              <a:spcBef>
                <a:spcPts val="2400"/>
              </a:spcBef>
            </a:pPr>
            <a:r>
              <a:rPr lang="en-US" dirty="0" smtClean="0"/>
              <a:t>Remedial math courses</a:t>
            </a:r>
          </a:p>
          <a:p>
            <a:r>
              <a:rPr lang="en-US" dirty="0" smtClean="0"/>
              <a:t>Remedial writing courses</a:t>
            </a:r>
          </a:p>
          <a:p>
            <a:r>
              <a:rPr lang="en-US" dirty="0" smtClean="0"/>
              <a:t>Writing Center</a:t>
            </a:r>
          </a:p>
          <a:p>
            <a:r>
              <a:rPr lang="en-US" dirty="0" smtClean="0"/>
              <a:t>Tutors</a:t>
            </a:r>
          </a:p>
          <a:p>
            <a:r>
              <a:rPr lang="en-US" dirty="0" smtClean="0"/>
              <a:t>Peer mentors</a:t>
            </a:r>
          </a:p>
          <a:p>
            <a:r>
              <a:rPr lang="en-US" dirty="0" smtClean="0"/>
              <a:t>Counselors</a:t>
            </a:r>
            <a:endParaRPr lang="en-US" dirty="0"/>
          </a:p>
        </p:txBody>
      </p:sp>
      <p:sp>
        <p:nvSpPr>
          <p:cNvPr id="4" name="Date Placeholder 3"/>
          <p:cNvSpPr>
            <a:spLocks noGrp="1"/>
          </p:cNvSpPr>
          <p:nvPr>
            <p:ph type="dt" sz="half" idx="10"/>
          </p:nvPr>
        </p:nvSpPr>
        <p:spPr/>
        <p:txBody>
          <a:bodyPr/>
          <a:lstStyle/>
          <a:p>
            <a:r>
              <a:rPr lang="en-US" smtClean="0"/>
              <a:t>11/20/2014</a:t>
            </a:r>
            <a:endParaRPr lang="en-US"/>
          </a:p>
        </p:txBody>
      </p:sp>
      <p:sp>
        <p:nvSpPr>
          <p:cNvPr id="5" name="Footer Placeholder 4"/>
          <p:cNvSpPr>
            <a:spLocks noGrp="1"/>
          </p:cNvSpPr>
          <p:nvPr>
            <p:ph type="ftr" sz="quarter" idx="11"/>
          </p:nvPr>
        </p:nvSpPr>
        <p:spPr/>
        <p:txBody>
          <a:bodyPr/>
          <a:lstStyle/>
          <a:p>
            <a:r>
              <a:rPr lang="en-US" smtClean="0"/>
              <a:t>Woodbury University</a:t>
            </a:r>
            <a:endParaRPr lang="en-US"/>
          </a:p>
        </p:txBody>
      </p:sp>
      <p:sp>
        <p:nvSpPr>
          <p:cNvPr id="6" name="Slide Number Placeholder 5"/>
          <p:cNvSpPr>
            <a:spLocks noGrp="1"/>
          </p:cNvSpPr>
          <p:nvPr>
            <p:ph type="sldNum" sz="quarter" idx="12"/>
          </p:nvPr>
        </p:nvSpPr>
        <p:spPr/>
        <p:txBody>
          <a:bodyPr/>
          <a:lstStyle/>
          <a:p>
            <a:fld id="{BFEF8F53-B945-4429-B75F-05CC799E9476}" type="slidenum">
              <a:rPr lang="en-US" smtClean="0"/>
              <a:t>25</a:t>
            </a:fld>
            <a:endParaRPr lang="en-US"/>
          </a:p>
        </p:txBody>
      </p:sp>
    </p:spTree>
    <p:extLst>
      <p:ext uri="{BB962C8B-B14F-4D97-AF65-F5344CB8AC3E}">
        <p14:creationId xmlns:p14="http://schemas.microsoft.com/office/powerpoint/2010/main" val="31611286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Why not offer more assistance to these students?</a:t>
            </a:r>
          </a:p>
        </p:txBody>
      </p:sp>
      <p:sp>
        <p:nvSpPr>
          <p:cNvPr id="4" name="Date Placeholder 3"/>
          <p:cNvSpPr>
            <a:spLocks noGrp="1"/>
          </p:cNvSpPr>
          <p:nvPr>
            <p:ph type="dt" sz="half" idx="10"/>
          </p:nvPr>
        </p:nvSpPr>
        <p:spPr/>
        <p:txBody>
          <a:bodyPr/>
          <a:lstStyle/>
          <a:p>
            <a:r>
              <a:rPr lang="en-US" smtClean="0"/>
              <a:t>11/20/2014</a:t>
            </a:r>
            <a:endParaRPr lang="en-US"/>
          </a:p>
        </p:txBody>
      </p:sp>
      <p:sp>
        <p:nvSpPr>
          <p:cNvPr id="5" name="Footer Placeholder 4"/>
          <p:cNvSpPr>
            <a:spLocks noGrp="1"/>
          </p:cNvSpPr>
          <p:nvPr>
            <p:ph type="ftr" sz="quarter" idx="11"/>
          </p:nvPr>
        </p:nvSpPr>
        <p:spPr/>
        <p:txBody>
          <a:bodyPr/>
          <a:lstStyle/>
          <a:p>
            <a:r>
              <a:rPr lang="en-US" smtClean="0"/>
              <a:t>Woodbury University</a:t>
            </a:r>
            <a:endParaRPr lang="en-US"/>
          </a:p>
        </p:txBody>
      </p:sp>
      <p:sp>
        <p:nvSpPr>
          <p:cNvPr id="6" name="Slide Number Placeholder 5"/>
          <p:cNvSpPr>
            <a:spLocks noGrp="1"/>
          </p:cNvSpPr>
          <p:nvPr>
            <p:ph type="sldNum" sz="quarter" idx="12"/>
          </p:nvPr>
        </p:nvSpPr>
        <p:spPr/>
        <p:txBody>
          <a:bodyPr/>
          <a:lstStyle/>
          <a:p>
            <a:fld id="{BFEF8F53-B945-4429-B75F-05CC799E9476}" type="slidenum">
              <a:rPr lang="en-US" smtClean="0"/>
              <a:t>26</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284091700"/>
              </p:ext>
            </p:extLst>
          </p:nvPr>
        </p:nvGraphicFramePr>
        <p:xfrm>
          <a:off x="396156" y="1874071"/>
          <a:ext cx="11325408" cy="2133600"/>
        </p:xfrm>
        <a:graphic>
          <a:graphicData uri="http://schemas.openxmlformats.org/drawingml/2006/table">
            <a:tbl>
              <a:tblPr firstRow="1" firstCol="1" lastRow="1">
                <a:tableStyleId>{5C22544A-7EE6-4342-B048-85BDC9FD1C3A}</a:tableStyleId>
              </a:tblPr>
              <a:tblGrid>
                <a:gridCol w="1383025"/>
                <a:gridCol w="1372015"/>
                <a:gridCol w="1063345"/>
                <a:gridCol w="1536459"/>
                <a:gridCol w="1505729"/>
                <a:gridCol w="1505729"/>
                <a:gridCol w="1479553"/>
                <a:gridCol w="1479553"/>
              </a:tblGrid>
              <a:tr h="1011802">
                <a:tc>
                  <a:txBody>
                    <a:bodyPr/>
                    <a:lstStyle/>
                    <a:p>
                      <a:pPr marL="0" marR="0" algn="ctr">
                        <a:spcBef>
                          <a:spcPts val="0"/>
                        </a:spcBef>
                        <a:spcAft>
                          <a:spcPts val="0"/>
                        </a:spcAft>
                      </a:pPr>
                      <a:r>
                        <a:rPr lang="en-US" sz="1600" dirty="0">
                          <a:effectLst/>
                        </a:rPr>
                        <a:t>HS GPA</a:t>
                      </a:r>
                      <a:endParaRPr lang="en-US" sz="1800" dirty="0">
                        <a:solidFill>
                          <a:srgbClr val="000000"/>
                        </a:solidFill>
                        <a:effectLst/>
                        <a:latin typeface="Arial"/>
                        <a:ea typeface="MS Mincho"/>
                      </a:endParaRPr>
                    </a:p>
                  </a:txBody>
                  <a:tcPr marT="0" marB="0" anchor="ctr"/>
                </a:tc>
                <a:tc>
                  <a:txBody>
                    <a:bodyPr/>
                    <a:lstStyle/>
                    <a:p>
                      <a:pPr marL="0" marR="0" algn="ctr">
                        <a:spcBef>
                          <a:spcPts val="0"/>
                        </a:spcBef>
                        <a:spcAft>
                          <a:spcPts val="0"/>
                        </a:spcAft>
                      </a:pPr>
                      <a:r>
                        <a:rPr lang="en-US" sz="1600" dirty="0">
                          <a:effectLst/>
                        </a:rPr>
                        <a:t>Population of students</a:t>
                      </a:r>
                      <a:endParaRPr lang="en-US" sz="1800" dirty="0">
                        <a:solidFill>
                          <a:srgbClr val="000000"/>
                        </a:solidFill>
                        <a:effectLst/>
                        <a:latin typeface="Arial"/>
                        <a:ea typeface="MS Mincho"/>
                      </a:endParaRPr>
                    </a:p>
                  </a:txBody>
                  <a:tcPr marT="0" marB="0" anchor="ctr"/>
                </a:tc>
                <a:tc>
                  <a:txBody>
                    <a:bodyPr/>
                    <a:lstStyle/>
                    <a:p>
                      <a:pPr marL="0" marR="0" algn="ctr">
                        <a:spcBef>
                          <a:spcPts val="0"/>
                        </a:spcBef>
                        <a:spcAft>
                          <a:spcPts val="0"/>
                        </a:spcAft>
                      </a:pPr>
                      <a:r>
                        <a:rPr lang="en-US" sz="1600" dirty="0">
                          <a:effectLst/>
                        </a:rPr>
                        <a:t>Number of students sampled</a:t>
                      </a:r>
                      <a:endParaRPr lang="en-US" sz="1800" dirty="0">
                        <a:solidFill>
                          <a:srgbClr val="000000"/>
                        </a:solidFill>
                        <a:effectLst/>
                        <a:latin typeface="Arial"/>
                        <a:ea typeface="MS Mincho"/>
                      </a:endParaRPr>
                    </a:p>
                  </a:txBody>
                  <a:tcPr marT="0" marB="0" anchor="ctr"/>
                </a:tc>
                <a:tc>
                  <a:txBody>
                    <a:bodyPr/>
                    <a:lstStyle/>
                    <a:p>
                      <a:pPr marL="0" marR="0" algn="ctr">
                        <a:spcBef>
                          <a:spcPts val="0"/>
                        </a:spcBef>
                        <a:spcAft>
                          <a:spcPts val="0"/>
                        </a:spcAft>
                      </a:pPr>
                      <a:r>
                        <a:rPr lang="en-US" sz="1600" dirty="0">
                          <a:effectLst/>
                        </a:rPr>
                        <a:t>Average number of years each student was at WU</a:t>
                      </a:r>
                      <a:endParaRPr lang="en-US" sz="1800" dirty="0">
                        <a:solidFill>
                          <a:srgbClr val="000000"/>
                        </a:solidFill>
                        <a:effectLst/>
                        <a:latin typeface="Arial"/>
                        <a:ea typeface="MS Mincho"/>
                      </a:endParaRPr>
                    </a:p>
                  </a:txBody>
                  <a:tcPr marT="0" marB="0" anchor="ctr"/>
                </a:tc>
                <a:tc>
                  <a:txBody>
                    <a:bodyPr/>
                    <a:lstStyle/>
                    <a:p>
                      <a:pPr marL="0" marR="0" algn="ctr">
                        <a:spcBef>
                          <a:spcPts val="0"/>
                        </a:spcBef>
                        <a:spcAft>
                          <a:spcPts val="0"/>
                        </a:spcAft>
                      </a:pPr>
                      <a:r>
                        <a:rPr lang="en-US" sz="1600" dirty="0">
                          <a:effectLst/>
                        </a:rPr>
                        <a:t>No enrollment after </a:t>
                      </a:r>
                      <a:r>
                        <a:rPr lang="en-US" sz="1600" dirty="0" smtClean="0">
                          <a:effectLst/>
                        </a:rPr>
                        <a:t>Woodbury?</a:t>
                      </a:r>
                      <a:endParaRPr lang="en-US" sz="1800" dirty="0">
                        <a:solidFill>
                          <a:srgbClr val="000000"/>
                        </a:solidFill>
                        <a:effectLst/>
                        <a:latin typeface="Arial"/>
                        <a:ea typeface="MS Mincho"/>
                      </a:endParaRPr>
                    </a:p>
                  </a:txBody>
                  <a:tcPr marT="0" marB="0" anchor="ctr"/>
                </a:tc>
                <a:tc>
                  <a:txBody>
                    <a:bodyPr/>
                    <a:lstStyle/>
                    <a:p>
                      <a:pPr marL="0" marR="0" algn="ctr">
                        <a:spcBef>
                          <a:spcPts val="0"/>
                        </a:spcBef>
                        <a:spcAft>
                          <a:spcPts val="0"/>
                        </a:spcAft>
                      </a:pPr>
                      <a:r>
                        <a:rPr lang="en-US" sz="1600" dirty="0">
                          <a:effectLst/>
                        </a:rPr>
                        <a:t>Reverse Transfer to Community </a:t>
                      </a:r>
                      <a:r>
                        <a:rPr lang="en-US" sz="1600" dirty="0" smtClean="0">
                          <a:effectLst/>
                        </a:rPr>
                        <a:t>College?</a:t>
                      </a:r>
                      <a:endParaRPr lang="en-US" sz="1800" dirty="0">
                        <a:solidFill>
                          <a:srgbClr val="000000"/>
                        </a:solidFill>
                        <a:effectLst/>
                        <a:latin typeface="Arial"/>
                        <a:ea typeface="MS Mincho"/>
                      </a:endParaRPr>
                    </a:p>
                  </a:txBody>
                  <a:tcPr marT="0" marB="0" anchor="ctr"/>
                </a:tc>
                <a:tc>
                  <a:txBody>
                    <a:bodyPr/>
                    <a:lstStyle/>
                    <a:p>
                      <a:pPr marL="0" marR="0" algn="ctr">
                        <a:spcBef>
                          <a:spcPts val="0"/>
                        </a:spcBef>
                        <a:spcAft>
                          <a:spcPts val="0"/>
                        </a:spcAft>
                      </a:pPr>
                      <a:r>
                        <a:rPr lang="en-US" sz="1600" dirty="0">
                          <a:effectLst/>
                        </a:rPr>
                        <a:t>Went to a different 4 year school after WU &amp; </a:t>
                      </a:r>
                      <a:r>
                        <a:rPr lang="en-US" sz="1600" dirty="0" smtClean="0">
                          <a:effectLst/>
                        </a:rPr>
                        <a:t>CC?</a:t>
                      </a:r>
                      <a:endParaRPr lang="en-US" sz="1800" dirty="0">
                        <a:solidFill>
                          <a:srgbClr val="000000"/>
                        </a:solidFill>
                        <a:effectLst/>
                        <a:latin typeface="Arial"/>
                        <a:ea typeface="MS Mincho"/>
                      </a:endParaRPr>
                    </a:p>
                  </a:txBody>
                  <a:tcPr marT="0" marB="0" anchor="ctr"/>
                </a:tc>
                <a:tc>
                  <a:txBody>
                    <a:bodyPr/>
                    <a:lstStyle/>
                    <a:p>
                      <a:pPr marL="0" marR="0" algn="ctr">
                        <a:spcBef>
                          <a:spcPts val="0"/>
                        </a:spcBef>
                        <a:spcAft>
                          <a:spcPts val="0"/>
                        </a:spcAft>
                      </a:pPr>
                      <a:r>
                        <a:rPr lang="en-US" sz="1600" dirty="0">
                          <a:effectLst/>
                        </a:rPr>
                        <a:t>Came back to WU after a </a:t>
                      </a:r>
                      <a:r>
                        <a:rPr lang="en-US" sz="1600" dirty="0" smtClean="0">
                          <a:effectLst/>
                        </a:rPr>
                        <a:t>CC?</a:t>
                      </a:r>
                      <a:endParaRPr lang="en-US" sz="1800" dirty="0">
                        <a:solidFill>
                          <a:srgbClr val="000000"/>
                        </a:solidFill>
                        <a:effectLst/>
                        <a:latin typeface="Arial"/>
                        <a:ea typeface="MS Mincho"/>
                      </a:endParaRPr>
                    </a:p>
                  </a:txBody>
                  <a:tcPr marT="0" marB="0" anchor="ctr"/>
                </a:tc>
              </a:tr>
              <a:tr h="257550">
                <a:tc>
                  <a:txBody>
                    <a:bodyPr/>
                    <a:lstStyle/>
                    <a:p>
                      <a:pPr marL="0" marR="0">
                        <a:spcBef>
                          <a:spcPts val="0"/>
                        </a:spcBef>
                        <a:spcAft>
                          <a:spcPts val="0"/>
                        </a:spcAft>
                      </a:pPr>
                      <a:r>
                        <a:rPr lang="en-US" sz="2000" dirty="0" smtClean="0">
                          <a:effectLst/>
                        </a:rPr>
                        <a:t>&lt; 2.5</a:t>
                      </a:r>
                      <a:endParaRPr lang="en-US" sz="1800" dirty="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2000" dirty="0">
                        <a:solidFill>
                          <a:srgbClr val="000000"/>
                        </a:solidFill>
                        <a:effectLst/>
                        <a:latin typeface="Arial"/>
                        <a:ea typeface="MS Mincho"/>
                      </a:endParaRPr>
                    </a:p>
                  </a:txBody>
                  <a:tcPr marT="0" marB="0"/>
                </a:tc>
                <a:tc>
                  <a:txBody>
                    <a:bodyPr/>
                    <a:lstStyle/>
                    <a:p>
                      <a:pPr marL="0" marR="0" algn="r">
                        <a:spcBef>
                          <a:spcPts val="0"/>
                        </a:spcBef>
                        <a:spcAft>
                          <a:spcPts val="0"/>
                        </a:spcAft>
                      </a:pPr>
                      <a:endParaRPr lang="en-US" sz="2000" dirty="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2000" dirty="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200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200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200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2000">
                        <a:solidFill>
                          <a:srgbClr val="000000"/>
                        </a:solidFill>
                        <a:effectLst/>
                        <a:latin typeface="Arial"/>
                        <a:ea typeface="MS Mincho"/>
                      </a:endParaRPr>
                    </a:p>
                  </a:txBody>
                  <a:tcPr marT="0" marB="0" anchor="b"/>
                </a:tc>
              </a:tr>
              <a:tr h="239249">
                <a:tc>
                  <a:txBody>
                    <a:bodyPr/>
                    <a:lstStyle/>
                    <a:p>
                      <a:pPr marL="0" marR="0">
                        <a:spcBef>
                          <a:spcPts val="0"/>
                        </a:spcBef>
                        <a:spcAft>
                          <a:spcPts val="0"/>
                        </a:spcAft>
                      </a:pPr>
                      <a:r>
                        <a:rPr lang="en-US" sz="2000" dirty="0" smtClean="0">
                          <a:effectLst/>
                        </a:rPr>
                        <a:t>2.5 - 2.75</a:t>
                      </a:r>
                      <a:endParaRPr lang="en-US" sz="1800" dirty="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2000" dirty="0">
                        <a:solidFill>
                          <a:srgbClr val="000000"/>
                        </a:solidFill>
                        <a:effectLst/>
                        <a:latin typeface="Arial"/>
                        <a:ea typeface="MS Mincho"/>
                      </a:endParaRPr>
                    </a:p>
                  </a:txBody>
                  <a:tcPr marT="0" marB="0"/>
                </a:tc>
                <a:tc>
                  <a:txBody>
                    <a:bodyPr/>
                    <a:lstStyle/>
                    <a:p>
                      <a:pPr marL="0" marR="0" algn="r">
                        <a:spcBef>
                          <a:spcPts val="0"/>
                        </a:spcBef>
                        <a:spcAft>
                          <a:spcPts val="0"/>
                        </a:spcAft>
                      </a:pPr>
                      <a:endParaRPr lang="en-US" sz="2000" dirty="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2000" dirty="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2000" dirty="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200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200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2000">
                        <a:solidFill>
                          <a:srgbClr val="000000"/>
                        </a:solidFill>
                        <a:effectLst/>
                        <a:latin typeface="Arial"/>
                        <a:ea typeface="MS Mincho"/>
                      </a:endParaRPr>
                    </a:p>
                  </a:txBody>
                  <a:tcPr marT="0" marB="0" anchor="b"/>
                </a:tc>
              </a:tr>
              <a:tr h="257550">
                <a:tc>
                  <a:txBody>
                    <a:bodyPr/>
                    <a:lstStyle/>
                    <a:p>
                      <a:pPr marL="0" marR="0">
                        <a:spcBef>
                          <a:spcPts val="0"/>
                        </a:spcBef>
                        <a:spcAft>
                          <a:spcPts val="0"/>
                        </a:spcAft>
                      </a:pPr>
                      <a:r>
                        <a:rPr lang="en-US" sz="2000" dirty="0">
                          <a:effectLst/>
                        </a:rPr>
                        <a:t>Total</a:t>
                      </a:r>
                      <a:endParaRPr lang="en-US" sz="1800" dirty="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dirty="0">
                        <a:solidFill>
                          <a:srgbClr val="000000"/>
                        </a:solidFill>
                        <a:effectLst/>
                        <a:latin typeface="Arial"/>
                        <a:ea typeface="MS Mincho"/>
                      </a:endParaRPr>
                    </a:p>
                  </a:txBody>
                  <a:tcPr marT="0" marB="0"/>
                </a:tc>
                <a:tc>
                  <a:txBody>
                    <a:bodyPr/>
                    <a:lstStyle/>
                    <a:p>
                      <a:pPr marL="0" marR="0" algn="r">
                        <a:spcBef>
                          <a:spcPts val="0"/>
                        </a:spcBef>
                        <a:spcAft>
                          <a:spcPts val="0"/>
                        </a:spcAft>
                      </a:pPr>
                      <a:endParaRPr lang="en-US" sz="1800" dirty="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dirty="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dirty="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dirty="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dirty="0">
                        <a:solidFill>
                          <a:srgbClr val="000000"/>
                        </a:solidFill>
                        <a:effectLst/>
                        <a:latin typeface="Arial"/>
                        <a:ea typeface="MS Mincho"/>
                      </a:endParaRPr>
                    </a:p>
                  </a:txBody>
                  <a:tcPr marT="0" marB="0" anchor="b"/>
                </a:tc>
                <a:tc>
                  <a:txBody>
                    <a:bodyPr/>
                    <a:lstStyle/>
                    <a:p>
                      <a:pPr marL="0" marR="0" algn="r">
                        <a:spcBef>
                          <a:spcPts val="0"/>
                        </a:spcBef>
                        <a:spcAft>
                          <a:spcPts val="0"/>
                        </a:spcAft>
                      </a:pPr>
                      <a:endParaRPr lang="en-US" sz="1800" dirty="0">
                        <a:solidFill>
                          <a:srgbClr val="000000"/>
                        </a:solidFill>
                        <a:effectLst/>
                        <a:latin typeface="Arial"/>
                        <a:ea typeface="MS Mincho"/>
                      </a:endParaRPr>
                    </a:p>
                  </a:txBody>
                  <a:tcPr marT="0" marB="0" anchor="b"/>
                </a:tc>
              </a:tr>
            </a:tbl>
          </a:graphicData>
        </a:graphic>
      </p:graphicFrame>
      <p:sp>
        <p:nvSpPr>
          <p:cNvPr id="9" name="TextBox 8"/>
          <p:cNvSpPr txBox="1"/>
          <p:nvPr/>
        </p:nvSpPr>
        <p:spPr>
          <a:xfrm>
            <a:off x="391933" y="4205467"/>
            <a:ext cx="2710999" cy="276999"/>
          </a:xfrm>
          <a:prstGeom prst="rect">
            <a:avLst/>
          </a:prstGeom>
          <a:noFill/>
        </p:spPr>
        <p:txBody>
          <a:bodyPr wrap="none" rtlCol="0">
            <a:spAutoFit/>
          </a:bodyPr>
          <a:lstStyle/>
          <a:p>
            <a:r>
              <a:rPr lang="en-US" sz="1200" dirty="0" smtClean="0"/>
              <a:t>Source: National Student Clearinghouse.</a:t>
            </a:r>
            <a:endParaRPr lang="en-US" sz="1200" dirty="0"/>
          </a:p>
        </p:txBody>
      </p:sp>
    </p:spTree>
    <p:extLst>
      <p:ext uri="{BB962C8B-B14F-4D97-AF65-F5344CB8AC3E}">
        <p14:creationId xmlns:p14="http://schemas.microsoft.com/office/powerpoint/2010/main" val="22782431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11/20/2014</a:t>
            </a:r>
            <a:endParaRPr lang="en-US"/>
          </a:p>
        </p:txBody>
      </p:sp>
      <p:sp>
        <p:nvSpPr>
          <p:cNvPr id="5" name="Footer Placeholder 4"/>
          <p:cNvSpPr>
            <a:spLocks noGrp="1"/>
          </p:cNvSpPr>
          <p:nvPr>
            <p:ph type="ftr" sz="quarter" idx="11"/>
          </p:nvPr>
        </p:nvSpPr>
        <p:spPr/>
        <p:txBody>
          <a:bodyPr/>
          <a:lstStyle/>
          <a:p>
            <a:r>
              <a:rPr lang="en-US" smtClean="0"/>
              <a:t>Woodbury University</a:t>
            </a:r>
            <a:endParaRPr lang="en-US"/>
          </a:p>
        </p:txBody>
      </p:sp>
      <p:sp>
        <p:nvSpPr>
          <p:cNvPr id="6" name="Slide Number Placeholder 5"/>
          <p:cNvSpPr>
            <a:spLocks noGrp="1"/>
          </p:cNvSpPr>
          <p:nvPr>
            <p:ph type="sldNum" sz="quarter" idx="12"/>
          </p:nvPr>
        </p:nvSpPr>
        <p:spPr/>
        <p:txBody>
          <a:bodyPr/>
          <a:lstStyle/>
          <a:p>
            <a:fld id="{BFEF8F53-B945-4429-B75F-05CC799E9476}" type="slidenum">
              <a:rPr lang="en-US" smtClean="0"/>
              <a:t>27</a:t>
            </a:fld>
            <a:endParaRPr lang="en-US"/>
          </a:p>
        </p:txBody>
      </p:sp>
      <p:sp>
        <p:nvSpPr>
          <p:cNvPr id="3" name="Content Placeholder 2"/>
          <p:cNvSpPr>
            <a:spLocks noGrp="1"/>
          </p:cNvSpPr>
          <p:nvPr>
            <p:ph idx="4294967295"/>
          </p:nvPr>
        </p:nvSpPr>
        <p:spPr>
          <a:xfrm>
            <a:off x="0" y="1211692"/>
            <a:ext cx="12192000" cy="3512708"/>
          </a:xfrm>
        </p:spPr>
        <p:txBody>
          <a:bodyPr>
            <a:normAutofit/>
          </a:bodyPr>
          <a:lstStyle/>
          <a:p>
            <a:pPr marL="0" indent="0" algn="ctr">
              <a:buNone/>
            </a:pPr>
            <a:r>
              <a:rPr lang="en-US" sz="4000" dirty="0"/>
              <a:t>Did we make the right choice, </a:t>
            </a:r>
            <a:endParaRPr lang="en-US" sz="4000" dirty="0" smtClean="0"/>
          </a:p>
          <a:p>
            <a:pPr marL="0" indent="0" algn="ctr">
              <a:buNone/>
            </a:pPr>
            <a:r>
              <a:rPr lang="en-US" sz="4000" dirty="0" smtClean="0"/>
              <a:t>is </a:t>
            </a:r>
            <a:r>
              <a:rPr lang="en-US" sz="4000" dirty="0"/>
              <a:t>this a good fit</a:t>
            </a:r>
            <a:r>
              <a:rPr lang="en-US" sz="4000" dirty="0" smtClean="0"/>
              <a:t>?</a:t>
            </a:r>
          </a:p>
          <a:p>
            <a:pPr marL="0" indent="0" algn="ctr">
              <a:buNone/>
            </a:pPr>
            <a:endParaRPr lang="en-US" sz="2400" dirty="0" smtClean="0"/>
          </a:p>
          <a:p>
            <a:pPr algn="ctr"/>
            <a:r>
              <a:rPr lang="en-US" sz="4000" dirty="0" smtClean="0"/>
              <a:t>For the Student</a:t>
            </a:r>
          </a:p>
          <a:p>
            <a:pPr algn="ctr"/>
            <a:r>
              <a:rPr lang="en-US" sz="4000" dirty="0" smtClean="0"/>
              <a:t>For the University</a:t>
            </a:r>
            <a:endParaRPr lang="en-US" sz="4000" dirty="0"/>
          </a:p>
        </p:txBody>
      </p:sp>
    </p:spTree>
    <p:extLst>
      <p:ext uri="{BB962C8B-B14F-4D97-AF65-F5344CB8AC3E}">
        <p14:creationId xmlns:p14="http://schemas.microsoft.com/office/powerpoint/2010/main" val="23764728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Conclusions &amp; Take-</a:t>
            </a:r>
            <a:r>
              <a:rPr lang="en-US" dirty="0" err="1" smtClean="0"/>
              <a:t>aways</a:t>
            </a:r>
            <a:endParaRPr lang="en-US" dirty="0"/>
          </a:p>
        </p:txBody>
      </p:sp>
      <p:sp>
        <p:nvSpPr>
          <p:cNvPr id="6" name="Content Placeholder 5"/>
          <p:cNvSpPr>
            <a:spLocks noGrp="1"/>
          </p:cNvSpPr>
          <p:nvPr>
            <p:ph idx="1"/>
          </p:nvPr>
        </p:nvSpPr>
        <p:spPr>
          <a:xfrm>
            <a:off x="838200" y="1825625"/>
            <a:ext cx="10515600" cy="4351338"/>
          </a:xfrm>
        </p:spPr>
        <p:txBody>
          <a:bodyPr/>
          <a:lstStyle/>
          <a:p>
            <a:pPr marL="514350" indent="-514350">
              <a:buFont typeface="+mj-lt"/>
              <a:buAutoNum type="arabicPeriod"/>
            </a:pPr>
            <a:r>
              <a:rPr lang="en-US" dirty="0" smtClean="0"/>
              <a:t>Focus groups are a </a:t>
            </a:r>
            <a:r>
              <a:rPr lang="en-US" b="1" dirty="0" smtClean="0"/>
              <a:t>social/qualitative</a:t>
            </a:r>
            <a:r>
              <a:rPr lang="en-US" dirty="0" smtClean="0"/>
              <a:t> </a:t>
            </a:r>
            <a:r>
              <a:rPr lang="en-US" dirty="0"/>
              <a:t>methodology </a:t>
            </a:r>
            <a:endParaRPr lang="en-US" dirty="0" smtClean="0"/>
          </a:p>
          <a:p>
            <a:pPr marL="514350" indent="-514350">
              <a:buFont typeface="+mj-lt"/>
              <a:buAutoNum type="arabicPeriod"/>
            </a:pPr>
            <a:endParaRPr lang="en-US" dirty="0"/>
          </a:p>
          <a:p>
            <a:pPr marL="514350" indent="-514350">
              <a:buFont typeface="+mj-lt"/>
              <a:buAutoNum type="arabicPeriod"/>
            </a:pPr>
            <a:r>
              <a:rPr lang="en-US" dirty="0" smtClean="0"/>
              <a:t>We used the methodology to:</a:t>
            </a:r>
          </a:p>
          <a:p>
            <a:pPr marL="971550" lvl="1" indent="-514350">
              <a:buFont typeface="+mj-lt"/>
              <a:buAutoNum type="arabicPeriod"/>
            </a:pPr>
            <a:r>
              <a:rPr lang="en-US" dirty="0" smtClean="0"/>
              <a:t>Create </a:t>
            </a:r>
            <a:r>
              <a:rPr lang="en-US" b="1" dirty="0" smtClean="0"/>
              <a:t>useful</a:t>
            </a:r>
            <a:r>
              <a:rPr lang="en-US" dirty="0" smtClean="0"/>
              <a:t> </a:t>
            </a:r>
            <a:r>
              <a:rPr lang="en-US" dirty="0"/>
              <a:t>data </a:t>
            </a:r>
            <a:r>
              <a:rPr lang="en-US" dirty="0" smtClean="0"/>
              <a:t>displays</a:t>
            </a:r>
          </a:p>
          <a:p>
            <a:pPr marL="971550" lvl="1" indent="-514350">
              <a:buFont typeface="+mj-lt"/>
              <a:buAutoNum type="arabicPeriod"/>
            </a:pPr>
            <a:r>
              <a:rPr lang="en-US" dirty="0" smtClean="0"/>
              <a:t>Discover and address peoples’ issues</a:t>
            </a:r>
          </a:p>
          <a:p>
            <a:pPr marL="457200" lvl="1" indent="0">
              <a:buNone/>
            </a:pPr>
            <a:r>
              <a:rPr lang="en-US" dirty="0" smtClean="0"/>
              <a:t>	</a:t>
            </a:r>
            <a:endParaRPr lang="en-US" dirty="0"/>
          </a:p>
          <a:p>
            <a:pPr marL="514350" indent="-514350">
              <a:buFont typeface="+mj-lt"/>
              <a:buAutoNum type="arabicPeriod"/>
            </a:pPr>
            <a:r>
              <a:rPr lang="en-US" dirty="0" smtClean="0"/>
              <a:t>Effective in our context</a:t>
            </a:r>
            <a:endParaRPr lang="en-US" dirty="0"/>
          </a:p>
          <a:p>
            <a:pPr marL="0" indent="0">
              <a:buNone/>
            </a:pPr>
            <a:endParaRPr lang="en-US" dirty="0"/>
          </a:p>
          <a:p>
            <a:endParaRPr lang="en-US" dirty="0"/>
          </a:p>
        </p:txBody>
      </p:sp>
      <p:sp>
        <p:nvSpPr>
          <p:cNvPr id="2" name="Date Placeholder 1"/>
          <p:cNvSpPr>
            <a:spLocks noGrp="1"/>
          </p:cNvSpPr>
          <p:nvPr>
            <p:ph type="dt" sz="half" idx="10"/>
          </p:nvPr>
        </p:nvSpPr>
        <p:spPr/>
        <p:txBody>
          <a:bodyPr/>
          <a:lstStyle/>
          <a:p>
            <a:r>
              <a:rPr lang="en-US" smtClean="0"/>
              <a:t>11/20/2014</a:t>
            </a:r>
            <a:endParaRPr lang="en-US"/>
          </a:p>
        </p:txBody>
      </p:sp>
      <p:sp>
        <p:nvSpPr>
          <p:cNvPr id="3" name="Footer Placeholder 2"/>
          <p:cNvSpPr>
            <a:spLocks noGrp="1"/>
          </p:cNvSpPr>
          <p:nvPr>
            <p:ph type="ftr" sz="quarter" idx="11"/>
          </p:nvPr>
        </p:nvSpPr>
        <p:spPr/>
        <p:txBody>
          <a:bodyPr/>
          <a:lstStyle/>
          <a:p>
            <a:r>
              <a:rPr lang="en-US" smtClean="0"/>
              <a:t>Woodbury University</a:t>
            </a:r>
            <a:endParaRPr lang="en-US"/>
          </a:p>
        </p:txBody>
      </p:sp>
      <p:sp>
        <p:nvSpPr>
          <p:cNvPr id="4" name="Slide Number Placeholder 3"/>
          <p:cNvSpPr>
            <a:spLocks noGrp="1"/>
          </p:cNvSpPr>
          <p:nvPr>
            <p:ph type="sldNum" sz="quarter" idx="12"/>
          </p:nvPr>
        </p:nvSpPr>
        <p:spPr/>
        <p:txBody>
          <a:bodyPr/>
          <a:lstStyle/>
          <a:p>
            <a:fld id="{DCF5EBCC-273C-473A-B921-51823F48E4ED}" type="slidenum">
              <a:rPr lang="en-US" smtClean="0"/>
              <a:t>28</a:t>
            </a:fld>
            <a:endParaRPr lang="en-US"/>
          </a:p>
        </p:txBody>
      </p:sp>
    </p:spTree>
    <p:extLst>
      <p:ext uri="{BB962C8B-B14F-4D97-AF65-F5344CB8AC3E}">
        <p14:creationId xmlns:p14="http://schemas.microsoft.com/office/powerpoint/2010/main" val="833151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617373"/>
            <a:ext cx="10515600" cy="1325563"/>
          </a:xfrm>
        </p:spPr>
        <p:txBody>
          <a:bodyPr>
            <a:normAutofit/>
          </a:bodyPr>
          <a:lstStyle/>
          <a:p>
            <a:pPr algn="ctr"/>
            <a:r>
              <a:rPr lang="en-US" dirty="0" smtClean="0"/>
              <a:t>Slides online at </a:t>
            </a:r>
            <a:br>
              <a:rPr lang="en-US" dirty="0" smtClean="0"/>
            </a:br>
            <a:r>
              <a:rPr lang="en-US" u="sng" dirty="0" smtClean="0">
                <a:solidFill>
                  <a:srgbClr val="0070C0"/>
                </a:solidFill>
              </a:rPr>
              <a:t>profgarrett.com</a:t>
            </a:r>
            <a:endParaRPr lang="en-US" u="sng" dirty="0">
              <a:solidFill>
                <a:srgbClr val="0070C0"/>
              </a:solidFill>
            </a:endParaRPr>
          </a:p>
        </p:txBody>
      </p:sp>
      <p:pic>
        <p:nvPicPr>
          <p:cNvPr id="7" name="Picture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526917" y="2327275"/>
            <a:ext cx="7138166" cy="3929334"/>
          </a:xfrm>
          <a:prstGeom prst="rect">
            <a:avLst/>
          </a:prstGeom>
        </p:spPr>
      </p:pic>
      <p:sp>
        <p:nvSpPr>
          <p:cNvPr id="8" name="Footer Placeholder 7"/>
          <p:cNvSpPr>
            <a:spLocks noGrp="1"/>
          </p:cNvSpPr>
          <p:nvPr>
            <p:ph type="ftr" sz="quarter" idx="11"/>
          </p:nvPr>
        </p:nvSpPr>
        <p:spPr/>
        <p:txBody>
          <a:bodyPr/>
          <a:lstStyle/>
          <a:p>
            <a:r>
              <a:rPr lang="en-US" smtClean="0"/>
              <a:t>Woodbury University</a:t>
            </a:r>
            <a:endParaRPr lang="en-US"/>
          </a:p>
        </p:txBody>
      </p:sp>
      <p:sp>
        <p:nvSpPr>
          <p:cNvPr id="9" name="Slide Number Placeholder 8"/>
          <p:cNvSpPr>
            <a:spLocks noGrp="1"/>
          </p:cNvSpPr>
          <p:nvPr>
            <p:ph type="sldNum" sz="quarter" idx="12"/>
          </p:nvPr>
        </p:nvSpPr>
        <p:spPr/>
        <p:txBody>
          <a:bodyPr/>
          <a:lstStyle/>
          <a:p>
            <a:fld id="{DCF5EBCC-273C-473A-B921-51823F48E4ED}" type="slidenum">
              <a:rPr lang="en-US" smtClean="0"/>
              <a:t>3</a:t>
            </a:fld>
            <a:endParaRPr lang="en-US"/>
          </a:p>
        </p:txBody>
      </p:sp>
      <p:sp>
        <p:nvSpPr>
          <p:cNvPr id="2" name="Date Placeholder 1"/>
          <p:cNvSpPr>
            <a:spLocks noGrp="1"/>
          </p:cNvSpPr>
          <p:nvPr>
            <p:ph type="dt" sz="half" idx="10"/>
          </p:nvPr>
        </p:nvSpPr>
        <p:spPr/>
        <p:txBody>
          <a:bodyPr/>
          <a:lstStyle/>
          <a:p>
            <a:r>
              <a:rPr lang="en-US" smtClean="0"/>
              <a:t>11/20/2014</a:t>
            </a:r>
            <a:endParaRPr lang="en-US"/>
          </a:p>
        </p:txBody>
      </p:sp>
    </p:spTree>
    <p:extLst>
      <p:ext uri="{BB962C8B-B14F-4D97-AF65-F5344CB8AC3E}">
        <p14:creationId xmlns:p14="http://schemas.microsoft.com/office/powerpoint/2010/main" val="4040638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59978" y="1769679"/>
            <a:ext cx="5760720" cy="460747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lang="en-US" sz="1600" dirty="0" smtClean="0">
                <a:ln>
                  <a:solidFill>
                    <a:schemeClr val="bg1"/>
                  </a:solidFill>
                </a:ln>
                <a:solidFill>
                  <a:schemeClr val="bg1"/>
                </a:solidFill>
              </a:rPr>
              <a:t>Woodbury University, Burbank CA</a:t>
            </a:r>
          </a:p>
          <a:p>
            <a:r>
              <a:rPr lang="en-US" sz="1400" dirty="0" smtClean="0">
                <a:ln>
                  <a:solidFill>
                    <a:schemeClr val="bg1"/>
                  </a:solidFill>
                </a:ln>
                <a:solidFill>
                  <a:schemeClr val="bg1"/>
                </a:solidFill>
              </a:rPr>
              <a:t>Private, non-profit, grad/</a:t>
            </a:r>
            <a:r>
              <a:rPr lang="en-US" sz="1400" dirty="0" err="1" smtClean="0">
                <a:ln>
                  <a:solidFill>
                    <a:schemeClr val="bg1"/>
                  </a:solidFill>
                </a:ln>
                <a:solidFill>
                  <a:schemeClr val="bg1"/>
                </a:solidFill>
              </a:rPr>
              <a:t>ug</a:t>
            </a:r>
            <a:r>
              <a:rPr lang="en-US" sz="1400" dirty="0" smtClean="0">
                <a:ln>
                  <a:solidFill>
                    <a:schemeClr val="bg1"/>
                  </a:solidFill>
                </a:ln>
                <a:solidFill>
                  <a:schemeClr val="bg1"/>
                </a:solidFill>
              </a:rPr>
              <a:t> professional degrees</a:t>
            </a:r>
          </a:p>
          <a:p>
            <a:r>
              <a:rPr lang="en-US" sz="1400" dirty="0" smtClean="0">
                <a:ln>
                  <a:solidFill>
                    <a:schemeClr val="bg1"/>
                  </a:solidFill>
                </a:ln>
                <a:solidFill>
                  <a:schemeClr val="bg1"/>
                </a:solidFill>
              </a:rPr>
              <a:t>1500 FTE,</a:t>
            </a:r>
            <a:r>
              <a:rPr lang="en-US" sz="1400" dirty="0">
                <a:ln>
                  <a:solidFill>
                    <a:schemeClr val="bg1"/>
                  </a:solidFill>
                </a:ln>
                <a:solidFill>
                  <a:schemeClr val="bg1"/>
                </a:solidFill>
              </a:rPr>
              <a:t> </a:t>
            </a:r>
            <a:r>
              <a:rPr lang="en-US" sz="1400" dirty="0" smtClean="0">
                <a:ln>
                  <a:solidFill>
                    <a:schemeClr val="bg1"/>
                  </a:solidFill>
                </a:ln>
                <a:solidFill>
                  <a:schemeClr val="bg1"/>
                </a:solidFill>
              </a:rPr>
              <a:t>6m Endowment, 74% acceptance rate, HSI/</a:t>
            </a:r>
            <a:r>
              <a:rPr lang="en-US" sz="1400" dirty="0" err="1" smtClean="0">
                <a:ln>
                  <a:solidFill>
                    <a:schemeClr val="bg1"/>
                  </a:solidFill>
                </a:ln>
                <a:solidFill>
                  <a:schemeClr val="bg1"/>
                </a:solidFill>
              </a:rPr>
              <a:t>FirstGen</a:t>
            </a:r>
            <a:endParaRPr lang="en-US" sz="1600" dirty="0">
              <a:ln>
                <a:solidFill>
                  <a:schemeClr val="bg1"/>
                </a:solidFill>
              </a:ln>
              <a:solidFill>
                <a:schemeClr val="bg1"/>
              </a:solidFill>
            </a:endParaRPr>
          </a:p>
        </p:txBody>
      </p:sp>
      <p:sp>
        <p:nvSpPr>
          <p:cNvPr id="5" name="Title 4"/>
          <p:cNvSpPr>
            <a:spLocks noGrp="1"/>
          </p:cNvSpPr>
          <p:nvPr>
            <p:ph type="title"/>
          </p:nvPr>
        </p:nvSpPr>
        <p:spPr>
          <a:xfrm>
            <a:off x="361201" y="680356"/>
            <a:ext cx="10992599" cy="1010331"/>
          </a:xfrm>
        </p:spPr>
        <p:txBody>
          <a:bodyPr/>
          <a:lstStyle/>
          <a:p>
            <a:r>
              <a:rPr lang="en-US" dirty="0" smtClean="0"/>
              <a:t>Why are we here?</a:t>
            </a:r>
            <a:endParaRPr lang="en-US" dirty="0"/>
          </a:p>
        </p:txBody>
      </p:sp>
      <p:sp>
        <p:nvSpPr>
          <p:cNvPr id="8" name="Rounded Rectangle 7"/>
          <p:cNvSpPr/>
          <p:nvPr/>
        </p:nvSpPr>
        <p:spPr>
          <a:xfrm>
            <a:off x="6372389" y="3819236"/>
            <a:ext cx="5289331" cy="2557917"/>
          </a:xfrm>
          <a:prstGeom prst="roundRect">
            <a:avLst>
              <a:gd name="adj" fmla="val 0"/>
            </a:avLst>
          </a:prstGeom>
        </p:spPr>
        <p:style>
          <a:lnRef idx="2">
            <a:schemeClr val="dk1">
              <a:shade val="50000"/>
            </a:schemeClr>
          </a:lnRef>
          <a:fillRef idx="1">
            <a:schemeClr val="dk1"/>
          </a:fillRef>
          <a:effectRef idx="0">
            <a:schemeClr val="dk1"/>
          </a:effectRef>
          <a:fontRef idx="minor">
            <a:schemeClr val="lt1"/>
          </a:fontRef>
        </p:style>
        <p:txBody>
          <a:bodyPr rtlCol="0" anchor="t" anchorCtr="0"/>
          <a:lstStyle/>
          <a:p>
            <a:pPr algn="ctr"/>
            <a:r>
              <a:rPr lang="en-US" b="1" dirty="0" smtClean="0"/>
              <a:t>Timeline</a:t>
            </a:r>
          </a:p>
          <a:p>
            <a:pPr algn="ctr"/>
            <a:endParaRPr lang="en-US" b="1" dirty="0" smtClean="0"/>
          </a:p>
          <a:p>
            <a:pPr>
              <a:lnSpc>
                <a:spcPct val="150000"/>
              </a:lnSpc>
            </a:pPr>
            <a:r>
              <a:rPr lang="en-US" dirty="0" smtClean="0"/>
              <a:t>Summer ‘13: Began Process</a:t>
            </a:r>
          </a:p>
          <a:p>
            <a:pPr>
              <a:lnSpc>
                <a:spcPct val="150000"/>
              </a:lnSpc>
            </a:pPr>
            <a:r>
              <a:rPr lang="en-US" dirty="0" smtClean="0"/>
              <a:t>Fall ‘13: Approved Faculty</a:t>
            </a:r>
          </a:p>
          <a:p>
            <a:pPr>
              <a:lnSpc>
                <a:spcPct val="150000"/>
              </a:lnSpc>
            </a:pPr>
            <a:r>
              <a:rPr lang="en-US" dirty="0" smtClean="0"/>
              <a:t>Spring ‘14: Approved Cabinet/President</a:t>
            </a:r>
          </a:p>
          <a:p>
            <a:pPr>
              <a:lnSpc>
                <a:spcPct val="150000"/>
              </a:lnSpc>
            </a:pPr>
            <a:r>
              <a:rPr lang="en-US" dirty="0" smtClean="0"/>
              <a:t>Spring ’15: Implementation </a:t>
            </a:r>
            <a:endParaRPr lang="en-US" dirty="0"/>
          </a:p>
        </p:txBody>
      </p:sp>
      <p:pic>
        <p:nvPicPr>
          <p:cNvPr id="9" name="Picture 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11669" y="2705302"/>
            <a:ext cx="5257338" cy="3501469"/>
          </a:xfrm>
          <a:prstGeom prst="rect">
            <a:avLst/>
          </a:prstGeom>
        </p:spPr>
      </p:pic>
      <p:sp>
        <p:nvSpPr>
          <p:cNvPr id="11" name="Rounded Rectangle 10"/>
          <p:cNvSpPr/>
          <p:nvPr/>
        </p:nvSpPr>
        <p:spPr>
          <a:xfrm>
            <a:off x="6372389" y="1770595"/>
            <a:ext cx="5289331" cy="1799260"/>
          </a:xfrm>
          <a:prstGeom prst="roundRect">
            <a:avLst>
              <a:gd name="adj" fmla="val 0"/>
            </a:avLst>
          </a:prstGeom>
        </p:spPr>
        <p:style>
          <a:lnRef idx="2">
            <a:schemeClr val="dk1">
              <a:shade val="50000"/>
            </a:schemeClr>
          </a:lnRef>
          <a:fillRef idx="1">
            <a:schemeClr val="dk1"/>
          </a:fillRef>
          <a:effectRef idx="0">
            <a:schemeClr val="dk1"/>
          </a:effectRef>
          <a:fontRef idx="minor">
            <a:schemeClr val="lt1"/>
          </a:fontRef>
        </p:style>
        <p:txBody>
          <a:bodyPr rtlCol="0" anchor="t" anchorCtr="0"/>
          <a:lstStyle/>
          <a:p>
            <a:pPr algn="ctr"/>
            <a:r>
              <a:rPr lang="en-US" sz="1600" b="1" dirty="0" smtClean="0"/>
              <a:t>2.75 GPA Admission Policy Proposal</a:t>
            </a:r>
          </a:p>
          <a:p>
            <a:pPr algn="ctr"/>
            <a:endParaRPr lang="en-US" sz="1600" b="1" dirty="0" smtClean="0"/>
          </a:p>
          <a:p>
            <a:r>
              <a:rPr lang="en-US" sz="1600" dirty="0" smtClean="0"/>
              <a:t>Domestic freshmen entrants need a minimum High School GPA of 2.75. </a:t>
            </a:r>
          </a:p>
          <a:p>
            <a:endParaRPr lang="en-US" sz="1600" dirty="0"/>
          </a:p>
          <a:p>
            <a:r>
              <a:rPr lang="en-US" sz="1600" dirty="0" smtClean="0"/>
              <a:t>SAT ignored, and Scholarships based on HS GPA. </a:t>
            </a:r>
          </a:p>
        </p:txBody>
      </p:sp>
      <p:sp>
        <p:nvSpPr>
          <p:cNvPr id="13" name="Footer Placeholder 12"/>
          <p:cNvSpPr>
            <a:spLocks noGrp="1"/>
          </p:cNvSpPr>
          <p:nvPr>
            <p:ph type="ftr" sz="quarter" idx="11"/>
          </p:nvPr>
        </p:nvSpPr>
        <p:spPr/>
        <p:txBody>
          <a:bodyPr/>
          <a:lstStyle/>
          <a:p>
            <a:r>
              <a:rPr lang="en-US" smtClean="0"/>
              <a:t>Woodbury University</a:t>
            </a:r>
            <a:endParaRPr lang="en-US"/>
          </a:p>
        </p:txBody>
      </p:sp>
      <p:sp>
        <p:nvSpPr>
          <p:cNvPr id="14" name="Slide Number Placeholder 13"/>
          <p:cNvSpPr>
            <a:spLocks noGrp="1"/>
          </p:cNvSpPr>
          <p:nvPr>
            <p:ph type="sldNum" sz="quarter" idx="12"/>
          </p:nvPr>
        </p:nvSpPr>
        <p:spPr/>
        <p:txBody>
          <a:bodyPr/>
          <a:lstStyle/>
          <a:p>
            <a:fld id="{DCF5EBCC-273C-473A-B921-51823F48E4ED}" type="slidenum">
              <a:rPr lang="en-US" smtClean="0"/>
              <a:t>4</a:t>
            </a:fld>
            <a:endParaRPr lang="en-US"/>
          </a:p>
        </p:txBody>
      </p:sp>
      <p:sp>
        <p:nvSpPr>
          <p:cNvPr id="2" name="Date Placeholder 1"/>
          <p:cNvSpPr>
            <a:spLocks noGrp="1"/>
          </p:cNvSpPr>
          <p:nvPr>
            <p:ph type="dt" sz="half" idx="10"/>
          </p:nvPr>
        </p:nvSpPr>
        <p:spPr/>
        <p:txBody>
          <a:bodyPr/>
          <a:lstStyle/>
          <a:p>
            <a:r>
              <a:rPr lang="en-US" smtClean="0"/>
              <a:t>11/20/2014</a:t>
            </a:r>
            <a:endParaRPr lang="en-US"/>
          </a:p>
        </p:txBody>
      </p:sp>
    </p:spTree>
    <p:extLst>
      <p:ext uri="{BB962C8B-B14F-4D97-AF65-F5344CB8AC3E}">
        <p14:creationId xmlns:p14="http://schemas.microsoft.com/office/powerpoint/2010/main" val="3619485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422604" y="4538096"/>
            <a:ext cx="4914455" cy="9144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        Questions welcomed at any time</a:t>
            </a:r>
            <a:endParaRPr lang="en-US" dirty="0"/>
          </a:p>
        </p:txBody>
      </p:sp>
      <p:sp>
        <p:nvSpPr>
          <p:cNvPr id="2" name="Date Placeholder 1"/>
          <p:cNvSpPr>
            <a:spLocks noGrp="1"/>
          </p:cNvSpPr>
          <p:nvPr>
            <p:ph type="dt" sz="half" idx="10"/>
          </p:nvPr>
        </p:nvSpPr>
        <p:spPr/>
        <p:txBody>
          <a:bodyPr/>
          <a:lstStyle/>
          <a:p>
            <a:r>
              <a:rPr lang="en-US" smtClean="0"/>
              <a:t>11/20/2014</a:t>
            </a:r>
            <a:endParaRPr lang="en-US"/>
          </a:p>
        </p:txBody>
      </p:sp>
      <p:sp>
        <p:nvSpPr>
          <p:cNvPr id="6" name="Footer Placeholder 5"/>
          <p:cNvSpPr>
            <a:spLocks noGrp="1"/>
          </p:cNvSpPr>
          <p:nvPr>
            <p:ph type="ftr" sz="quarter" idx="11"/>
          </p:nvPr>
        </p:nvSpPr>
        <p:spPr/>
        <p:txBody>
          <a:bodyPr/>
          <a:lstStyle/>
          <a:p>
            <a:r>
              <a:rPr lang="en-US" smtClean="0"/>
              <a:t>Woodbury University</a:t>
            </a:r>
            <a:endParaRPr lang="en-US"/>
          </a:p>
        </p:txBody>
      </p:sp>
      <p:sp>
        <p:nvSpPr>
          <p:cNvPr id="7" name="Slide Number Placeholder 6"/>
          <p:cNvSpPr>
            <a:spLocks noGrp="1"/>
          </p:cNvSpPr>
          <p:nvPr>
            <p:ph type="sldNum" sz="quarter" idx="12"/>
          </p:nvPr>
        </p:nvSpPr>
        <p:spPr/>
        <p:txBody>
          <a:bodyPr/>
          <a:lstStyle/>
          <a:p>
            <a:fld id="{DCF5EBCC-273C-473A-B921-51823F48E4ED}" type="slidenum">
              <a:rPr lang="en-US" smtClean="0"/>
              <a:t>5</a:t>
            </a:fld>
            <a:endParaRPr lang="en-US"/>
          </a:p>
        </p:txBody>
      </p:sp>
      <p:sp>
        <p:nvSpPr>
          <p:cNvPr id="4" name="Content Placeholder 3"/>
          <p:cNvSpPr>
            <a:spLocks noGrp="1"/>
          </p:cNvSpPr>
          <p:nvPr>
            <p:ph sz="half" idx="4294967295"/>
          </p:nvPr>
        </p:nvSpPr>
        <p:spPr>
          <a:xfrm>
            <a:off x="1041987" y="1254125"/>
            <a:ext cx="9030589" cy="4351338"/>
          </a:xfrm>
        </p:spPr>
        <p:txBody>
          <a:bodyPr/>
          <a:lstStyle/>
          <a:p>
            <a:pPr marL="0" indent="0">
              <a:buNone/>
            </a:pPr>
            <a:r>
              <a:rPr lang="en-US" b="1" dirty="0" smtClean="0"/>
              <a:t>Outcomes</a:t>
            </a:r>
          </a:p>
          <a:p>
            <a:pPr marL="514350" indent="-514350">
              <a:buFont typeface="+mj-lt"/>
              <a:buAutoNum type="arabicPeriod"/>
            </a:pPr>
            <a:r>
              <a:rPr lang="en-US" dirty="0" smtClean="0"/>
              <a:t>Understand </a:t>
            </a:r>
            <a:r>
              <a:rPr lang="en-US" b="1" dirty="0" smtClean="0">
                <a:solidFill>
                  <a:schemeClr val="accent5">
                    <a:lumMod val="75000"/>
                  </a:schemeClr>
                </a:solidFill>
              </a:rPr>
              <a:t>our </a:t>
            </a:r>
            <a:r>
              <a:rPr lang="en-US" dirty="0" smtClean="0"/>
              <a:t>focus group methodology </a:t>
            </a:r>
          </a:p>
          <a:p>
            <a:pPr marL="514350" indent="-514350">
              <a:buFont typeface="+mj-lt"/>
              <a:buAutoNum type="arabicPeriod"/>
            </a:pPr>
            <a:r>
              <a:rPr lang="en-US" dirty="0" smtClean="0"/>
              <a:t>Recreate useful data displays</a:t>
            </a:r>
          </a:p>
          <a:p>
            <a:pPr marL="514350" indent="-514350">
              <a:buFont typeface="+mj-lt"/>
              <a:buAutoNum type="arabicPeriod"/>
            </a:pPr>
            <a:r>
              <a:rPr lang="en-US" b="1" dirty="0" smtClean="0">
                <a:solidFill>
                  <a:schemeClr val="accent5"/>
                </a:solidFill>
              </a:rPr>
              <a:t>Describe ways to overcome resistance with data</a:t>
            </a:r>
          </a:p>
          <a:p>
            <a:pPr marL="0" indent="0">
              <a:buNone/>
            </a:pPr>
            <a:endParaRPr lang="en-US" dirty="0"/>
          </a:p>
        </p:txBody>
      </p:sp>
      <p:sp>
        <p:nvSpPr>
          <p:cNvPr id="5" name="Content Placeholder 4"/>
          <p:cNvSpPr>
            <a:spLocks noGrp="1"/>
          </p:cNvSpPr>
          <p:nvPr>
            <p:ph sz="half" idx="4294967295"/>
          </p:nvPr>
        </p:nvSpPr>
        <p:spPr>
          <a:xfrm>
            <a:off x="1026967" y="3997325"/>
            <a:ext cx="5181600" cy="2359025"/>
          </a:xfrm>
        </p:spPr>
        <p:txBody>
          <a:bodyPr/>
          <a:lstStyle/>
          <a:p>
            <a:pPr marL="0" indent="0">
              <a:buNone/>
            </a:pPr>
            <a:r>
              <a:rPr lang="en-US" b="1" dirty="0" smtClean="0"/>
              <a:t>Agenda</a:t>
            </a:r>
          </a:p>
          <a:p>
            <a:pPr marL="514350" indent="-514350">
              <a:buFont typeface="+mj-lt"/>
              <a:buAutoNum type="arabicPeriod"/>
            </a:pPr>
            <a:r>
              <a:rPr lang="en-US" dirty="0" smtClean="0"/>
              <a:t>Methodology/Process</a:t>
            </a:r>
          </a:p>
          <a:p>
            <a:pPr marL="514350" indent="-514350">
              <a:buFont typeface="+mj-lt"/>
              <a:buAutoNum type="arabicPeriod"/>
            </a:pPr>
            <a:r>
              <a:rPr lang="en-US" dirty="0" smtClean="0"/>
              <a:t>Concerns &amp; Questions</a:t>
            </a:r>
            <a:endParaRPr lang="en-US" dirty="0"/>
          </a:p>
        </p:txBody>
      </p:sp>
      <p:pic>
        <p:nvPicPr>
          <p:cNvPr id="8" name="Picture 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665767" y="4699465"/>
            <a:ext cx="643017" cy="638262"/>
          </a:xfrm>
          <a:prstGeom prst="rect">
            <a:avLst/>
          </a:prstGeom>
          <a:ln/>
        </p:spPr>
        <p:style>
          <a:lnRef idx="0">
            <a:schemeClr val="accent4"/>
          </a:lnRef>
          <a:fillRef idx="3">
            <a:schemeClr val="accent4"/>
          </a:fillRef>
          <a:effectRef idx="3">
            <a:schemeClr val="accent4"/>
          </a:effectRef>
          <a:fontRef idx="minor">
            <a:schemeClr val="lt1"/>
          </a:fontRef>
        </p:style>
      </p:pic>
    </p:spTree>
    <p:extLst>
      <p:ext uri="{BB962C8B-B14F-4D97-AF65-F5344CB8AC3E}">
        <p14:creationId xmlns:p14="http://schemas.microsoft.com/office/powerpoint/2010/main" val="2373107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Methodology/Process</a:t>
            </a:r>
            <a:endParaRPr lang="en-US" dirty="0"/>
          </a:p>
        </p:txBody>
      </p:sp>
      <p:sp>
        <p:nvSpPr>
          <p:cNvPr id="6" name="Text Placeholder 5"/>
          <p:cNvSpPr>
            <a:spLocks noGrp="1"/>
          </p:cNvSpPr>
          <p:nvPr>
            <p:ph type="body" idx="1"/>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Woodbury University</a:t>
            </a:r>
            <a:endParaRPr lang="en-US"/>
          </a:p>
        </p:txBody>
      </p:sp>
      <p:sp>
        <p:nvSpPr>
          <p:cNvPr id="8" name="Slide Number Placeholder 7"/>
          <p:cNvSpPr>
            <a:spLocks noGrp="1"/>
          </p:cNvSpPr>
          <p:nvPr>
            <p:ph type="sldNum" sz="quarter" idx="12"/>
          </p:nvPr>
        </p:nvSpPr>
        <p:spPr/>
        <p:txBody>
          <a:bodyPr/>
          <a:lstStyle/>
          <a:p>
            <a:fld id="{DCF5EBCC-273C-473A-B921-51823F48E4ED}" type="slidenum">
              <a:rPr lang="en-US" smtClean="0"/>
              <a:t>6</a:t>
            </a:fld>
            <a:endParaRPr lang="en-US"/>
          </a:p>
        </p:txBody>
      </p:sp>
      <p:sp>
        <p:nvSpPr>
          <p:cNvPr id="2" name="Date Placeholder 1"/>
          <p:cNvSpPr>
            <a:spLocks noGrp="1"/>
          </p:cNvSpPr>
          <p:nvPr>
            <p:ph type="dt" sz="half" idx="10"/>
          </p:nvPr>
        </p:nvSpPr>
        <p:spPr/>
        <p:txBody>
          <a:bodyPr/>
          <a:lstStyle/>
          <a:p>
            <a:r>
              <a:rPr lang="en-US" smtClean="0"/>
              <a:t>11/20/2014</a:t>
            </a:r>
            <a:endParaRPr lang="en-US"/>
          </a:p>
        </p:txBody>
      </p:sp>
    </p:spTree>
    <p:extLst>
      <p:ext uri="{BB962C8B-B14F-4D97-AF65-F5344CB8AC3E}">
        <p14:creationId xmlns:p14="http://schemas.microsoft.com/office/powerpoint/2010/main" val="2020476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What is a focus group?</a:t>
            </a:r>
            <a:endParaRPr lang="en-US" dirty="0"/>
          </a:p>
        </p:txBody>
      </p:sp>
      <p:sp>
        <p:nvSpPr>
          <p:cNvPr id="7" name="Content Placeholder 6"/>
          <p:cNvSpPr>
            <a:spLocks noGrp="1"/>
          </p:cNvSpPr>
          <p:nvPr>
            <p:ph idx="1"/>
          </p:nvPr>
        </p:nvSpPr>
        <p:spPr/>
        <p:txBody>
          <a:bodyPr>
            <a:normAutofit/>
          </a:bodyPr>
          <a:lstStyle/>
          <a:p>
            <a:r>
              <a:rPr lang="en-US" dirty="0" smtClean="0"/>
              <a:t>Guided discussion</a:t>
            </a:r>
          </a:p>
          <a:p>
            <a:endParaRPr lang="en-US" dirty="0" smtClean="0"/>
          </a:p>
          <a:p>
            <a:r>
              <a:rPr lang="en-US" dirty="0" smtClean="0"/>
              <a:t>Understand new or complex issues</a:t>
            </a:r>
          </a:p>
          <a:p>
            <a:endParaRPr lang="en-US" dirty="0" smtClean="0"/>
          </a:p>
          <a:p>
            <a:r>
              <a:rPr lang="en-US" dirty="0" smtClean="0"/>
              <a:t>Originally used in marketing research</a:t>
            </a:r>
          </a:p>
          <a:p>
            <a:endParaRPr lang="en-US" dirty="0"/>
          </a:p>
        </p:txBody>
      </p:sp>
      <p:sp>
        <p:nvSpPr>
          <p:cNvPr id="4" name="Footer Placeholder 3"/>
          <p:cNvSpPr>
            <a:spLocks noGrp="1"/>
          </p:cNvSpPr>
          <p:nvPr>
            <p:ph type="ftr" sz="quarter" idx="11"/>
          </p:nvPr>
        </p:nvSpPr>
        <p:spPr/>
        <p:txBody>
          <a:bodyPr/>
          <a:lstStyle/>
          <a:p>
            <a:r>
              <a:rPr lang="en-US" smtClean="0"/>
              <a:t>Woodbury University</a:t>
            </a:r>
            <a:endParaRPr lang="en-US"/>
          </a:p>
        </p:txBody>
      </p:sp>
      <p:sp>
        <p:nvSpPr>
          <p:cNvPr id="5" name="Slide Number Placeholder 4"/>
          <p:cNvSpPr>
            <a:spLocks noGrp="1"/>
          </p:cNvSpPr>
          <p:nvPr>
            <p:ph type="sldNum" sz="quarter" idx="12"/>
          </p:nvPr>
        </p:nvSpPr>
        <p:spPr/>
        <p:txBody>
          <a:bodyPr/>
          <a:lstStyle/>
          <a:p>
            <a:fld id="{DCF5EBCC-273C-473A-B921-51823F48E4ED}" type="slidenum">
              <a:rPr lang="en-US" smtClean="0"/>
              <a:t>7</a:t>
            </a:fld>
            <a:endParaRPr lang="en-US"/>
          </a:p>
        </p:txBody>
      </p:sp>
      <p:sp>
        <p:nvSpPr>
          <p:cNvPr id="2" name="Date Placeholder 1"/>
          <p:cNvSpPr>
            <a:spLocks noGrp="1"/>
          </p:cNvSpPr>
          <p:nvPr>
            <p:ph type="dt" sz="half" idx="10"/>
          </p:nvPr>
        </p:nvSpPr>
        <p:spPr/>
        <p:txBody>
          <a:bodyPr/>
          <a:lstStyle/>
          <a:p>
            <a:r>
              <a:rPr lang="en-US" smtClean="0"/>
              <a:t>11/20/2014</a:t>
            </a:r>
            <a:endParaRPr lang="en-US"/>
          </a:p>
        </p:txBody>
      </p:sp>
    </p:spTree>
    <p:extLst>
      <p:ext uri="{BB962C8B-B14F-4D97-AF65-F5344CB8AC3E}">
        <p14:creationId xmlns:p14="http://schemas.microsoft.com/office/powerpoint/2010/main" val="41106739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5557" y="1456359"/>
            <a:ext cx="11372014" cy="1328201"/>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r"/>
            <a:r>
              <a:rPr lang="en-US" dirty="0" smtClean="0"/>
              <a:t>May-August </a:t>
            </a:r>
            <a:r>
              <a:rPr lang="fr-FR" dirty="0" smtClean="0"/>
              <a:t>’</a:t>
            </a:r>
            <a:r>
              <a:rPr lang="en-US" dirty="0" smtClean="0"/>
              <a:t>13</a:t>
            </a:r>
            <a:endParaRPr lang="en-US" dirty="0"/>
          </a:p>
        </p:txBody>
      </p:sp>
      <p:sp>
        <p:nvSpPr>
          <p:cNvPr id="19" name="Rectangle 18"/>
          <p:cNvSpPr/>
          <p:nvPr/>
        </p:nvSpPr>
        <p:spPr>
          <a:xfrm>
            <a:off x="376485" y="2784561"/>
            <a:ext cx="11372014" cy="1374804"/>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r"/>
            <a:r>
              <a:rPr lang="en-US" dirty="0" smtClean="0"/>
              <a:t>August-September</a:t>
            </a:r>
            <a:endParaRPr lang="en-US" dirty="0"/>
          </a:p>
        </p:txBody>
      </p:sp>
      <p:sp>
        <p:nvSpPr>
          <p:cNvPr id="27" name="Rectangle 26"/>
          <p:cNvSpPr/>
          <p:nvPr/>
        </p:nvSpPr>
        <p:spPr>
          <a:xfrm>
            <a:off x="377413" y="4161241"/>
            <a:ext cx="11372014" cy="222344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r"/>
            <a:r>
              <a:rPr lang="en-US" dirty="0" smtClean="0"/>
              <a:t>October-February</a:t>
            </a:r>
            <a:endParaRPr lang="en-US" dirty="0"/>
          </a:p>
        </p:txBody>
      </p:sp>
      <p:sp>
        <p:nvSpPr>
          <p:cNvPr id="9" name="Title 8"/>
          <p:cNvSpPr>
            <a:spLocks noGrp="1"/>
          </p:cNvSpPr>
          <p:nvPr>
            <p:ph type="title"/>
          </p:nvPr>
        </p:nvSpPr>
        <p:spPr>
          <a:xfrm>
            <a:off x="387357" y="538596"/>
            <a:ext cx="10966443" cy="1010331"/>
          </a:xfrm>
        </p:spPr>
        <p:txBody>
          <a:bodyPr/>
          <a:lstStyle/>
          <a:p>
            <a:r>
              <a:rPr lang="en-US" dirty="0" smtClean="0"/>
              <a:t>Process</a:t>
            </a:r>
            <a:endParaRPr lang="en-US" dirty="0"/>
          </a:p>
        </p:txBody>
      </p:sp>
      <p:sp>
        <p:nvSpPr>
          <p:cNvPr id="7" name="Footer Placeholder 6"/>
          <p:cNvSpPr>
            <a:spLocks noGrp="1"/>
          </p:cNvSpPr>
          <p:nvPr>
            <p:ph type="ftr" sz="quarter" idx="11"/>
          </p:nvPr>
        </p:nvSpPr>
        <p:spPr>
          <a:xfrm>
            <a:off x="3726709" y="6356350"/>
            <a:ext cx="4114800" cy="365125"/>
          </a:xfrm>
        </p:spPr>
        <p:txBody>
          <a:bodyPr/>
          <a:lstStyle/>
          <a:p>
            <a:r>
              <a:rPr lang="en-US" dirty="0" smtClean="0"/>
              <a:t>Woodbury University</a:t>
            </a:r>
            <a:endParaRPr lang="en-US" dirty="0"/>
          </a:p>
        </p:txBody>
      </p:sp>
      <p:sp>
        <p:nvSpPr>
          <p:cNvPr id="8" name="Slide Number Placeholder 7"/>
          <p:cNvSpPr>
            <a:spLocks noGrp="1"/>
          </p:cNvSpPr>
          <p:nvPr>
            <p:ph type="sldNum" sz="quarter" idx="12"/>
          </p:nvPr>
        </p:nvSpPr>
        <p:spPr>
          <a:xfrm>
            <a:off x="8298709" y="6356350"/>
            <a:ext cx="2743200" cy="365125"/>
          </a:xfrm>
        </p:spPr>
        <p:txBody>
          <a:bodyPr/>
          <a:lstStyle/>
          <a:p>
            <a:fld id="{DCF5EBCC-273C-473A-B921-51823F48E4ED}" type="slidenum">
              <a:rPr lang="en-US" smtClean="0"/>
              <a:t>8</a:t>
            </a:fld>
            <a:endParaRPr lang="en-US" dirty="0"/>
          </a:p>
        </p:txBody>
      </p:sp>
      <p:sp>
        <p:nvSpPr>
          <p:cNvPr id="18" name="Right Triangle 17"/>
          <p:cNvSpPr/>
          <p:nvPr/>
        </p:nvSpPr>
        <p:spPr>
          <a:xfrm>
            <a:off x="5373233" y="2710927"/>
            <a:ext cx="1549298" cy="3674321"/>
          </a:xfrm>
          <a:prstGeom prst="rtTriangle">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smtClean="0"/>
          </a:p>
          <a:p>
            <a:pPr algn="ctr"/>
            <a:endParaRPr lang="en-US" dirty="0" smtClean="0"/>
          </a:p>
          <a:p>
            <a:pPr algn="ctr"/>
            <a:endParaRPr lang="en-US" dirty="0"/>
          </a:p>
        </p:txBody>
      </p:sp>
      <p:sp>
        <p:nvSpPr>
          <p:cNvPr id="15" name="Snip Same Side Corner Rectangle 14"/>
          <p:cNvSpPr/>
          <p:nvPr/>
        </p:nvSpPr>
        <p:spPr>
          <a:xfrm>
            <a:off x="2813829" y="1463040"/>
            <a:ext cx="2586592" cy="4922208"/>
          </a:xfrm>
          <a:prstGeom prst="snip2SameRect">
            <a:avLst>
              <a:gd name="adj1" fmla="val 50000"/>
              <a:gd name="adj2" fmla="val 0"/>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Developed Policy</a:t>
            </a:r>
          </a:p>
          <a:p>
            <a:pPr algn="ctr"/>
            <a:endParaRPr lang="en-US" dirty="0"/>
          </a:p>
          <a:p>
            <a:pPr algn="ctr"/>
            <a:endParaRPr lang="en-US" dirty="0" smtClean="0"/>
          </a:p>
          <a:p>
            <a:pPr algn="ctr"/>
            <a:endParaRPr lang="en-US" dirty="0" smtClean="0"/>
          </a:p>
          <a:p>
            <a:pPr algn="ctr"/>
            <a:endParaRPr lang="en-US" dirty="0"/>
          </a:p>
        </p:txBody>
      </p:sp>
      <p:sp>
        <p:nvSpPr>
          <p:cNvPr id="16" name="Flowchart: Merge 15"/>
          <p:cNvSpPr/>
          <p:nvPr/>
        </p:nvSpPr>
        <p:spPr>
          <a:xfrm>
            <a:off x="623821" y="2807746"/>
            <a:ext cx="2056074" cy="3577502"/>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400" dirty="0" smtClean="0"/>
              <a:t>Interviews</a:t>
            </a:r>
          </a:p>
          <a:p>
            <a:pPr algn="ctr"/>
            <a:endParaRPr lang="en-US" sz="1400" dirty="0"/>
          </a:p>
          <a:p>
            <a:pPr algn="ctr"/>
            <a:endParaRPr lang="en-US" sz="1400" dirty="0" smtClean="0"/>
          </a:p>
          <a:p>
            <a:pPr algn="ctr"/>
            <a:endParaRPr lang="en-US" dirty="0" smtClean="0"/>
          </a:p>
        </p:txBody>
      </p:sp>
      <p:sp>
        <p:nvSpPr>
          <p:cNvPr id="17" name="Trapezoid 16"/>
          <p:cNvSpPr/>
          <p:nvPr/>
        </p:nvSpPr>
        <p:spPr>
          <a:xfrm>
            <a:off x="7028720" y="3259567"/>
            <a:ext cx="2743200" cy="3125682"/>
          </a:xfrm>
          <a:prstGeom prst="trapezoid">
            <a:avLst>
              <a:gd name="adj" fmla="val 35588"/>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Focus </a:t>
            </a:r>
          </a:p>
          <a:p>
            <a:pPr algn="ctr"/>
            <a:r>
              <a:rPr lang="en-US" dirty="0" smtClean="0"/>
              <a:t>groups</a:t>
            </a:r>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a:p>
        </p:txBody>
      </p:sp>
      <p:sp>
        <p:nvSpPr>
          <p:cNvPr id="20" name="Flowchart: Merge 19"/>
          <p:cNvSpPr/>
          <p:nvPr/>
        </p:nvSpPr>
        <p:spPr>
          <a:xfrm rot="10800000" flipV="1">
            <a:off x="7513990" y="1463040"/>
            <a:ext cx="1772657" cy="1344706"/>
          </a:xfrm>
          <a:prstGeom prst="flowChartMerge">
            <a:avLst/>
          </a:prstGeom>
          <a:blipFill>
            <a:blip r:embed="rId3" cstate="screen">
              <a:extLst>
                <a:ext uri="{28A0092B-C50C-407E-A947-70E740481C1C}">
                  <a14:useLocalDpi xmlns:a14="http://schemas.microsoft.com/office/drawing/2010/main"/>
                </a:ext>
              </a:extLst>
            </a:blip>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smtClean="0">
                <a:ln w="3175">
                  <a:solidFill>
                    <a:schemeClr val="bg1"/>
                  </a:solidFill>
                </a:ln>
              </a:rPr>
              <a:t>Under the radar</a:t>
            </a:r>
            <a:endParaRPr lang="en-US" dirty="0">
              <a:ln w="3175">
                <a:solidFill>
                  <a:schemeClr val="bg1"/>
                </a:solidFill>
              </a:ln>
            </a:endParaRPr>
          </a:p>
        </p:txBody>
      </p:sp>
      <p:cxnSp>
        <p:nvCxnSpPr>
          <p:cNvPr id="24" name="Straight Connector 23"/>
          <p:cNvCxnSpPr/>
          <p:nvPr/>
        </p:nvCxnSpPr>
        <p:spPr>
          <a:xfrm flipH="1">
            <a:off x="387357" y="6385248"/>
            <a:ext cx="9509760" cy="0"/>
          </a:xfrm>
          <a:prstGeom prst="line">
            <a:avLst/>
          </a:prstGeom>
        </p:spPr>
        <p:style>
          <a:lnRef idx="1">
            <a:schemeClr val="accent3"/>
          </a:lnRef>
          <a:fillRef idx="0">
            <a:schemeClr val="accent3"/>
          </a:fillRef>
          <a:effectRef idx="0">
            <a:schemeClr val="accent3"/>
          </a:effectRef>
          <a:fontRef idx="minor">
            <a:schemeClr val="tx1"/>
          </a:fontRef>
        </p:style>
      </p:cxnSp>
      <p:sp>
        <p:nvSpPr>
          <p:cNvPr id="4" name="Rectangle 3"/>
          <p:cNvSpPr/>
          <p:nvPr/>
        </p:nvSpPr>
        <p:spPr>
          <a:xfrm>
            <a:off x="3160302" y="1840839"/>
            <a:ext cx="1782703" cy="85051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solidFill>
                  <a:schemeClr val="bg1"/>
                </a:solidFill>
              </a:rPr>
              <a:t>Data </a:t>
            </a:r>
          </a:p>
          <a:p>
            <a:pPr algn="ctr"/>
            <a:r>
              <a:rPr lang="en-US" dirty="0" smtClean="0">
                <a:solidFill>
                  <a:schemeClr val="bg1"/>
                </a:solidFill>
              </a:rPr>
              <a:t>Gathering</a:t>
            </a:r>
            <a:endParaRPr lang="en-US" dirty="0">
              <a:solidFill>
                <a:schemeClr val="bg1"/>
              </a:solidFill>
            </a:endParaRPr>
          </a:p>
        </p:txBody>
      </p:sp>
      <p:sp>
        <p:nvSpPr>
          <p:cNvPr id="5" name="Date Placeholder 4"/>
          <p:cNvSpPr>
            <a:spLocks noGrp="1"/>
          </p:cNvSpPr>
          <p:nvPr>
            <p:ph type="dt" sz="half" idx="10"/>
          </p:nvPr>
        </p:nvSpPr>
        <p:spPr>
          <a:xfrm>
            <a:off x="526309" y="6356350"/>
            <a:ext cx="2743200" cy="365125"/>
          </a:xfrm>
        </p:spPr>
        <p:txBody>
          <a:bodyPr/>
          <a:lstStyle/>
          <a:p>
            <a:r>
              <a:rPr lang="en-US" smtClean="0"/>
              <a:t>11/20/2014</a:t>
            </a:r>
            <a:endParaRPr lang="en-US"/>
          </a:p>
        </p:txBody>
      </p:sp>
    </p:spTree>
    <p:extLst>
      <p:ext uri="{BB962C8B-B14F-4D97-AF65-F5344CB8AC3E}">
        <p14:creationId xmlns:p14="http://schemas.microsoft.com/office/powerpoint/2010/main" val="22420114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8137" y="876878"/>
            <a:ext cx="10250989" cy="1325563"/>
          </a:xfrm>
        </p:spPr>
        <p:txBody>
          <a:bodyPr>
            <a:normAutofit/>
          </a:bodyPr>
          <a:lstStyle/>
          <a:p>
            <a:r>
              <a:rPr lang="en-US" sz="3600" dirty="0" smtClean="0"/>
              <a:t>Use a </a:t>
            </a:r>
            <a:r>
              <a:rPr lang="en-US" sz="3600" b="1" dirty="0" smtClean="0"/>
              <a:t>traditional</a:t>
            </a:r>
            <a:r>
              <a:rPr lang="en-US" sz="3600" dirty="0" smtClean="0"/>
              <a:t> focus group to generate quick, rich, and slightly-biased data</a:t>
            </a:r>
            <a:endParaRPr lang="en-US" sz="3600" dirty="0"/>
          </a:p>
        </p:txBody>
      </p:sp>
      <p:sp>
        <p:nvSpPr>
          <p:cNvPr id="8" name="Text Placeholder 7"/>
          <p:cNvSpPr>
            <a:spLocks noGrp="1"/>
          </p:cNvSpPr>
          <p:nvPr>
            <p:ph type="body" idx="1"/>
          </p:nvPr>
        </p:nvSpPr>
        <p:spPr>
          <a:xfrm>
            <a:off x="828137" y="2368564"/>
            <a:ext cx="5157787" cy="823912"/>
          </a:xfrm>
        </p:spPr>
        <p:txBody>
          <a:bodyPr/>
          <a:lstStyle/>
          <a:p>
            <a:r>
              <a:rPr lang="en-US" dirty="0" smtClean="0">
                <a:solidFill>
                  <a:schemeClr val="accent6">
                    <a:lumMod val="75000"/>
                  </a:schemeClr>
                </a:solidFill>
              </a:rPr>
              <a:t>Advantages</a:t>
            </a:r>
            <a:endParaRPr lang="en-US" dirty="0">
              <a:solidFill>
                <a:schemeClr val="accent6">
                  <a:lumMod val="75000"/>
                </a:schemeClr>
              </a:solidFill>
            </a:endParaRPr>
          </a:p>
        </p:txBody>
      </p:sp>
      <p:sp>
        <p:nvSpPr>
          <p:cNvPr id="5" name="Content Placeholder 4"/>
          <p:cNvSpPr>
            <a:spLocks noGrp="1"/>
          </p:cNvSpPr>
          <p:nvPr>
            <p:ph sz="half" idx="2"/>
          </p:nvPr>
        </p:nvSpPr>
        <p:spPr>
          <a:xfrm>
            <a:off x="828137" y="3192476"/>
            <a:ext cx="5157787" cy="3684588"/>
          </a:xfrm>
        </p:spPr>
        <p:txBody>
          <a:bodyPr/>
          <a:lstStyle/>
          <a:p>
            <a:r>
              <a:rPr lang="en-US" dirty="0" smtClean="0">
                <a:solidFill>
                  <a:schemeClr val="accent6">
                    <a:lumMod val="75000"/>
                  </a:schemeClr>
                </a:solidFill>
              </a:rPr>
              <a:t>Low cost &amp; fast</a:t>
            </a:r>
          </a:p>
          <a:p>
            <a:r>
              <a:rPr lang="en-US" dirty="0" smtClean="0">
                <a:solidFill>
                  <a:schemeClr val="accent6">
                    <a:lumMod val="75000"/>
                  </a:schemeClr>
                </a:solidFill>
              </a:rPr>
              <a:t>Messy or unstructured problems </a:t>
            </a:r>
          </a:p>
          <a:p>
            <a:r>
              <a:rPr lang="en-US" dirty="0" smtClean="0">
                <a:solidFill>
                  <a:schemeClr val="accent6">
                    <a:lumMod val="75000"/>
                  </a:schemeClr>
                </a:solidFill>
              </a:rPr>
              <a:t>Authentic participant voices</a:t>
            </a:r>
          </a:p>
          <a:p>
            <a:endParaRPr lang="en-US" dirty="0" smtClean="0">
              <a:solidFill>
                <a:schemeClr val="accent6">
                  <a:lumMod val="75000"/>
                </a:schemeClr>
              </a:solidFill>
            </a:endParaRPr>
          </a:p>
          <a:p>
            <a:pPr marL="0" indent="0">
              <a:buNone/>
            </a:pPr>
            <a:endParaRPr lang="en-US" dirty="0">
              <a:solidFill>
                <a:schemeClr val="accent6">
                  <a:lumMod val="75000"/>
                </a:schemeClr>
              </a:solidFill>
            </a:endParaRPr>
          </a:p>
        </p:txBody>
      </p:sp>
      <p:sp>
        <p:nvSpPr>
          <p:cNvPr id="9" name="Text Placeholder 8"/>
          <p:cNvSpPr>
            <a:spLocks noGrp="1"/>
          </p:cNvSpPr>
          <p:nvPr>
            <p:ph type="body" sz="quarter" idx="3"/>
          </p:nvPr>
        </p:nvSpPr>
        <p:spPr>
          <a:xfrm>
            <a:off x="6160549" y="2368564"/>
            <a:ext cx="5183188" cy="823912"/>
          </a:xfrm>
        </p:spPr>
        <p:txBody>
          <a:bodyPr/>
          <a:lstStyle/>
          <a:p>
            <a:r>
              <a:rPr lang="en-US" dirty="0" smtClean="0">
                <a:solidFill>
                  <a:srgbClr val="FF0000"/>
                </a:solidFill>
              </a:rPr>
              <a:t>Disadvantages</a:t>
            </a:r>
            <a:endParaRPr lang="en-US" dirty="0">
              <a:solidFill>
                <a:srgbClr val="FF0000"/>
              </a:solidFill>
            </a:endParaRPr>
          </a:p>
        </p:txBody>
      </p:sp>
      <p:sp>
        <p:nvSpPr>
          <p:cNvPr id="10" name="Content Placeholder 9"/>
          <p:cNvSpPr>
            <a:spLocks noGrp="1"/>
          </p:cNvSpPr>
          <p:nvPr>
            <p:ph sz="quarter" idx="4"/>
          </p:nvPr>
        </p:nvSpPr>
        <p:spPr>
          <a:xfrm>
            <a:off x="6160549" y="3192476"/>
            <a:ext cx="5183188" cy="3684588"/>
          </a:xfrm>
        </p:spPr>
        <p:txBody>
          <a:bodyPr/>
          <a:lstStyle/>
          <a:p>
            <a:r>
              <a:rPr lang="en-US" dirty="0" smtClean="0">
                <a:solidFill>
                  <a:srgbClr val="FF0000"/>
                </a:solidFill>
              </a:rPr>
              <a:t>Groupthink/dominant voices</a:t>
            </a:r>
          </a:p>
          <a:p>
            <a:r>
              <a:rPr lang="en-US" dirty="0" smtClean="0">
                <a:solidFill>
                  <a:srgbClr val="FF0000"/>
                </a:solidFill>
              </a:rPr>
              <a:t>Non-quantifiable/statistical</a:t>
            </a:r>
          </a:p>
          <a:p>
            <a:r>
              <a:rPr lang="en-US" dirty="0" smtClean="0">
                <a:solidFill>
                  <a:srgbClr val="FF0000"/>
                </a:solidFill>
              </a:rPr>
              <a:t>Biased selection</a:t>
            </a:r>
          </a:p>
          <a:p>
            <a:r>
              <a:rPr lang="en-US" dirty="0" smtClean="0">
                <a:solidFill>
                  <a:srgbClr val="FF0000"/>
                </a:solidFill>
              </a:rPr>
              <a:t>Poor for sensitive topics</a:t>
            </a:r>
          </a:p>
          <a:p>
            <a:r>
              <a:rPr lang="en-US" dirty="0" smtClean="0">
                <a:solidFill>
                  <a:srgbClr val="FF0000"/>
                </a:solidFill>
              </a:rPr>
              <a:t>Can be shallower than interviews</a:t>
            </a:r>
            <a:endParaRPr lang="en-US" dirty="0">
              <a:solidFill>
                <a:srgbClr val="FF0000"/>
              </a:solidFill>
            </a:endParaRPr>
          </a:p>
        </p:txBody>
      </p:sp>
      <p:sp>
        <p:nvSpPr>
          <p:cNvPr id="6" name="Footer Placeholder 5"/>
          <p:cNvSpPr>
            <a:spLocks noGrp="1"/>
          </p:cNvSpPr>
          <p:nvPr>
            <p:ph type="ftr" sz="quarter" idx="11"/>
          </p:nvPr>
        </p:nvSpPr>
        <p:spPr/>
        <p:txBody>
          <a:bodyPr/>
          <a:lstStyle/>
          <a:p>
            <a:r>
              <a:rPr lang="en-US" smtClean="0"/>
              <a:t>Woodbury University</a:t>
            </a:r>
            <a:endParaRPr lang="en-US"/>
          </a:p>
        </p:txBody>
      </p:sp>
      <p:sp>
        <p:nvSpPr>
          <p:cNvPr id="7" name="Slide Number Placeholder 6"/>
          <p:cNvSpPr>
            <a:spLocks noGrp="1"/>
          </p:cNvSpPr>
          <p:nvPr>
            <p:ph type="sldNum" sz="quarter" idx="12"/>
          </p:nvPr>
        </p:nvSpPr>
        <p:spPr/>
        <p:txBody>
          <a:bodyPr/>
          <a:lstStyle/>
          <a:p>
            <a:fld id="{DCF5EBCC-273C-473A-B921-51823F48E4ED}" type="slidenum">
              <a:rPr lang="en-US" smtClean="0"/>
              <a:t>9</a:t>
            </a:fld>
            <a:endParaRPr lang="en-US"/>
          </a:p>
        </p:txBody>
      </p:sp>
      <p:sp>
        <p:nvSpPr>
          <p:cNvPr id="2" name="Date Placeholder 1"/>
          <p:cNvSpPr>
            <a:spLocks noGrp="1"/>
          </p:cNvSpPr>
          <p:nvPr>
            <p:ph type="dt" sz="half" idx="10"/>
          </p:nvPr>
        </p:nvSpPr>
        <p:spPr/>
        <p:txBody>
          <a:bodyPr/>
          <a:lstStyle/>
          <a:p>
            <a:r>
              <a:rPr lang="en-US" smtClean="0"/>
              <a:t>11/20/2014</a:t>
            </a:r>
            <a:endParaRPr lang="en-US"/>
          </a:p>
        </p:txBody>
      </p:sp>
    </p:spTree>
    <p:extLst>
      <p:ext uri="{BB962C8B-B14F-4D97-AF65-F5344CB8AC3E}">
        <p14:creationId xmlns:p14="http://schemas.microsoft.com/office/powerpoint/2010/main" val="1399852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403</TotalTime>
  <Words>1142</Words>
  <Application>Microsoft Office PowerPoint</Application>
  <PresentationFormat>Widescreen</PresentationFormat>
  <Paragraphs>467</Paragraphs>
  <Slides>28</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MS Mincho</vt:lpstr>
      <vt:lpstr>Arial</vt:lpstr>
      <vt:lpstr>Calibri</vt:lpstr>
      <vt:lpstr>Cambria</vt:lpstr>
      <vt:lpstr>Office Theme</vt:lpstr>
      <vt:lpstr>How to use Focus Groups to Win Friends and Influence People</vt:lpstr>
      <vt:lpstr>Abstract</vt:lpstr>
      <vt:lpstr>Slides online at  profgarrett.com</vt:lpstr>
      <vt:lpstr>Why are we here?</vt:lpstr>
      <vt:lpstr>PowerPoint Presentation</vt:lpstr>
      <vt:lpstr>Methodology/Process</vt:lpstr>
      <vt:lpstr>What is a focus group?</vt:lpstr>
      <vt:lpstr>Process</vt:lpstr>
      <vt:lpstr>Use a traditional focus group to generate quick, rich, and slightly-biased data</vt:lpstr>
      <vt:lpstr>Use a traditional focus group to generate quick, rich, and slightly-biased data and agreement</vt:lpstr>
      <vt:lpstr>Use a traditional focus group to generate quick, rich, and slightly-biased data and agreement</vt:lpstr>
      <vt:lpstr>Ideal focus group elements</vt:lpstr>
      <vt:lpstr>Focus Group Participants</vt:lpstr>
      <vt:lpstr>What we did wrong</vt:lpstr>
      <vt:lpstr>The Result</vt:lpstr>
      <vt:lpstr>Why not use the SAT?</vt:lpstr>
      <vt:lpstr>Concerns and Questions</vt:lpstr>
      <vt:lpstr> Did we make the right choice,  is this a good fit?</vt:lpstr>
      <vt:lpstr>How will this affect enrollment?</vt:lpstr>
      <vt:lpstr>Is there a difference between studio and non-studio programs?</vt:lpstr>
      <vt:lpstr>How will this change affect my program?</vt:lpstr>
      <vt:lpstr>How would this change affect our student population?</vt:lpstr>
      <vt:lpstr>How would this change affect our student population – HSI status for example?</vt:lpstr>
      <vt:lpstr>How does Woodbury compare nationally?</vt:lpstr>
      <vt:lpstr>Why not offer more assistance to these students?</vt:lpstr>
      <vt:lpstr>Why not offer more assistance to these students?</vt:lpstr>
      <vt:lpstr>PowerPoint Presentation</vt:lpstr>
      <vt:lpstr>Conclusions &amp; Take-aways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Garrett, Nathan</dc:creator>
  <cp:lastModifiedBy>Garrett, Nathan</cp:lastModifiedBy>
  <cp:revision>56</cp:revision>
  <dcterms:created xsi:type="dcterms:W3CDTF">2014-11-13T18:23:00Z</dcterms:created>
  <dcterms:modified xsi:type="dcterms:W3CDTF">2014-11-20T04:39:33Z</dcterms:modified>
</cp:coreProperties>
</file>