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theme/themeOverride22.xml" ContentType="application/vnd.openxmlformats-officedocument.themeOverride+xml"/>
  <Override PartName="/ppt/notesSlides/notesSlide20.xml" ContentType="application/vnd.openxmlformats-officedocument.presentationml.notesSl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4"/>
  </p:notesMasterIdLst>
  <p:sldIdLst>
    <p:sldId id="265" r:id="rId4"/>
    <p:sldId id="295" r:id="rId5"/>
    <p:sldId id="257" r:id="rId6"/>
    <p:sldId id="258" r:id="rId7"/>
    <p:sldId id="272" r:id="rId8"/>
    <p:sldId id="259" r:id="rId9"/>
    <p:sldId id="263" r:id="rId10"/>
    <p:sldId id="261" r:id="rId11"/>
    <p:sldId id="262" r:id="rId12"/>
    <p:sldId id="294" r:id="rId13"/>
    <p:sldId id="264" r:id="rId14"/>
    <p:sldId id="273" r:id="rId15"/>
    <p:sldId id="275" r:id="rId16"/>
    <p:sldId id="276" r:id="rId17"/>
    <p:sldId id="277" r:id="rId18"/>
    <p:sldId id="266" r:id="rId19"/>
    <p:sldId id="278" r:id="rId20"/>
    <p:sldId id="279" r:id="rId21"/>
    <p:sldId id="280" r:id="rId22"/>
    <p:sldId id="292" r:id="rId23"/>
    <p:sldId id="293" r:id="rId24"/>
    <p:sldId id="297" r:id="rId25"/>
    <p:sldId id="298" r:id="rId26"/>
    <p:sldId id="299" r:id="rId27"/>
    <p:sldId id="267" r:id="rId28"/>
    <p:sldId id="281" r:id="rId29"/>
    <p:sldId id="300" r:id="rId30"/>
    <p:sldId id="301" r:id="rId31"/>
    <p:sldId id="27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1505" autoAdjust="0"/>
  </p:normalViewPr>
  <p:slideViewPr>
    <p:cSldViewPr snapToGrid="0">
      <p:cViewPr varScale="1">
        <p:scale>
          <a:sx n="59" d="100"/>
          <a:sy n="59" d="100"/>
        </p:scale>
        <p:origin x="215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Matched Cohort (n=785)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Transfer Level Math Completion</c:v>
                </c:pt>
                <c:pt idx="1">
                  <c:v>Transfer Level English Completion</c:v>
                </c:pt>
              </c:strCache>
            </c:strRef>
          </c:cat>
          <c:val>
            <c:numRef>
              <c:f>Sheet1!$B$2:$B$3</c:f>
              <c:numCache>
                <c:formatCode>0%</c:formatCode>
                <c:ptCount val="2"/>
                <c:pt idx="0">
                  <c:v>0.17829999999999999</c:v>
                </c:pt>
                <c:pt idx="1">
                  <c:v>0.29039999999999999</c:v>
                </c:pt>
              </c:numCache>
            </c:numRef>
          </c:val>
        </c:ser>
        <c:ser>
          <c:idx val="1"/>
          <c:order val="1"/>
          <c:tx>
            <c:strRef>
              <c:f>Sheet1!$C$1</c:f>
              <c:strCache>
                <c:ptCount val="1"/>
                <c:pt idx="0">
                  <c:v>Promise Pathways (n=785)</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Transfer Level Math Completion</c:v>
                </c:pt>
                <c:pt idx="1">
                  <c:v>Transfer Level English Completion</c:v>
                </c:pt>
              </c:strCache>
            </c:strRef>
          </c:cat>
          <c:val>
            <c:numRef>
              <c:f>Sheet1!$C$2:$C$3</c:f>
              <c:numCache>
                <c:formatCode>0%</c:formatCode>
                <c:ptCount val="2"/>
                <c:pt idx="0">
                  <c:v>0.25280000000000002</c:v>
                </c:pt>
                <c:pt idx="1">
                  <c:v>0.56940000000000002</c:v>
                </c:pt>
              </c:numCache>
            </c:numRef>
          </c:val>
        </c:ser>
        <c:dLbls>
          <c:dLblPos val="inEnd"/>
          <c:showLegendKey val="0"/>
          <c:showVal val="1"/>
          <c:showCatName val="0"/>
          <c:showSerName val="0"/>
          <c:showPercent val="0"/>
          <c:showBubbleSize val="0"/>
        </c:dLbls>
        <c:gapWidth val="65"/>
        <c:axId val="135223392"/>
        <c:axId val="174449264"/>
      </c:barChart>
      <c:catAx>
        <c:axId val="135223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449264"/>
        <c:crosses val="autoZero"/>
        <c:auto val="1"/>
        <c:lblAlgn val="ctr"/>
        <c:lblOffset val="100"/>
        <c:noMultiLvlLbl val="0"/>
      </c:catAx>
      <c:valAx>
        <c:axId val="174449264"/>
        <c:scaling>
          <c:orientation val="minMax"/>
          <c:max val="1"/>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1352233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Matched Cohort (n=785)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Intent to Complete</c:v>
                </c:pt>
                <c:pt idx="1">
                  <c:v>Behavioral Intent to Transfer</c:v>
                </c:pt>
              </c:strCache>
            </c:strRef>
          </c:cat>
          <c:val>
            <c:numRef>
              <c:f>Sheet1!$B$2:$B$3</c:f>
              <c:numCache>
                <c:formatCode>0%</c:formatCode>
                <c:ptCount val="2"/>
                <c:pt idx="0">
                  <c:v>0.81</c:v>
                </c:pt>
                <c:pt idx="1">
                  <c:v>0.39</c:v>
                </c:pt>
              </c:numCache>
            </c:numRef>
          </c:val>
        </c:ser>
        <c:ser>
          <c:idx val="1"/>
          <c:order val="1"/>
          <c:tx>
            <c:strRef>
              <c:f>Sheet1!$C$1</c:f>
              <c:strCache>
                <c:ptCount val="1"/>
                <c:pt idx="0">
                  <c:v>Promise Pathways (n=785)</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Intent to Complete</c:v>
                </c:pt>
                <c:pt idx="1">
                  <c:v>Behavioral Intent to Transfer</c:v>
                </c:pt>
              </c:strCache>
            </c:strRef>
          </c:cat>
          <c:val>
            <c:numRef>
              <c:f>Sheet1!$C$2:$C$3</c:f>
              <c:numCache>
                <c:formatCode>0%</c:formatCode>
                <c:ptCount val="2"/>
                <c:pt idx="0">
                  <c:v>0.85</c:v>
                </c:pt>
                <c:pt idx="1">
                  <c:v>0.6</c:v>
                </c:pt>
              </c:numCache>
            </c:numRef>
          </c:val>
        </c:ser>
        <c:dLbls>
          <c:dLblPos val="inEnd"/>
          <c:showLegendKey val="0"/>
          <c:showVal val="1"/>
          <c:showCatName val="0"/>
          <c:showSerName val="0"/>
          <c:showPercent val="0"/>
          <c:showBubbleSize val="0"/>
        </c:dLbls>
        <c:gapWidth val="65"/>
        <c:axId val="177438304"/>
        <c:axId val="177289896"/>
      </c:barChart>
      <c:catAx>
        <c:axId val="177438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7289896"/>
        <c:crosses val="autoZero"/>
        <c:auto val="1"/>
        <c:lblAlgn val="ctr"/>
        <c:lblOffset val="100"/>
        <c:noMultiLvlLbl val="0"/>
      </c:catAx>
      <c:valAx>
        <c:axId val="177289896"/>
        <c:scaling>
          <c:orientation val="minMax"/>
          <c:max val="1"/>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17743830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78BBB-B3D7-4575-B51F-97C36B5D1597}" type="datetimeFigureOut">
              <a:rPr lang="en-US" smtClean="0"/>
              <a:t>12/3/2014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C141-515E-402B-8603-4A059C0CF00F}" type="slidenum">
              <a:rPr lang="en-US" smtClean="0"/>
              <a:t>‹#›</a:t>
            </a:fld>
            <a:endParaRPr lang="en-US"/>
          </a:p>
        </p:txBody>
      </p:sp>
    </p:spTree>
    <p:extLst>
      <p:ext uri="{BB962C8B-B14F-4D97-AF65-F5344CB8AC3E}">
        <p14:creationId xmlns:p14="http://schemas.microsoft.com/office/powerpoint/2010/main" val="19346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86DF5-9C01-4105-870B-80DE5A3C9666}" type="slidenum">
              <a:rPr lang="en-US" smtClean="0"/>
              <a:pPr/>
              <a:t>1</a:t>
            </a:fld>
            <a:endParaRPr lang="en-US"/>
          </a:p>
        </p:txBody>
      </p:sp>
    </p:spTree>
    <p:extLst>
      <p:ext uri="{BB962C8B-B14F-4D97-AF65-F5344CB8AC3E}">
        <p14:creationId xmlns:p14="http://schemas.microsoft.com/office/powerpoint/2010/main" val="264773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propensity score matching wizard in SPSS.  New version uses the built in r-module to run a propensity score matching algorithm.  Show in detail each of the features of the wizard explain how they works. Group indicator, Predictors, Ps variable name, Match tolerance, Case id, Match id variable, Output dataset name, Overview of options</a:t>
            </a:r>
          </a:p>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14</a:t>
            </a:fld>
            <a:endParaRPr lang="en-US"/>
          </a:p>
        </p:txBody>
      </p:sp>
    </p:spTree>
    <p:extLst>
      <p:ext uri="{BB962C8B-B14F-4D97-AF65-F5344CB8AC3E}">
        <p14:creationId xmlns:p14="http://schemas.microsoft.com/office/powerpoint/2010/main" val="148049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15</a:t>
            </a:fld>
            <a:endParaRPr lang="en-US"/>
          </a:p>
        </p:txBody>
      </p:sp>
    </p:spTree>
    <p:extLst>
      <p:ext uri="{BB962C8B-B14F-4D97-AF65-F5344CB8AC3E}">
        <p14:creationId xmlns:p14="http://schemas.microsoft.com/office/powerpoint/2010/main" val="131870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16</a:t>
            </a:fld>
            <a:endParaRPr lang="en-US"/>
          </a:p>
        </p:txBody>
      </p:sp>
    </p:spTree>
    <p:extLst>
      <p:ext uri="{BB962C8B-B14F-4D97-AF65-F5344CB8AC3E}">
        <p14:creationId xmlns:p14="http://schemas.microsoft.com/office/powerpoint/2010/main" val="386109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17</a:t>
            </a:fld>
            <a:endParaRPr lang="en-US"/>
          </a:p>
        </p:txBody>
      </p:sp>
    </p:spTree>
    <p:extLst>
      <p:ext uri="{BB962C8B-B14F-4D97-AF65-F5344CB8AC3E}">
        <p14:creationId xmlns:p14="http://schemas.microsoft.com/office/powerpoint/2010/main" val="407129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18</a:t>
            </a:fld>
            <a:endParaRPr lang="en-US"/>
          </a:p>
        </p:txBody>
      </p:sp>
    </p:spTree>
    <p:extLst>
      <p:ext uri="{BB962C8B-B14F-4D97-AF65-F5344CB8AC3E}">
        <p14:creationId xmlns:p14="http://schemas.microsoft.com/office/powerpoint/2010/main" val="2545776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19</a:t>
            </a:fld>
            <a:endParaRPr lang="en-US"/>
          </a:p>
        </p:txBody>
      </p:sp>
    </p:spTree>
    <p:extLst>
      <p:ext uri="{BB962C8B-B14F-4D97-AF65-F5344CB8AC3E}">
        <p14:creationId xmlns:p14="http://schemas.microsoft.com/office/powerpoint/2010/main" val="89048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22</a:t>
            </a:fld>
            <a:endParaRPr lang="en-US"/>
          </a:p>
        </p:txBody>
      </p:sp>
    </p:spTree>
    <p:extLst>
      <p:ext uri="{BB962C8B-B14F-4D97-AF65-F5344CB8AC3E}">
        <p14:creationId xmlns:p14="http://schemas.microsoft.com/office/powerpoint/2010/main" val="278147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25</a:t>
            </a:fld>
            <a:endParaRPr lang="en-US"/>
          </a:p>
        </p:txBody>
      </p:sp>
    </p:spTree>
    <p:extLst>
      <p:ext uri="{BB962C8B-B14F-4D97-AF65-F5344CB8AC3E}">
        <p14:creationId xmlns:p14="http://schemas.microsoft.com/office/powerpoint/2010/main" val="185777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4EEC141-515E-402B-8603-4A059C0CF00F}" type="slidenum">
              <a:rPr lang="en-US" smtClean="0"/>
              <a:t>26</a:t>
            </a:fld>
            <a:endParaRPr lang="en-US"/>
          </a:p>
        </p:txBody>
      </p:sp>
    </p:spTree>
    <p:extLst>
      <p:ext uri="{BB962C8B-B14F-4D97-AF65-F5344CB8AC3E}">
        <p14:creationId xmlns:p14="http://schemas.microsoft.com/office/powerpoint/2010/main" val="51427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27</a:t>
            </a:fld>
            <a:endParaRPr lang="en-US"/>
          </a:p>
        </p:txBody>
      </p:sp>
    </p:spTree>
    <p:extLst>
      <p:ext uri="{BB962C8B-B14F-4D97-AF65-F5344CB8AC3E}">
        <p14:creationId xmlns:p14="http://schemas.microsoft.com/office/powerpoint/2010/main" val="352370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3</a:t>
            </a:fld>
            <a:endParaRPr lang="en-US"/>
          </a:p>
        </p:txBody>
      </p:sp>
    </p:spTree>
    <p:extLst>
      <p:ext uri="{BB962C8B-B14F-4D97-AF65-F5344CB8AC3E}">
        <p14:creationId xmlns:p14="http://schemas.microsoft.com/office/powerpoint/2010/main" val="28943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29</a:t>
            </a:fld>
            <a:endParaRPr lang="en-US"/>
          </a:p>
        </p:txBody>
      </p:sp>
    </p:spTree>
    <p:extLst>
      <p:ext uri="{BB962C8B-B14F-4D97-AF65-F5344CB8AC3E}">
        <p14:creationId xmlns:p14="http://schemas.microsoft.com/office/powerpoint/2010/main" val="166804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4</a:t>
            </a:fld>
            <a:endParaRPr lang="en-US"/>
          </a:p>
        </p:txBody>
      </p:sp>
    </p:spTree>
    <p:extLst>
      <p:ext uri="{BB962C8B-B14F-4D97-AF65-F5344CB8AC3E}">
        <p14:creationId xmlns:p14="http://schemas.microsoft.com/office/powerpoint/2010/main" val="392313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5</a:t>
            </a:fld>
            <a:endParaRPr lang="en-US"/>
          </a:p>
        </p:txBody>
      </p:sp>
    </p:spTree>
    <p:extLst>
      <p:ext uri="{BB962C8B-B14F-4D97-AF65-F5344CB8AC3E}">
        <p14:creationId xmlns:p14="http://schemas.microsoft.com/office/powerpoint/2010/main" val="79954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Propensity Score Matching has the stamp has been named something of the “technique of choice” by the state - ???</a:t>
            </a:r>
          </a:p>
          <a:p>
            <a:endParaRPr lang="en-US" baseline="0" dirty="0" smtClean="0"/>
          </a:p>
          <a:p>
            <a:r>
              <a:rPr lang="en-US" sz="1200" kern="1200" dirty="0" smtClean="0">
                <a:solidFill>
                  <a:schemeClr val="tx1"/>
                </a:solidFill>
                <a:latin typeface="+mn-lt"/>
                <a:ea typeface="+mn-ea"/>
                <a:cs typeface="+mn-cs"/>
              </a:rPr>
              <a:t>Overall, the propensity score exhibited more empirical power than logistic regression.</a:t>
            </a:r>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8</a:t>
            </a:fld>
            <a:endParaRPr lang="en-US"/>
          </a:p>
        </p:txBody>
      </p:sp>
    </p:spTree>
    <p:extLst>
      <p:ext uri="{BB962C8B-B14F-4D97-AF65-F5344CB8AC3E}">
        <p14:creationId xmlns:p14="http://schemas.microsoft.com/office/powerpoint/2010/main" val="349844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EEC141-515E-402B-8603-4A059C0CF00F}" type="slidenum">
              <a:rPr lang="en-US" smtClean="0"/>
              <a:t>9</a:t>
            </a:fld>
            <a:endParaRPr lang="en-US"/>
          </a:p>
        </p:txBody>
      </p:sp>
    </p:spTree>
    <p:extLst>
      <p:ext uri="{BB962C8B-B14F-4D97-AF65-F5344CB8AC3E}">
        <p14:creationId xmlns:p14="http://schemas.microsoft.com/office/powerpoint/2010/main" val="157895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practical demonstration will go through the process of running</a:t>
            </a:r>
            <a:r>
              <a:rPr lang="en-US" baseline="0" dirty="0" smtClean="0"/>
              <a:t> a propensity score on our actual promise pathways data.   Estimated time 10-15 minutes</a:t>
            </a:r>
          </a:p>
          <a:p>
            <a:endParaRPr lang="en-US" baseline="0" dirty="0" smtClean="0"/>
          </a:p>
          <a:p>
            <a:endParaRPr lang="en-US" baseline="0" dirty="0" smtClean="0"/>
          </a:p>
          <a:p>
            <a:pPr marL="228600" indent="-228600">
              <a:buFont typeface="+mj-lt"/>
              <a:buAutoNum type="arabicPeriod"/>
            </a:pPr>
            <a:r>
              <a:rPr lang="en-US" baseline="0" dirty="0" smtClean="0"/>
              <a:t>Overview of dataset.  How it needs to be formatted (</a:t>
            </a:r>
            <a:r>
              <a:rPr lang="en-US" baseline="0" dirty="0" err="1" smtClean="0"/>
              <a:t>ie</a:t>
            </a:r>
            <a:r>
              <a:rPr lang="en-US" baseline="0" dirty="0" smtClean="0"/>
              <a:t> unduplicated at the student level).  The kinds of variables we have our file and why they might be useful.  The necessary outcome variables</a:t>
            </a:r>
          </a:p>
          <a:p>
            <a:pPr marL="228600" indent="-228600">
              <a:buFont typeface="+mj-lt"/>
              <a:buAutoNum type="arabicPeriod"/>
            </a:pPr>
            <a:endParaRPr lang="en-US" baseline="0" dirty="0" smtClean="0"/>
          </a:p>
          <a:p>
            <a:pPr marL="228600" indent="-228600">
              <a:buFont typeface="+mj-lt"/>
              <a:buAutoNum type="arabicPeriod"/>
            </a:pPr>
            <a:r>
              <a:rPr lang="en-US" baseline="0" dirty="0" smtClean="0"/>
              <a:t>PSM guts what exactly </a:t>
            </a:r>
            <a:r>
              <a:rPr lang="en-US" baseline="0" dirty="0" err="1" smtClean="0"/>
              <a:t>spss</a:t>
            </a:r>
            <a:r>
              <a:rPr lang="en-US" baseline="0" dirty="0" smtClean="0"/>
              <a:t> is doing as detailed in the output.</a:t>
            </a:r>
          </a:p>
          <a:p>
            <a:pPr marL="228600" indent="-228600">
              <a:buFont typeface="+mj-lt"/>
              <a:buAutoNum type="arabicPeriod"/>
            </a:pPr>
            <a:r>
              <a:rPr lang="en-US" baseline="0" dirty="0" smtClean="0"/>
              <a:t>A look at the matched data set.</a:t>
            </a:r>
          </a:p>
          <a:p>
            <a:pPr marL="228600" indent="-228600">
              <a:buFont typeface="+mj-lt"/>
              <a:buAutoNum type="arabicPeriod"/>
            </a:pPr>
            <a:r>
              <a:rPr lang="en-US" baseline="0" dirty="0" smtClean="0"/>
              <a:t>Descriptive examination of the matched data set.  How well did the match work?  Are there still obvious differences between the two treatment group and the matched group.  Especially on variables that correlate with your outcome variables.</a:t>
            </a:r>
          </a:p>
          <a:p>
            <a:pPr marL="228600" indent="-228600">
              <a:buFont typeface="+mj-lt"/>
              <a:buAutoNum type="arabicPeriod"/>
            </a:pPr>
            <a:r>
              <a:rPr lang="en-US" baseline="0" dirty="0" smtClean="0"/>
              <a:t>Options with a matched data set.  Simple comparisons between groups now become much more useful.  Simple t-tests.  Can say “the difference between the treatment groups performance on measure X vs the match group was statistically significant etc.</a:t>
            </a:r>
          </a:p>
          <a:p>
            <a:pPr marL="228600" indent="-228600">
              <a:buFont typeface="+mj-lt"/>
              <a:buAutoNum type="arabicPeriod"/>
            </a:pPr>
            <a:endParaRPr lang="en-US" baseline="0" dirty="0" smtClean="0"/>
          </a:p>
          <a:p>
            <a:pPr marL="628650" lvl="1" indent="-171450">
              <a:buFont typeface="Arial" panose="020B0604020202020204" pitchFamily="34" charset="0"/>
              <a:buChar char="•"/>
            </a:pPr>
            <a:endParaRPr lang="en-US" baseline="0" dirty="0" smtClean="0"/>
          </a:p>
          <a:p>
            <a:pPr marL="457200" lvl="1" indent="0" algn="l">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4EEC141-515E-402B-8603-4A059C0CF00F}" type="slidenum">
              <a:rPr lang="en-US" smtClean="0"/>
              <a:t>11</a:t>
            </a:fld>
            <a:endParaRPr lang="en-US"/>
          </a:p>
        </p:txBody>
      </p:sp>
    </p:spTree>
    <p:extLst>
      <p:ext uri="{BB962C8B-B14F-4D97-AF65-F5344CB8AC3E}">
        <p14:creationId xmlns:p14="http://schemas.microsoft.com/office/powerpoint/2010/main" val="311804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propensity score matching wizard in SPSS.  New version uses the built in r-module to run a propensity score matching algorithm.  Show in detail each of the features of the wizard explain how they works. Group indicator, Predictors, Ps variable name, Match tolerance, Case id, Match id variable, Output dataset name, Overview of options</a:t>
            </a:r>
          </a:p>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12</a:t>
            </a:fld>
            <a:endParaRPr lang="en-US"/>
          </a:p>
        </p:txBody>
      </p:sp>
    </p:spTree>
    <p:extLst>
      <p:ext uri="{BB962C8B-B14F-4D97-AF65-F5344CB8AC3E}">
        <p14:creationId xmlns:p14="http://schemas.microsoft.com/office/powerpoint/2010/main" val="308599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C141-515E-402B-8603-4A059C0CF00F}" type="slidenum">
              <a:rPr lang="en-US" smtClean="0"/>
              <a:t>13</a:t>
            </a:fld>
            <a:endParaRPr lang="en-US"/>
          </a:p>
        </p:txBody>
      </p:sp>
    </p:spTree>
    <p:extLst>
      <p:ext uri="{BB962C8B-B14F-4D97-AF65-F5344CB8AC3E}">
        <p14:creationId xmlns:p14="http://schemas.microsoft.com/office/powerpoint/2010/main" val="176294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75312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87062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764535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05823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47775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33748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600201"/>
            <a:ext cx="4876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95277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95CAB5-12F4-4E7D-B248-D950C6FF654A}"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3172770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95CAB5-12F4-4E7D-B248-D950C6FF654A}"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19716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5CAB5-12F4-4E7D-B248-D950C6FF654A}"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5824580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57220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40990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4547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310866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411198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37837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18535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780061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42087396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600201"/>
            <a:ext cx="4876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293534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95CAB5-12F4-4E7D-B248-D950C6FF654A}"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5709302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95CAB5-12F4-4E7D-B248-D950C6FF654A}"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89177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443266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5CAB5-12F4-4E7D-B248-D950C6FF654A}"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9608769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003847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51783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485213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820923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5CAB5-12F4-4E7D-B248-D950C6FF654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90850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96646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95CAB5-12F4-4E7D-B248-D950C6FF654A}"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146529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95CAB5-12F4-4E7D-B248-D950C6FF654A}"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74671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5CAB5-12F4-4E7D-B248-D950C6FF654A}"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24712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84844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5CAB5-12F4-4E7D-B248-D950C6FF654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9392-68B8-437A-8DEA-EC50A2AC4965}" type="slidenum">
              <a:rPr lang="en-US" smtClean="0"/>
              <a:t>‹#›</a:t>
            </a:fld>
            <a:endParaRPr lang="en-US"/>
          </a:p>
        </p:txBody>
      </p:sp>
    </p:spTree>
    <p:extLst>
      <p:ext uri="{BB962C8B-B14F-4D97-AF65-F5344CB8AC3E}">
        <p14:creationId xmlns:p14="http://schemas.microsoft.com/office/powerpoint/2010/main" val="332650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5CAB5-12F4-4E7D-B248-D950C6FF654A}" type="datetimeFigureOut">
              <a:rPr lang="en-US" smtClean="0"/>
              <a:t>12/3/2014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59392-68B8-437A-8DEA-EC50A2AC4965}" type="slidenum">
              <a:rPr lang="en-US" smtClean="0"/>
              <a:t>‹#›</a:t>
            </a:fld>
            <a:endParaRPr lang="en-US"/>
          </a:p>
        </p:txBody>
      </p:sp>
    </p:spTree>
    <p:extLst>
      <p:ext uri="{BB962C8B-B14F-4D97-AF65-F5344CB8AC3E}">
        <p14:creationId xmlns:p14="http://schemas.microsoft.com/office/powerpoint/2010/main" val="4084577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8"/>
            <a:ext cx="10363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200" y="1600201"/>
            <a:ext cx="10363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cs typeface="Century Gothic"/>
              </a:defRPr>
            </a:lvl1pPr>
          </a:lstStyle>
          <a:p>
            <a:fld id="{6295CAB5-12F4-4E7D-B248-D950C6FF654A}" type="datetimeFigureOut">
              <a:rPr lang="en-US" smtClean="0"/>
              <a:t>12/3/2014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cs typeface="Century Gothic"/>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cs typeface="Century Gothic"/>
              </a:defRPr>
            </a:lvl1pPr>
          </a:lstStyle>
          <a:p>
            <a:fld id="{0AD59392-68B8-437A-8DEA-EC50A2AC4965}" type="slidenum">
              <a:rPr lang="en-US" smtClean="0"/>
              <a:t>‹#›</a:t>
            </a:fld>
            <a:endParaRPr lang="en-US"/>
          </a:p>
        </p:txBody>
      </p:sp>
      <p:cxnSp>
        <p:nvCxnSpPr>
          <p:cNvPr id="7" name="Straight Connector 6"/>
          <p:cNvCxnSpPr/>
          <p:nvPr/>
        </p:nvCxnSpPr>
        <p:spPr>
          <a:xfrm flipV="1">
            <a:off x="914400" y="-13648"/>
            <a:ext cx="0" cy="687164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812800" y="0"/>
            <a:ext cx="0" cy="685800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Picture 2"/>
          <p:cNvPicPr>
            <a:picLocks noChangeAspect="1" noChangeArrowheads="1"/>
          </p:cNvPicPr>
          <p:nvPr/>
        </p:nvPicPr>
        <p:blipFill>
          <a:blip r:embed="rId14"/>
          <a:srcRect l="24680" r="19872" b="32906"/>
          <a:stretch>
            <a:fillRect/>
          </a:stretch>
        </p:blipFill>
        <p:spPr bwMode="auto">
          <a:xfrm>
            <a:off x="101600" y="5401661"/>
            <a:ext cx="1727200" cy="1175352"/>
          </a:xfrm>
          <a:prstGeom prst="rect">
            <a:avLst/>
          </a:prstGeom>
          <a:noFill/>
          <a:ln w="9525">
            <a:noFill/>
            <a:miter lim="800000"/>
            <a:headEnd/>
            <a:tailEnd/>
          </a:ln>
        </p:spPr>
      </p:pic>
    </p:spTree>
    <p:extLst>
      <p:ext uri="{BB962C8B-B14F-4D97-AF65-F5344CB8AC3E}">
        <p14:creationId xmlns:p14="http://schemas.microsoft.com/office/powerpoint/2010/main" val="3187480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8"/>
            <a:ext cx="10363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200" y="1600201"/>
            <a:ext cx="10363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cs typeface="Century Gothic"/>
              </a:defRPr>
            </a:lvl1pPr>
          </a:lstStyle>
          <a:p>
            <a:fld id="{6295CAB5-12F4-4E7D-B248-D950C6FF654A}" type="datetimeFigureOut">
              <a:rPr lang="en-US" smtClean="0"/>
              <a:t>12/3/2014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cs typeface="Century Gothic"/>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cs typeface="Century Gothic"/>
              </a:defRPr>
            </a:lvl1pPr>
          </a:lstStyle>
          <a:p>
            <a:fld id="{0AD59392-68B8-437A-8DEA-EC50A2AC4965}" type="slidenum">
              <a:rPr lang="en-US" smtClean="0"/>
              <a:t>‹#›</a:t>
            </a:fld>
            <a:endParaRPr lang="en-US"/>
          </a:p>
        </p:txBody>
      </p:sp>
      <p:cxnSp>
        <p:nvCxnSpPr>
          <p:cNvPr id="7" name="Straight Connector 6"/>
          <p:cNvCxnSpPr/>
          <p:nvPr/>
        </p:nvCxnSpPr>
        <p:spPr>
          <a:xfrm flipV="1">
            <a:off x="914400" y="-13648"/>
            <a:ext cx="0" cy="687164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812800" y="0"/>
            <a:ext cx="0" cy="685800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Picture 2"/>
          <p:cNvPicPr>
            <a:picLocks noChangeAspect="1" noChangeArrowheads="1"/>
          </p:cNvPicPr>
          <p:nvPr/>
        </p:nvPicPr>
        <p:blipFill>
          <a:blip r:embed="rId14"/>
          <a:srcRect l="24680" r="19872" b="32906"/>
          <a:stretch>
            <a:fillRect/>
          </a:stretch>
        </p:blipFill>
        <p:spPr bwMode="auto">
          <a:xfrm>
            <a:off x="101600" y="5401661"/>
            <a:ext cx="1727200" cy="1175352"/>
          </a:xfrm>
          <a:prstGeom prst="rect">
            <a:avLst/>
          </a:prstGeom>
          <a:noFill/>
          <a:ln w="9525">
            <a:noFill/>
            <a:miter lim="800000"/>
            <a:headEnd/>
            <a:tailEnd/>
          </a:ln>
        </p:spPr>
      </p:pic>
    </p:spTree>
    <p:extLst>
      <p:ext uri="{BB962C8B-B14F-4D97-AF65-F5344CB8AC3E}">
        <p14:creationId xmlns:p14="http://schemas.microsoft.com/office/powerpoint/2010/main" val="295481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hemeOverride" Target="../theme/themeOverride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hemeOverride" Target="../theme/themeOverride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hemeOverride" Target="../theme/themeOverride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hemeOverride" Target="../theme/themeOverride1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hemeOverride" Target="../theme/themeOverride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hemeOverride" Target="../theme/themeOverride1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hemeOverride" Target="../theme/themeOverride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5.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hemeOverride" Target="../theme/themeOverride20.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hemeOverride" Target="../theme/themeOverride21.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hyperlink" Target="mailto:afuenmayor@lbcc.edu" TargetMode="External"/><Relationship Id="rId2" Type="http://schemas.openxmlformats.org/officeDocument/2006/relationships/slideLayout" Target="../slideLayouts/slideLayout25.xml"/><Relationship Id="rId1" Type="http://schemas.openxmlformats.org/officeDocument/2006/relationships/themeOverride" Target="../theme/themeOverride23.xml"/><Relationship Id="rId4" Type="http://schemas.openxmlformats.org/officeDocument/2006/relationships/hyperlink" Target="mailto:jhetts@edresults.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video" Target="../media/media1.gif"/><Relationship Id="rId2" Type="http://schemas.microsoft.com/office/2007/relationships/media" Target="../media/media1.gif"/><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056" y="228600"/>
            <a:ext cx="8613648" cy="1828800"/>
          </a:xfrm>
        </p:spPr>
        <p:txBody>
          <a:bodyPr/>
          <a:lstStyle/>
          <a:p>
            <a:r>
              <a:rPr lang="en-US" dirty="0" smtClean="0"/>
              <a:t>Propensity Score Matching </a:t>
            </a:r>
            <a:endParaRPr lang="en-US" b="0" dirty="0">
              <a:solidFill>
                <a:schemeClr val="tx1"/>
              </a:solidFill>
              <a:effectLst/>
            </a:endParaRPr>
          </a:p>
        </p:txBody>
      </p:sp>
      <p:sp>
        <p:nvSpPr>
          <p:cNvPr id="3" name="Subtitle 2"/>
          <p:cNvSpPr>
            <a:spLocks noGrp="1"/>
          </p:cNvSpPr>
          <p:nvPr>
            <p:ph type="subTitle" idx="1"/>
          </p:nvPr>
        </p:nvSpPr>
        <p:spPr>
          <a:xfrm>
            <a:off x="2057400" y="2085536"/>
            <a:ext cx="7854696" cy="3096064"/>
          </a:xfrm>
        </p:spPr>
        <p:txBody>
          <a:bodyPr>
            <a:normAutofit fontScale="92500" lnSpcReduction="20000"/>
          </a:bodyPr>
          <a:lstStyle/>
          <a:p>
            <a:r>
              <a:rPr lang="en-US" dirty="0" smtClean="0"/>
              <a:t>A Practical Demonstration Looking at Results from the Promise Pathways Initiative at Long Beach City College</a:t>
            </a:r>
          </a:p>
          <a:p>
            <a:pPr algn="ctr"/>
            <a:endParaRPr lang="en-US" dirty="0"/>
          </a:p>
          <a:p>
            <a:pPr algn="ctr"/>
            <a:r>
              <a:rPr lang="en-US" dirty="0"/>
              <a:t>Andrew Fuenmayor, Research Analyst</a:t>
            </a:r>
          </a:p>
          <a:p>
            <a:pPr algn="ctr"/>
            <a:r>
              <a:rPr lang="en-US" dirty="0"/>
              <a:t>John Hetts, </a:t>
            </a:r>
            <a:r>
              <a:rPr lang="en-US" dirty="0" smtClean="0"/>
              <a:t>Director of Institutional Research</a:t>
            </a:r>
            <a:endParaRPr lang="en-US" dirty="0"/>
          </a:p>
          <a:p>
            <a:pPr algn="ctr"/>
            <a:endParaRPr lang="en-US" dirty="0" smtClean="0"/>
          </a:p>
          <a:p>
            <a:pPr algn="ctr"/>
            <a:endParaRPr lang="en-US" dirty="0"/>
          </a:p>
          <a:p>
            <a:pPr algn="ctr"/>
            <a:r>
              <a:rPr lang="en-US" sz="2200" dirty="0"/>
              <a:t>Long Beach City College </a:t>
            </a:r>
          </a:p>
          <a:p>
            <a:pPr algn="ctr"/>
            <a:r>
              <a:rPr lang="en-US" sz="2200" dirty="0"/>
              <a:t>Office of Institutional Effectiveness</a:t>
            </a:r>
            <a:endParaRPr lang="en-US" dirty="0"/>
          </a:p>
          <a:p>
            <a:pPr algn="ctr"/>
            <a:endParaRPr lang="en-US" dirty="0" smtClean="0"/>
          </a:p>
          <a:p>
            <a:pPr algn="ctr"/>
            <a:endParaRPr lang="en-US" dirty="0"/>
          </a:p>
        </p:txBody>
      </p:sp>
      <p:sp>
        <p:nvSpPr>
          <p:cNvPr id="7" name="Slide Number Placeholder 6"/>
          <p:cNvSpPr>
            <a:spLocks noGrp="1"/>
          </p:cNvSpPr>
          <p:nvPr>
            <p:ph type="sldNum" sz="quarter" idx="12"/>
          </p:nvPr>
        </p:nvSpPr>
        <p:spPr/>
        <p:txBody>
          <a:bodyPr/>
          <a:lstStyle/>
          <a:p>
            <a:fld id="{3E36971E-3E60-4170-A06F-06F145E5A5FC}" type="slidenum">
              <a:rPr lang="en-US" smtClean="0"/>
              <a:pPr/>
              <a:t>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026" y="5181601"/>
            <a:ext cx="2009775" cy="1457325"/>
          </a:xfrm>
          <a:prstGeom prst="rect">
            <a:avLst/>
          </a:prstGeom>
        </p:spPr>
      </p:pic>
      <p:pic>
        <p:nvPicPr>
          <p:cNvPr id="6" name="Picture 2" descr="C:\Users\ebagg\Documents\Logos\2008 Logo.jpg"/>
          <p:cNvPicPr>
            <a:picLocks noChangeAspect="1" noChangeArrowheads="1"/>
          </p:cNvPicPr>
          <p:nvPr/>
        </p:nvPicPr>
        <p:blipFill>
          <a:blip r:embed="rId4" cstate="print"/>
          <a:srcRect/>
          <a:stretch>
            <a:fillRect/>
          </a:stretch>
        </p:blipFill>
        <p:spPr bwMode="auto">
          <a:xfrm>
            <a:off x="8153401" y="5212557"/>
            <a:ext cx="1901825" cy="1426369"/>
          </a:xfrm>
          <a:prstGeom prst="rect">
            <a:avLst/>
          </a:prstGeom>
          <a:noFill/>
          <a:ln w="19050">
            <a:noFill/>
            <a:miter lim="800000"/>
            <a:headEnd/>
            <a:tailEnd/>
          </a:ln>
        </p:spPr>
      </p:pic>
    </p:spTree>
    <p:extLst>
      <p:ext uri="{BB962C8B-B14F-4D97-AF65-F5344CB8AC3E}">
        <p14:creationId xmlns:p14="http://schemas.microsoft.com/office/powerpoint/2010/main" val="3652950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PSM in SPSS (with R plugin)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18630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31228"/>
            <a:ext cx="10515600" cy="745218"/>
          </a:xfrm>
        </p:spPr>
        <p:txBody>
          <a:bodyPr>
            <a:normAutofit fontScale="90000"/>
          </a:bodyPr>
          <a:lstStyle/>
          <a:p>
            <a:r>
              <a:rPr lang="en-US" dirty="0" smtClean="0"/>
              <a:t>Start with an Unduplicated Dataset</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25583" y="1665514"/>
            <a:ext cx="10256817" cy="3708591"/>
          </a:xfrm>
        </p:spPr>
      </p:pic>
    </p:spTree>
    <p:extLst>
      <p:ext uri="{BB962C8B-B14F-4D97-AF65-F5344CB8AC3E}">
        <p14:creationId xmlns:p14="http://schemas.microsoft.com/office/powerpoint/2010/main" val="2479667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08421" y="308079"/>
            <a:ext cx="10515600" cy="696232"/>
          </a:xfrm>
        </p:spPr>
        <p:txBody>
          <a:bodyPr>
            <a:normAutofit fontScale="90000"/>
          </a:bodyPr>
          <a:lstStyle/>
          <a:p>
            <a:r>
              <a:rPr lang="en-US" dirty="0" smtClean="0"/>
              <a:t>Propensity Score Matching Wizard</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86664" y="1350685"/>
            <a:ext cx="4759115" cy="5150162"/>
          </a:xfrm>
        </p:spPr>
      </p:pic>
    </p:spTree>
    <p:extLst>
      <p:ext uri="{BB962C8B-B14F-4D97-AF65-F5344CB8AC3E}">
        <p14:creationId xmlns:p14="http://schemas.microsoft.com/office/powerpoint/2010/main" val="3832767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1486" y="169183"/>
            <a:ext cx="10515600" cy="696232"/>
          </a:xfrm>
        </p:spPr>
        <p:txBody>
          <a:bodyPr>
            <a:normAutofit fontScale="90000"/>
          </a:bodyPr>
          <a:lstStyle/>
          <a:p>
            <a:r>
              <a:rPr lang="en-US" dirty="0" smtClean="0"/>
              <a:t>Propensity Score Matching Wizard</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36272" y="995727"/>
            <a:ext cx="9046028" cy="5601579"/>
          </a:xfrm>
        </p:spPr>
      </p:pic>
    </p:spTree>
    <p:extLst>
      <p:ext uri="{BB962C8B-B14F-4D97-AF65-F5344CB8AC3E}">
        <p14:creationId xmlns:p14="http://schemas.microsoft.com/office/powerpoint/2010/main" val="891820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44335" y="169183"/>
            <a:ext cx="10515600" cy="696232"/>
          </a:xfrm>
        </p:spPr>
        <p:txBody>
          <a:bodyPr>
            <a:normAutofit fontScale="90000"/>
          </a:bodyPr>
          <a:lstStyle/>
          <a:p>
            <a:r>
              <a:rPr lang="en-US" dirty="0" smtClean="0"/>
              <a:t>Propensity Score Matching Wizard</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21971" y="865415"/>
            <a:ext cx="9160329" cy="5742822"/>
          </a:xfrm>
        </p:spPr>
      </p:pic>
    </p:spTree>
    <p:extLst>
      <p:ext uri="{BB962C8B-B14F-4D97-AF65-F5344CB8AC3E}">
        <p14:creationId xmlns:p14="http://schemas.microsoft.com/office/powerpoint/2010/main" val="3978617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169183"/>
            <a:ext cx="10515600" cy="696232"/>
          </a:xfrm>
        </p:spPr>
        <p:txBody>
          <a:bodyPr>
            <a:normAutofit fontScale="90000"/>
          </a:bodyPr>
          <a:lstStyle/>
          <a:p>
            <a:r>
              <a:rPr lang="en-US" dirty="0" smtClean="0"/>
              <a:t>Propensity Score Matching Wizard</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89129" y="865415"/>
            <a:ext cx="9393171" cy="5864711"/>
          </a:xfrm>
        </p:spPr>
      </p:pic>
    </p:spTree>
    <p:extLst>
      <p:ext uri="{BB962C8B-B14F-4D97-AF65-F5344CB8AC3E}">
        <p14:creationId xmlns:p14="http://schemas.microsoft.com/office/powerpoint/2010/main" val="367985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1071" y="257222"/>
            <a:ext cx="10515600" cy="810532"/>
          </a:xfrm>
        </p:spPr>
        <p:txBody>
          <a:bodyPr/>
          <a:lstStyle/>
          <a:p>
            <a:r>
              <a:rPr lang="en-US" dirty="0" smtClean="0"/>
              <a:t>Execution of PSM: Behind the Scenes</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3971" y="1067754"/>
            <a:ext cx="6776358" cy="5333046"/>
          </a:xfrm>
        </p:spPr>
      </p:pic>
    </p:spTree>
    <p:extLst>
      <p:ext uri="{BB962C8B-B14F-4D97-AF65-F5344CB8AC3E}">
        <p14:creationId xmlns:p14="http://schemas.microsoft.com/office/powerpoint/2010/main" val="10491153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68945" y="227057"/>
            <a:ext cx="10515600" cy="810532"/>
          </a:xfrm>
        </p:spPr>
        <p:txBody>
          <a:bodyPr/>
          <a:lstStyle/>
          <a:p>
            <a:r>
              <a:rPr lang="en-US" dirty="0" smtClean="0"/>
              <a:t>Execution of PSM: Behind the Scenes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4600" y="955151"/>
            <a:ext cx="6057899" cy="5690578"/>
          </a:xfrm>
        </p:spPr>
      </p:pic>
    </p:spTree>
    <p:extLst>
      <p:ext uri="{BB962C8B-B14F-4D97-AF65-F5344CB8AC3E}">
        <p14:creationId xmlns:p14="http://schemas.microsoft.com/office/powerpoint/2010/main" val="1837799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0372" y="169184"/>
            <a:ext cx="10515600" cy="810532"/>
          </a:xfrm>
        </p:spPr>
        <p:txBody>
          <a:bodyPr/>
          <a:lstStyle/>
          <a:p>
            <a:r>
              <a:rPr lang="en-US" dirty="0" smtClean="0"/>
              <a:t>How Well Did it Work?</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57300" y="1679368"/>
            <a:ext cx="9508672" cy="4562886"/>
          </a:xfrm>
        </p:spPr>
      </p:pic>
      <p:sp>
        <p:nvSpPr>
          <p:cNvPr id="7" name="Down Arrow 6"/>
          <p:cNvSpPr/>
          <p:nvPr/>
        </p:nvSpPr>
        <p:spPr>
          <a:xfrm>
            <a:off x="8137003" y="1157468"/>
            <a:ext cx="740779" cy="10301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871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0372" y="169184"/>
            <a:ext cx="10515600" cy="810532"/>
          </a:xfrm>
        </p:spPr>
        <p:txBody>
          <a:bodyPr/>
          <a:lstStyle/>
          <a:p>
            <a:r>
              <a:rPr lang="en-US" dirty="0" smtClean="0"/>
              <a:t>How Well Did it Work?</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3214" y="2187615"/>
            <a:ext cx="10835985" cy="3275635"/>
          </a:xfrm>
        </p:spPr>
      </p:pic>
    </p:spTree>
    <p:extLst>
      <p:ext uri="{BB962C8B-B14F-4D97-AF65-F5344CB8AC3E}">
        <p14:creationId xmlns:p14="http://schemas.microsoft.com/office/powerpoint/2010/main" val="23934634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990600"/>
            <a:ext cx="8305800" cy="1828800"/>
          </a:xfrm>
        </p:spPr>
        <p:txBody>
          <a:bodyPr>
            <a:normAutofit fontScale="90000"/>
          </a:bodyPr>
          <a:lstStyle/>
          <a:p>
            <a:pPr eaLnBrk="1" hangingPunct="1"/>
            <a:r>
              <a:rPr lang="en-US" sz="4000" u="sng" dirty="0">
                <a:ea typeface="ヒラギノ角ゴ Pro W3"/>
              </a:rPr>
              <a:t>The Long Beach College Promise:</a:t>
            </a:r>
            <a:r>
              <a:rPr lang="en-US" sz="4000" dirty="0">
                <a:ea typeface="ヒラギノ角ゴ Pro W3"/>
              </a:rPr>
              <a:t/>
            </a:r>
            <a:br>
              <a:rPr lang="en-US" sz="4000" dirty="0">
                <a:ea typeface="ヒラギノ角ゴ Pro W3"/>
              </a:rPr>
            </a:br>
            <a:r>
              <a:rPr lang="en-US" sz="1200" dirty="0">
                <a:ea typeface="ヒラギノ角ゴ Pro W3"/>
              </a:rPr>
              <a:t/>
            </a:r>
            <a:br>
              <a:rPr lang="en-US" sz="1200" dirty="0">
                <a:ea typeface="ヒラギノ角ゴ Pro W3"/>
              </a:rPr>
            </a:br>
            <a:r>
              <a:rPr lang="en-US" sz="3200" dirty="0">
                <a:solidFill>
                  <a:schemeClr val="tx1"/>
                </a:solidFill>
                <a:ea typeface="ヒラギノ角ゴ Pro W3"/>
              </a:rPr>
              <a:t>Extending the promise of a college education to every student in the Long Beach Unified School District.</a:t>
            </a:r>
          </a:p>
        </p:txBody>
      </p:sp>
      <p:pic>
        <p:nvPicPr>
          <p:cNvPr id="2052" name="Picture 5" descr="LBCP-pressconf_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3011171"/>
            <a:ext cx="5563733" cy="356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15120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Metrics</a:t>
            </a:r>
            <a:endParaRPr lang="en-US" dirty="0"/>
          </a:p>
        </p:txBody>
      </p:sp>
      <p:sp>
        <p:nvSpPr>
          <p:cNvPr id="3" name="Content Placeholder 2"/>
          <p:cNvSpPr>
            <a:spLocks noGrp="1"/>
          </p:cNvSpPr>
          <p:nvPr>
            <p:ph idx="1"/>
          </p:nvPr>
        </p:nvSpPr>
        <p:spPr/>
        <p:txBody>
          <a:bodyPr>
            <a:normAutofit lnSpcReduction="10000"/>
          </a:bodyPr>
          <a:lstStyle/>
          <a:p>
            <a:r>
              <a:rPr lang="en-US" dirty="0"/>
              <a:t>Transfer Level English and Math Completion</a:t>
            </a:r>
          </a:p>
          <a:p>
            <a:pPr lvl="1"/>
            <a:r>
              <a:rPr lang="en-US" dirty="0"/>
              <a:t>Completion of basic skills is an important indicator of long term likelihood of transfer</a:t>
            </a:r>
          </a:p>
          <a:p>
            <a:r>
              <a:rPr lang="en-US" dirty="0" smtClean="0"/>
              <a:t>Intent to Complete and Behavioral Intent to Transfer</a:t>
            </a:r>
          </a:p>
          <a:p>
            <a:pPr lvl="1"/>
            <a:r>
              <a:rPr lang="en-US" dirty="0" smtClean="0"/>
              <a:t>Key metrics used by chancellors office</a:t>
            </a:r>
          </a:p>
          <a:p>
            <a:r>
              <a:rPr lang="en-US" dirty="0" smtClean="0"/>
              <a:t>Complete 30 Units and Attempt 48 Units</a:t>
            </a:r>
          </a:p>
          <a:p>
            <a:pPr lvl="1"/>
            <a:r>
              <a:rPr lang="en-US" dirty="0" smtClean="0"/>
              <a:t>Indicators of mid term student successfulness. Students are staying with the institution and completing units.</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181640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216587" cy="1143000"/>
          </a:xfrm>
        </p:spPr>
        <p:txBody>
          <a:bodyPr>
            <a:normAutofit fontScale="90000"/>
          </a:bodyPr>
          <a:lstStyle/>
          <a:p>
            <a:r>
              <a:rPr lang="en-US" dirty="0" smtClean="0"/>
              <a:t>Logistic Regression Output – Transfer Math Success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8990" y="1537630"/>
            <a:ext cx="9104281" cy="5071513"/>
          </a:xfrm>
        </p:spPr>
      </p:pic>
      <p:sp>
        <p:nvSpPr>
          <p:cNvPr id="8" name="Oval 7"/>
          <p:cNvSpPr/>
          <p:nvPr/>
        </p:nvSpPr>
        <p:spPr>
          <a:xfrm>
            <a:off x="4120588" y="4791919"/>
            <a:ext cx="682906" cy="3588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278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216587" cy="1143000"/>
          </a:xfrm>
        </p:spPr>
        <p:txBody>
          <a:bodyPr>
            <a:normAutofit fontScale="90000"/>
          </a:bodyPr>
          <a:lstStyle/>
          <a:p>
            <a:r>
              <a:rPr lang="en-US" dirty="0" smtClean="0"/>
              <a:t>Logistic Regression Output – Transfer English Success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585" y="1544961"/>
            <a:ext cx="8839815" cy="4964172"/>
          </a:xfrm>
        </p:spPr>
      </p:pic>
      <p:sp>
        <p:nvSpPr>
          <p:cNvPr id="7" name="Oval 6"/>
          <p:cNvSpPr/>
          <p:nvPr/>
        </p:nvSpPr>
        <p:spPr>
          <a:xfrm>
            <a:off x="4004841" y="4722471"/>
            <a:ext cx="659757" cy="39354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3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Converting Logged Odds Ratios into Effect Sizes</a:t>
            </a:r>
            <a:endParaRPr lang="en-US" dirty="0"/>
          </a:p>
        </p:txBody>
      </p:sp>
      <p:sp>
        <p:nvSpPr>
          <p:cNvPr id="3" name="Content Placeholder 2"/>
          <p:cNvSpPr>
            <a:spLocks noGrp="1"/>
          </p:cNvSpPr>
          <p:nvPr>
            <p:ph idx="1"/>
          </p:nvPr>
        </p:nvSpPr>
        <p:spPr/>
        <p:txBody>
          <a:bodyPr/>
          <a:lstStyle/>
          <a:p>
            <a:r>
              <a:rPr lang="en-US" dirty="0"/>
              <a:t>Effect size is dependent value of other covariates	.</a:t>
            </a:r>
          </a:p>
          <a:p>
            <a:pPr lvl="1"/>
            <a:r>
              <a:rPr lang="en-US" dirty="0"/>
              <a:t>Because Logistic Regression uses the logit link function a given logged odds ratio corresponds to a changing relative percentage likelihood.</a:t>
            </a:r>
          </a:p>
          <a:p>
            <a:r>
              <a:rPr lang="en-US" dirty="0" smtClean="0"/>
              <a:t>We must arbitrarily construct one or many hypothetical students and calculate the effect size for each using the link function:</a:t>
            </a:r>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55" y="5233495"/>
            <a:ext cx="5324354" cy="1204985"/>
          </a:xfrm>
          <a:prstGeom prst="rect">
            <a:avLst/>
          </a:prstGeom>
        </p:spPr>
      </p:pic>
    </p:spTree>
    <p:extLst>
      <p:ext uri="{BB962C8B-B14F-4D97-AF65-F5344CB8AC3E}">
        <p14:creationId xmlns:p14="http://schemas.microsoft.com/office/powerpoint/2010/main" val="311831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Converting Logged Odds Ratios into Effect Sizes</a:t>
            </a:r>
          </a:p>
        </p:txBody>
      </p:sp>
      <p:sp>
        <p:nvSpPr>
          <p:cNvPr id="3" name="Content Placeholder 2"/>
          <p:cNvSpPr>
            <a:spLocks noGrp="1"/>
          </p:cNvSpPr>
          <p:nvPr>
            <p:ph idx="1"/>
          </p:nvPr>
        </p:nvSpPr>
        <p:spPr/>
        <p:txBody>
          <a:bodyPr/>
          <a:lstStyle/>
          <a:p>
            <a:r>
              <a:rPr lang="en-US" dirty="0" smtClean="0"/>
              <a:t>For a student with average high school grades and CST scores:</a:t>
            </a:r>
          </a:p>
          <a:p>
            <a:pPr lvl="1"/>
            <a:r>
              <a:rPr lang="en-US" dirty="0" smtClean="0"/>
              <a:t>English: B of 1.372 </a:t>
            </a:r>
            <a:r>
              <a:rPr lang="en-US" dirty="0" smtClean="0">
                <a:sym typeface="Wingdings" panose="05000000000000000000" pitchFamily="2" charset="2"/>
              </a:rPr>
              <a:t> 33 Percentage Points</a:t>
            </a:r>
          </a:p>
          <a:p>
            <a:pPr lvl="1"/>
            <a:r>
              <a:rPr lang="en-US" dirty="0" smtClean="0">
                <a:sym typeface="Wingdings" panose="05000000000000000000" pitchFamily="2" charset="2"/>
              </a:rPr>
              <a:t>Math: B of 0.824  16 Percentage Points</a:t>
            </a:r>
          </a:p>
          <a:p>
            <a:pPr lvl="1"/>
            <a:endParaRPr lang="en-US" dirty="0">
              <a:sym typeface="Wingdings" panose="05000000000000000000" pitchFamily="2" charset="2"/>
            </a:endParaRPr>
          </a:p>
          <a:p>
            <a:pPr lvl="1"/>
            <a:endParaRPr lang="en-US" dirty="0" smtClean="0">
              <a:sym typeface="Wingdings" panose="05000000000000000000" pitchFamily="2" charset="2"/>
            </a:endParaRPr>
          </a:p>
          <a:p>
            <a:pPr marL="457200" lvl="1" indent="0" algn="ctr">
              <a:buNone/>
            </a:pPr>
            <a:r>
              <a:rPr lang="en-US" sz="3500" dirty="0" smtClean="0">
                <a:sym typeface="Wingdings" panose="05000000000000000000" pitchFamily="2" charset="2"/>
              </a:rPr>
              <a:t>How do these figures compare to PSM?</a:t>
            </a:r>
            <a:endParaRPr lang="en-US" sz="3500" dirty="0"/>
          </a:p>
        </p:txBody>
      </p:sp>
    </p:spTree>
    <p:extLst>
      <p:ext uri="{BB962C8B-B14F-4D97-AF65-F5344CB8AC3E}">
        <p14:creationId xmlns:p14="http://schemas.microsoft.com/office/powerpoint/2010/main" val="964663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98653" y="203080"/>
            <a:ext cx="11667281" cy="792343"/>
          </a:xfrm>
        </p:spPr>
        <p:txBody>
          <a:bodyPr>
            <a:normAutofit/>
          </a:bodyPr>
          <a:lstStyle/>
          <a:p>
            <a:r>
              <a:rPr lang="en-US" sz="3800" dirty="0" smtClean="0"/>
              <a:t>Completion of Transfer-Level Math and English</a:t>
            </a:r>
            <a:endParaRPr lang="en-US" sz="3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3332220"/>
              </p:ext>
            </p:extLst>
          </p:nvPr>
        </p:nvGraphicFramePr>
        <p:xfrm>
          <a:off x="1822048" y="1114875"/>
          <a:ext cx="9833658" cy="53495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6202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82210" y="341975"/>
            <a:ext cx="10287983" cy="622427"/>
          </a:xfrm>
        </p:spPr>
        <p:txBody>
          <a:bodyPr>
            <a:normAutofit fontScale="90000"/>
          </a:bodyPr>
          <a:lstStyle/>
          <a:p>
            <a:r>
              <a:rPr lang="en-US" dirty="0"/>
              <a:t>Predictive Early Momentum Points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886701"/>
              </p:ext>
            </p:extLst>
          </p:nvPr>
        </p:nvGraphicFramePr>
        <p:xfrm>
          <a:off x="1810473" y="1288494"/>
          <a:ext cx="10180899" cy="53206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2442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Significance Can be Tested with a Simple T-Test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4267157"/>
              </p:ext>
            </p:extLst>
          </p:nvPr>
        </p:nvGraphicFramePr>
        <p:xfrm>
          <a:off x="1111170" y="2572473"/>
          <a:ext cx="10972800" cy="1915070"/>
        </p:xfrm>
        <a:graphic>
          <a:graphicData uri="http://schemas.openxmlformats.org/drawingml/2006/table">
            <a:tbl>
              <a:tblPr firstRow="1" bandRow="1">
                <a:tableStyleId>{69CF1AB2-1976-4502-BF36-3FF5EA218861}</a:tableStyleId>
              </a:tblPr>
              <a:tblGrid>
                <a:gridCol w="3657600"/>
                <a:gridCol w="3657600"/>
                <a:gridCol w="3657600"/>
              </a:tblGrid>
              <a:tr h="383014">
                <a:tc>
                  <a:txBody>
                    <a:bodyPr/>
                    <a:lstStyle/>
                    <a:p>
                      <a:r>
                        <a:rPr lang="en-US" dirty="0" smtClean="0"/>
                        <a:t>Outcome</a:t>
                      </a:r>
                      <a:endParaRPr lang="en-US" dirty="0"/>
                    </a:p>
                  </a:txBody>
                  <a:tcPr/>
                </a:tc>
                <a:tc>
                  <a:txBody>
                    <a:bodyPr/>
                    <a:lstStyle/>
                    <a:p>
                      <a:pPr algn="r"/>
                      <a:r>
                        <a:rPr lang="en-US" dirty="0" smtClean="0"/>
                        <a:t>T-Stat</a:t>
                      </a:r>
                      <a:endParaRPr lang="en-US" dirty="0"/>
                    </a:p>
                  </a:txBody>
                  <a:tcPr/>
                </a:tc>
                <a:tc>
                  <a:txBody>
                    <a:bodyPr/>
                    <a:lstStyle/>
                    <a:p>
                      <a:pPr algn="r"/>
                      <a:r>
                        <a:rPr lang="en-US" dirty="0" smtClean="0"/>
                        <a:t>Significance</a:t>
                      </a:r>
                      <a:endParaRPr lang="en-US" dirty="0"/>
                    </a:p>
                  </a:txBody>
                  <a:tcPr/>
                </a:tc>
              </a:tr>
              <a:tr h="383014">
                <a:tc>
                  <a:txBody>
                    <a:bodyPr/>
                    <a:lstStyle/>
                    <a:p>
                      <a:r>
                        <a:rPr lang="en-US" dirty="0" smtClean="0"/>
                        <a:t>Transfer Math Success</a:t>
                      </a:r>
                      <a:endParaRPr lang="en-US" dirty="0"/>
                    </a:p>
                  </a:txBody>
                  <a:tcPr/>
                </a:tc>
                <a:tc>
                  <a:txBody>
                    <a:bodyPr/>
                    <a:lstStyle/>
                    <a:p>
                      <a:r>
                        <a:rPr lang="en-US" dirty="0" smtClean="0"/>
                        <a:t>3.693</a:t>
                      </a:r>
                      <a:endParaRPr lang="en-US" dirty="0"/>
                    </a:p>
                  </a:txBody>
                  <a:tcPr/>
                </a:tc>
                <a:tc>
                  <a:txBody>
                    <a:bodyPr/>
                    <a:lstStyle/>
                    <a:p>
                      <a:r>
                        <a:rPr lang="en-US" dirty="0" smtClean="0"/>
                        <a:t>.000</a:t>
                      </a:r>
                      <a:endParaRPr lang="en-US" dirty="0"/>
                    </a:p>
                  </a:txBody>
                  <a:tcPr/>
                </a:tc>
              </a:tr>
              <a:tr h="383014">
                <a:tc>
                  <a:txBody>
                    <a:bodyPr/>
                    <a:lstStyle/>
                    <a:p>
                      <a:r>
                        <a:rPr lang="en-US" dirty="0" smtClean="0"/>
                        <a:t>Transfer English Success</a:t>
                      </a:r>
                      <a:endParaRPr lang="en-US" dirty="0"/>
                    </a:p>
                  </a:txBody>
                  <a:tcPr/>
                </a:tc>
                <a:tc>
                  <a:txBody>
                    <a:bodyPr/>
                    <a:lstStyle/>
                    <a:p>
                      <a:r>
                        <a:rPr lang="en-US" dirty="0" smtClean="0"/>
                        <a:t>11.628</a:t>
                      </a:r>
                      <a:endParaRPr lang="en-US" dirty="0"/>
                    </a:p>
                  </a:txBody>
                  <a:tcPr/>
                </a:tc>
                <a:tc>
                  <a:txBody>
                    <a:bodyPr/>
                    <a:lstStyle/>
                    <a:p>
                      <a:r>
                        <a:rPr lang="en-US" dirty="0" smtClean="0"/>
                        <a:t>.000</a:t>
                      </a:r>
                      <a:endParaRPr lang="en-US" dirty="0"/>
                    </a:p>
                  </a:txBody>
                  <a:tcPr/>
                </a:tc>
              </a:tr>
              <a:tr h="383014">
                <a:tc>
                  <a:txBody>
                    <a:bodyPr/>
                    <a:lstStyle/>
                    <a:p>
                      <a:r>
                        <a:rPr lang="en-US" dirty="0" smtClean="0"/>
                        <a:t>Achieve Intent to Complete</a:t>
                      </a:r>
                      <a:endParaRPr lang="en-US" dirty="0"/>
                    </a:p>
                  </a:txBody>
                  <a:tcPr/>
                </a:tc>
                <a:tc>
                  <a:txBody>
                    <a:bodyPr/>
                    <a:lstStyle/>
                    <a:p>
                      <a:r>
                        <a:rPr lang="en-US" dirty="0" smtClean="0"/>
                        <a:t>2.553</a:t>
                      </a:r>
                      <a:endParaRPr lang="en-US" dirty="0"/>
                    </a:p>
                  </a:txBody>
                  <a:tcPr/>
                </a:tc>
                <a:tc>
                  <a:txBody>
                    <a:bodyPr/>
                    <a:lstStyle/>
                    <a:p>
                      <a:r>
                        <a:rPr lang="en-US" dirty="0" smtClean="0"/>
                        <a:t>.011</a:t>
                      </a:r>
                      <a:endParaRPr lang="en-US" dirty="0"/>
                    </a:p>
                  </a:txBody>
                  <a:tcPr/>
                </a:tc>
              </a:tr>
              <a:tr h="383014">
                <a:tc>
                  <a:txBody>
                    <a:bodyPr/>
                    <a:lstStyle/>
                    <a:p>
                      <a:r>
                        <a:rPr lang="en-US" dirty="0" smtClean="0"/>
                        <a:t>Achieve Behavioral</a:t>
                      </a:r>
                      <a:r>
                        <a:rPr lang="en-US" baseline="0" dirty="0" smtClean="0"/>
                        <a:t> Intent to Transfer</a:t>
                      </a:r>
                      <a:endParaRPr lang="en-US" dirty="0"/>
                    </a:p>
                  </a:txBody>
                  <a:tcPr/>
                </a:tc>
                <a:tc>
                  <a:txBody>
                    <a:bodyPr/>
                    <a:lstStyle/>
                    <a:p>
                      <a:r>
                        <a:rPr lang="en-US" dirty="0" smtClean="0"/>
                        <a:t>8.352</a:t>
                      </a:r>
                      <a:endParaRPr lang="en-US" dirty="0"/>
                    </a:p>
                  </a:txBody>
                  <a:tcPr/>
                </a:tc>
                <a:tc>
                  <a:txBody>
                    <a:bodyPr/>
                    <a:lstStyle/>
                    <a:p>
                      <a:r>
                        <a:rPr lang="en-US" dirty="0" smtClean="0"/>
                        <a:t>.000</a:t>
                      </a:r>
                      <a:endParaRPr lang="en-US" dirty="0"/>
                    </a:p>
                  </a:txBody>
                  <a:tcPr/>
                </a:tc>
              </a:tr>
            </a:tbl>
          </a:graphicData>
        </a:graphic>
      </p:graphicFrame>
    </p:spTree>
    <p:extLst>
      <p:ext uri="{BB962C8B-B14F-4D97-AF65-F5344CB8AC3E}">
        <p14:creationId xmlns:p14="http://schemas.microsoft.com/office/powerpoint/2010/main" val="2928682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633276" cy="1276370"/>
          </a:xfrm>
        </p:spPr>
        <p:txBody>
          <a:bodyPr>
            <a:normAutofit fontScale="90000"/>
          </a:bodyPr>
          <a:lstStyle/>
          <a:p>
            <a:r>
              <a:rPr lang="en-US" dirty="0" smtClean="0"/>
              <a:t>Response from Faculty and Administration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8786" y="1797265"/>
            <a:ext cx="6447098" cy="4293714"/>
          </a:xfrm>
        </p:spPr>
      </p:pic>
    </p:spTree>
    <p:extLst>
      <p:ext uri="{BB962C8B-B14F-4D97-AF65-F5344CB8AC3E}">
        <p14:creationId xmlns:p14="http://schemas.microsoft.com/office/powerpoint/2010/main" val="95996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Presentation	</a:t>
            </a:r>
            <a:endParaRPr lang="en-US" dirty="0"/>
          </a:p>
        </p:txBody>
      </p:sp>
      <p:sp>
        <p:nvSpPr>
          <p:cNvPr id="3" name="Content Placeholder 2"/>
          <p:cNvSpPr>
            <a:spLocks noGrp="1"/>
          </p:cNvSpPr>
          <p:nvPr>
            <p:ph idx="1"/>
          </p:nvPr>
        </p:nvSpPr>
        <p:spPr/>
        <p:txBody>
          <a:bodyPr>
            <a:normAutofit lnSpcReduction="10000"/>
          </a:bodyPr>
          <a:lstStyle/>
          <a:p>
            <a:r>
              <a:rPr lang="en-US" dirty="0" smtClean="0"/>
              <a:t>Telling this story is much simpler than telling the same story using ANOVA or Regression.</a:t>
            </a:r>
          </a:p>
          <a:p>
            <a:endParaRPr lang="en-US" dirty="0" smtClean="0"/>
          </a:p>
          <a:p>
            <a:r>
              <a:rPr lang="en-US" dirty="0" smtClean="0"/>
              <a:t>The figures in these tables are real differences as opposed to estimated relationships.</a:t>
            </a:r>
          </a:p>
          <a:p>
            <a:endParaRPr lang="en-US" dirty="0" smtClean="0"/>
          </a:p>
          <a:p>
            <a:r>
              <a:rPr lang="en-US" dirty="0" smtClean="0"/>
              <a:t>While the estimated relationship has significant meaning to the researcher explaining it often bogs down the discussion.</a:t>
            </a:r>
          </a:p>
          <a:p>
            <a:pPr marL="0" indent="0">
              <a:buNone/>
            </a:pPr>
            <a:endParaRPr lang="en-US" dirty="0" smtClean="0"/>
          </a:p>
        </p:txBody>
      </p:sp>
    </p:spTree>
    <p:extLst>
      <p:ext uri="{BB962C8B-B14F-4D97-AF65-F5344CB8AC3E}">
        <p14:creationId xmlns:p14="http://schemas.microsoft.com/office/powerpoint/2010/main" val="127554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LBCC’s Promise Pathways: Background</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First year experience program for students matriculating directly from high school</a:t>
            </a:r>
          </a:p>
          <a:p>
            <a:pPr marL="0" indent="0">
              <a:buNone/>
            </a:pPr>
            <a:endParaRPr lang="en-US" sz="3200" dirty="0" smtClean="0"/>
          </a:p>
          <a:p>
            <a:pPr lvl="1"/>
            <a:r>
              <a:rPr lang="en-US" sz="2800" dirty="0" smtClean="0"/>
              <a:t>Alternative assessment using multiple measures</a:t>
            </a:r>
          </a:p>
          <a:p>
            <a:pPr lvl="1"/>
            <a:r>
              <a:rPr lang="en-US" sz="2800" dirty="0" smtClean="0"/>
              <a:t>Prescriptive </a:t>
            </a:r>
            <a:r>
              <a:rPr lang="en-US" sz="2800" dirty="0"/>
              <a:t>s</a:t>
            </a:r>
            <a:r>
              <a:rPr lang="en-US" sz="2800" dirty="0" smtClean="0"/>
              <a:t>cheduling emphasizing full-time enrollment and early completion of basic skills courses</a:t>
            </a:r>
          </a:p>
          <a:p>
            <a:pPr lvl="1"/>
            <a:r>
              <a:rPr lang="en-US" sz="2800" dirty="0" smtClean="0"/>
              <a:t>Priority registration</a:t>
            </a:r>
          </a:p>
          <a:p>
            <a:pPr lvl="1"/>
            <a:r>
              <a:rPr lang="en-US" sz="2800" dirty="0" smtClean="0"/>
              <a:t>Achievement coaches and other pilot experiments</a:t>
            </a:r>
            <a:endParaRPr lang="en-US" sz="2800" dirty="0"/>
          </a:p>
        </p:txBody>
      </p:sp>
    </p:spTree>
    <p:extLst>
      <p:ext uri="{BB962C8B-B14F-4D97-AF65-F5344CB8AC3E}">
        <p14:creationId xmlns:p14="http://schemas.microsoft.com/office/powerpoint/2010/main" val="2559728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Andrew Fuenmayor: </a:t>
            </a:r>
            <a:r>
              <a:rPr lang="en-US" dirty="0" smtClean="0">
                <a:hlinkClick r:id="rId3"/>
              </a:rPr>
              <a:t>afuenmayor@lbcc.edu</a:t>
            </a:r>
            <a:endParaRPr lang="en-US" dirty="0" smtClean="0"/>
          </a:p>
          <a:p>
            <a:endParaRPr lang="en-US" dirty="0"/>
          </a:p>
          <a:p>
            <a:r>
              <a:rPr lang="en-US" dirty="0" smtClean="0"/>
              <a:t>John Hetts: </a:t>
            </a:r>
            <a:r>
              <a:rPr lang="en-US" dirty="0" smtClean="0">
                <a:hlinkClick r:id="rId4"/>
              </a:rPr>
              <a:t>jhetts@edresults.org</a:t>
            </a:r>
            <a:endParaRPr lang="en-US" dirty="0" smtClean="0"/>
          </a:p>
          <a:p>
            <a:endParaRPr lang="en-US" dirty="0" smtClean="0"/>
          </a:p>
        </p:txBody>
      </p:sp>
    </p:spTree>
    <p:extLst>
      <p:ext uri="{BB962C8B-B14F-4D97-AF65-F5344CB8AC3E}">
        <p14:creationId xmlns:p14="http://schemas.microsoft.com/office/powerpoint/2010/main" val="2682123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evaluate?  How to communicate?</a:t>
            </a:r>
            <a:endParaRPr lang="en-US" dirty="0"/>
          </a:p>
        </p:txBody>
      </p:sp>
      <p:sp>
        <p:nvSpPr>
          <p:cNvPr id="3" name="Content Placeholder 2"/>
          <p:cNvSpPr>
            <a:spLocks noGrp="1"/>
          </p:cNvSpPr>
          <p:nvPr>
            <p:ph idx="1"/>
          </p:nvPr>
        </p:nvSpPr>
        <p:spPr>
          <a:xfrm>
            <a:off x="1668379" y="1732547"/>
            <a:ext cx="9908577" cy="4749896"/>
          </a:xfrm>
        </p:spPr>
        <p:txBody>
          <a:bodyPr>
            <a:noAutofit/>
          </a:bodyPr>
          <a:lstStyle/>
          <a:p>
            <a:r>
              <a:rPr lang="en-US" sz="2100" dirty="0" smtClean="0"/>
              <a:t>As with many interventions or programs in education, students who receive a treatment are non-random</a:t>
            </a:r>
          </a:p>
          <a:p>
            <a:pPr lvl="1"/>
            <a:r>
              <a:rPr lang="en-US" sz="2100" dirty="0" smtClean="0"/>
              <a:t>self-selection to participate (e.g., honors programs, tutoring)</a:t>
            </a:r>
          </a:p>
          <a:p>
            <a:pPr lvl="2"/>
            <a:r>
              <a:rPr lang="en-US" sz="2100" dirty="0" smtClean="0"/>
              <a:t>including election not to participate in required interventions</a:t>
            </a:r>
          </a:p>
          <a:p>
            <a:pPr lvl="1"/>
            <a:r>
              <a:rPr lang="en-US" sz="2100" dirty="0" smtClean="0"/>
              <a:t>selection by risk factor (e.g., summer bridge programs, EOPS programs)</a:t>
            </a:r>
          </a:p>
          <a:p>
            <a:pPr lvl="1"/>
            <a:r>
              <a:rPr lang="en-US" sz="2100" dirty="0" smtClean="0"/>
              <a:t>selection by performance (e.g., probation workshops)</a:t>
            </a:r>
          </a:p>
          <a:p>
            <a:pPr lvl="1"/>
            <a:endParaRPr lang="en-US" sz="2100" dirty="0" smtClean="0"/>
          </a:p>
          <a:p>
            <a:r>
              <a:rPr lang="en-US" sz="2100" dirty="0" smtClean="0"/>
              <a:t>Must reduce potential bias of confounding variables particularly variables potentially correlated with key outcomes.</a:t>
            </a:r>
          </a:p>
          <a:p>
            <a:r>
              <a:rPr lang="en-US" sz="2100" dirty="0" smtClean="0"/>
              <a:t>Multiple regression, ANOVA and ANCOVA, Propensity Score Matching are can help isolate the effect of the treatment itself.</a:t>
            </a:r>
          </a:p>
          <a:p>
            <a:r>
              <a:rPr lang="en-US" sz="2100" dirty="0" smtClean="0"/>
              <a:t>Each has advantages and disadvantages.</a:t>
            </a:r>
            <a:endParaRPr lang="en-US" sz="2100" dirty="0"/>
          </a:p>
        </p:txBody>
      </p:sp>
    </p:spTree>
    <p:extLst>
      <p:ext uri="{BB962C8B-B14F-4D97-AF65-F5344CB8AC3E}">
        <p14:creationId xmlns:p14="http://schemas.microsoft.com/office/powerpoint/2010/main" val="2607393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Logistic Regression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Allows researcher to observe individual relationships between covariates and outcomes. </a:t>
            </a:r>
            <a:endParaRPr lang="en-US" dirty="0" smtClean="0"/>
          </a:p>
          <a:p>
            <a:endParaRPr lang="en-US" dirty="0"/>
          </a:p>
          <a:p>
            <a:r>
              <a:rPr lang="en-US" dirty="0" smtClean="0"/>
              <a:t>Can more easily test for interactions between treatments and other student characteristics.</a:t>
            </a:r>
          </a:p>
          <a:p>
            <a:endParaRPr lang="en-US" dirty="0" smtClean="0"/>
          </a:p>
          <a:p>
            <a:r>
              <a:rPr lang="en-US" dirty="0" smtClean="0"/>
              <a:t>Allows researcher to set up a hypothetical model of relationships useful in predictive analysis.</a:t>
            </a:r>
          </a:p>
          <a:p>
            <a:endParaRPr lang="en-US" dirty="0"/>
          </a:p>
          <a:p>
            <a:r>
              <a:rPr lang="en-US" dirty="0" smtClean="0"/>
              <a:t>But…</a:t>
            </a:r>
            <a:endParaRPr lang="en-US" dirty="0"/>
          </a:p>
          <a:p>
            <a:endParaRPr lang="en-US" dirty="0"/>
          </a:p>
        </p:txBody>
      </p:sp>
    </p:spTree>
    <p:extLst>
      <p:ext uri="{BB962C8B-B14F-4D97-AF65-F5344CB8AC3E}">
        <p14:creationId xmlns:p14="http://schemas.microsoft.com/office/powerpoint/2010/main" val="41885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3389" y="1210152"/>
            <a:ext cx="9400674" cy="5271734"/>
          </a:xfrm>
        </p:spPr>
      </p:pic>
      <p:sp>
        <p:nvSpPr>
          <p:cNvPr id="5" name="TextBox 4"/>
          <p:cNvSpPr txBox="1"/>
          <p:nvPr/>
        </p:nvSpPr>
        <p:spPr>
          <a:xfrm>
            <a:off x="1238491" y="9823"/>
            <a:ext cx="10953509" cy="646331"/>
          </a:xfrm>
          <a:prstGeom prst="rect">
            <a:avLst/>
          </a:prstGeom>
          <a:noFill/>
        </p:spPr>
        <p:txBody>
          <a:bodyPr wrap="square" rtlCol="0">
            <a:spAutoFit/>
          </a:bodyPr>
          <a:lstStyle/>
          <a:p>
            <a:r>
              <a:rPr lang="en-US" sz="3600" dirty="0" smtClean="0">
                <a:solidFill>
                  <a:schemeClr val="accent1"/>
                </a:solidFill>
              </a:rPr>
              <a:t>SPSS Logistic Regression Output: People respond to this …</a:t>
            </a:r>
            <a:endParaRPr lang="en-US" sz="3600" dirty="0">
              <a:solidFill>
                <a:schemeClr val="accent1"/>
              </a:solidFill>
            </a:endParaRPr>
          </a:p>
        </p:txBody>
      </p:sp>
    </p:spTree>
    <p:extLst>
      <p:ext uri="{BB962C8B-B14F-4D97-AF65-F5344CB8AC3E}">
        <p14:creationId xmlns:p14="http://schemas.microsoft.com/office/powerpoint/2010/main" val="124701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5520"/>
            <a:ext cx="10515600" cy="871538"/>
          </a:xfrm>
        </p:spPr>
        <p:txBody>
          <a:bodyPr/>
          <a:lstStyle/>
          <a:p>
            <a:r>
              <a:rPr lang="en-US" dirty="0" smtClean="0"/>
              <a:t>With This</a:t>
            </a:r>
            <a:endParaRPr lang="en-US" dirty="0"/>
          </a:p>
        </p:txBody>
      </p:sp>
      <p:pic>
        <p:nvPicPr>
          <p:cNvPr id="4" name="dont_believe_you_anchorman">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4273550" y="1854200"/>
            <a:ext cx="4810125" cy="3608388"/>
          </a:xfrm>
        </p:spPr>
      </p:pic>
    </p:spTree>
    <p:extLst>
      <p:ext uri="{BB962C8B-B14F-4D97-AF65-F5344CB8AC3E}">
        <p14:creationId xmlns:p14="http://schemas.microsoft.com/office/powerpoint/2010/main" val="4082038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30442" y="274638"/>
            <a:ext cx="10651958" cy="1143000"/>
          </a:xfrm>
        </p:spPr>
        <p:txBody>
          <a:bodyPr>
            <a:normAutofit fontScale="90000"/>
          </a:bodyPr>
          <a:lstStyle/>
          <a:p>
            <a:r>
              <a:rPr lang="en-US" dirty="0" smtClean="0"/>
              <a:t>Advantages of Propensity Score Matching</a:t>
            </a:r>
            <a:endParaRPr lang="en-US" dirty="0"/>
          </a:p>
        </p:txBody>
      </p:sp>
      <p:sp>
        <p:nvSpPr>
          <p:cNvPr id="3" name="Content Placeholder 2"/>
          <p:cNvSpPr>
            <a:spLocks noGrp="1"/>
          </p:cNvSpPr>
          <p:nvPr>
            <p:ph idx="1"/>
          </p:nvPr>
        </p:nvSpPr>
        <p:spPr/>
        <p:txBody>
          <a:bodyPr>
            <a:normAutofit fontScale="62500" lnSpcReduction="20000"/>
          </a:bodyPr>
          <a:lstStyle/>
          <a:p>
            <a:r>
              <a:rPr lang="en-US" sz="3400" dirty="0" smtClean="0"/>
              <a:t>Propensity Score Matching is conceptually easier for a non-technical audience.</a:t>
            </a:r>
          </a:p>
          <a:p>
            <a:endParaRPr lang="en-US" sz="3400" dirty="0" smtClean="0"/>
          </a:p>
          <a:p>
            <a:pPr marL="228600" lvl="1">
              <a:spcBef>
                <a:spcPts val="1000"/>
              </a:spcBef>
            </a:pPr>
            <a:r>
              <a:rPr lang="en-US" sz="3400" dirty="0" smtClean="0"/>
              <a:t>Regression or Analysis of Covariance forces the audience to conceptualize hypothetical students who might or might not experience an intervention</a:t>
            </a:r>
            <a:endParaRPr lang="en-US" sz="3000" dirty="0"/>
          </a:p>
          <a:p>
            <a:pPr lvl="1"/>
            <a:r>
              <a:rPr lang="en-US" sz="3000" dirty="0" smtClean="0"/>
              <a:t>sometimes at locations in variable distributions where there are no students</a:t>
            </a:r>
          </a:p>
          <a:p>
            <a:pPr lvl="1"/>
            <a:endParaRPr lang="en-US" sz="3000" dirty="0" smtClean="0"/>
          </a:p>
          <a:p>
            <a:r>
              <a:rPr lang="en-US" sz="3400" dirty="0" smtClean="0"/>
              <a:t>PSM allows comparison of real students to real students.</a:t>
            </a:r>
          </a:p>
          <a:p>
            <a:endParaRPr lang="en-US" sz="3400" dirty="0"/>
          </a:p>
          <a:p>
            <a:r>
              <a:rPr lang="en-US" sz="3400" dirty="0" smtClean="0"/>
              <a:t>And in Monte Carlo simulations, PSM also tends to:</a:t>
            </a:r>
          </a:p>
          <a:p>
            <a:pPr lvl="1"/>
            <a:r>
              <a:rPr lang="en-US" sz="3000" dirty="0" smtClean="0"/>
              <a:t>exhibit higher empirical power than regression</a:t>
            </a:r>
          </a:p>
          <a:p>
            <a:pPr lvl="2"/>
            <a:r>
              <a:rPr lang="en-US" sz="2600" dirty="0" smtClean="0"/>
              <a:t>especially when there are fewer observations per confounding variable</a:t>
            </a:r>
          </a:p>
          <a:p>
            <a:pPr lvl="1"/>
            <a:r>
              <a:rPr lang="en-US" sz="3000" dirty="0" smtClean="0"/>
              <a:t>perform better when the relationship between the confounding variable and the treatment are higher</a:t>
            </a:r>
          </a:p>
          <a:p>
            <a:pPr marL="0" indent="0">
              <a:buNone/>
            </a:pPr>
            <a:endParaRPr lang="en-US" dirty="0"/>
          </a:p>
        </p:txBody>
      </p:sp>
    </p:spTree>
    <p:extLst>
      <p:ext uri="{BB962C8B-B14F-4D97-AF65-F5344CB8AC3E}">
        <p14:creationId xmlns:p14="http://schemas.microsoft.com/office/powerpoint/2010/main" val="983941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145206"/>
            <a:ext cx="11201400" cy="1325563"/>
          </a:xfrm>
        </p:spPr>
        <p:txBody>
          <a:bodyPr>
            <a:normAutofit fontScale="90000"/>
          </a:bodyPr>
          <a:lstStyle/>
          <a:p>
            <a:r>
              <a:rPr lang="en-US" dirty="0" smtClean="0"/>
              <a:t>Propensity to what?  Be in the Treatment Group.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Calculates a students likelihood of being in the treatment group.</a:t>
            </a:r>
          </a:p>
          <a:p>
            <a:pPr marL="0" indent="0">
              <a:buNone/>
            </a:pPr>
            <a:endParaRPr lang="en-US" dirty="0" smtClean="0"/>
          </a:p>
          <a:p>
            <a:r>
              <a:rPr lang="en-US" dirty="0" smtClean="0"/>
              <a:t>Matching algorithm pairs each student in treatment group with a student not in the treatment group but whose other variables indicate a high likelihood of being in the treatment group.</a:t>
            </a:r>
          </a:p>
          <a:p>
            <a:endParaRPr lang="en-US" dirty="0"/>
          </a:p>
          <a:p>
            <a:r>
              <a:rPr lang="en-US" dirty="0" smtClean="0"/>
              <a:t>Outputs two groups of equal sizes of students</a:t>
            </a:r>
            <a:r>
              <a:rPr lang="en-US" dirty="0"/>
              <a:t> </a:t>
            </a:r>
            <a:r>
              <a:rPr lang="en-US" dirty="0" smtClean="0"/>
              <a:t>with very similar propensity of being in treatment group</a:t>
            </a:r>
            <a:endParaRPr lang="en-US" dirty="0"/>
          </a:p>
        </p:txBody>
      </p:sp>
    </p:spTree>
    <p:extLst>
      <p:ext uri="{BB962C8B-B14F-4D97-AF65-F5344CB8AC3E}">
        <p14:creationId xmlns:p14="http://schemas.microsoft.com/office/powerpoint/2010/main" val="2509413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0.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1.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2.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3.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4.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5.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6.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7.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8.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9.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0.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1.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2.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3.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9.xml><?xml version="1.0" encoding="utf-8"?>
<a:themeOverride xmlns:a="http://schemas.openxmlformats.org/drawingml/2006/main">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Retrospect</Template>
  <TotalTime>1837</TotalTime>
  <Words>1070</Words>
  <Application>Microsoft Office PowerPoint</Application>
  <PresentationFormat>Widescreen</PresentationFormat>
  <Paragraphs>152</Paragraphs>
  <Slides>30</Slides>
  <Notes>20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Calibri Light</vt:lpstr>
      <vt:lpstr>Century Gothic</vt:lpstr>
      <vt:lpstr>Wingdings</vt:lpstr>
      <vt:lpstr>ヒラギノ角ゴ Pro W3</vt:lpstr>
      <vt:lpstr>Office Theme</vt:lpstr>
      <vt:lpstr>1_Office Theme</vt:lpstr>
      <vt:lpstr>2_Office Theme</vt:lpstr>
      <vt:lpstr>Propensity Score Matching </vt:lpstr>
      <vt:lpstr>The Long Beach College Promise:  Extending the promise of a college education to every student in the Long Beach Unified School District.</vt:lpstr>
      <vt:lpstr>LBCC’s Promise Pathways: Background</vt:lpstr>
      <vt:lpstr>How to evaluate?  How to communicate?</vt:lpstr>
      <vt:lpstr>Advantages of Logistic Regression</vt:lpstr>
      <vt:lpstr>PowerPoint Presentation</vt:lpstr>
      <vt:lpstr>With This</vt:lpstr>
      <vt:lpstr>Advantages of Propensity Score Matching</vt:lpstr>
      <vt:lpstr>Propensity to what?  Be in the Treatment Group.</vt:lpstr>
      <vt:lpstr>PSM in SPSS (with R plugin)</vt:lpstr>
      <vt:lpstr>Start with an Unduplicated Dataset</vt:lpstr>
      <vt:lpstr>Propensity Score Matching Wizard</vt:lpstr>
      <vt:lpstr>Propensity Score Matching Wizard</vt:lpstr>
      <vt:lpstr>Propensity Score Matching Wizard</vt:lpstr>
      <vt:lpstr>Propensity Score Matching Wizard</vt:lpstr>
      <vt:lpstr>Execution of PSM: Behind the Scenes</vt:lpstr>
      <vt:lpstr>Execution of PSM: Behind the Scenes</vt:lpstr>
      <vt:lpstr>How Well Did it Work?</vt:lpstr>
      <vt:lpstr>How Well Did it Work?</vt:lpstr>
      <vt:lpstr>Outcome Metrics</vt:lpstr>
      <vt:lpstr>Logistic Regression Output – Transfer Math Success</vt:lpstr>
      <vt:lpstr>Logistic Regression Output – Transfer English Success</vt:lpstr>
      <vt:lpstr>Converting Logged Odds Ratios into Effect Sizes</vt:lpstr>
      <vt:lpstr>Converting Logged Odds Ratios into Effect Sizes</vt:lpstr>
      <vt:lpstr>Completion of Transfer-Level Math and English</vt:lpstr>
      <vt:lpstr>Predictive Early Momentum Points</vt:lpstr>
      <vt:lpstr>Statistical Significance Can be Tested with a Simple T-Test</vt:lpstr>
      <vt:lpstr>Response from Faculty and Administration</vt:lpstr>
      <vt:lpstr>Ease of Presentation </vt:lpstr>
      <vt:lpstr>Contact information</vt:lpstr>
    </vt:vector>
  </TitlesOfParts>
  <Company>Long Beach City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Propensity Score Matching</dc:title>
  <dc:creator>Andrew Fuenmayor</dc:creator>
  <cp:lastModifiedBy>Andrew Fuenmayor</cp:lastModifiedBy>
  <cp:revision>99</cp:revision>
  <dcterms:created xsi:type="dcterms:W3CDTF">2014-11-10T02:58:17Z</dcterms:created>
  <dcterms:modified xsi:type="dcterms:W3CDTF">2014-12-03T16:41:48Z</dcterms:modified>
</cp:coreProperties>
</file>